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3" r:id="rId3"/>
    <p:sldId id="257" r:id="rId4"/>
    <p:sldId id="259" r:id="rId5"/>
    <p:sldId id="260" r:id="rId6"/>
    <p:sldId id="261" r:id="rId7"/>
    <p:sldId id="302" r:id="rId8"/>
    <p:sldId id="306" r:id="rId9"/>
    <p:sldId id="307" r:id="rId10"/>
    <p:sldId id="308" r:id="rId11"/>
    <p:sldId id="309" r:id="rId12"/>
    <p:sldId id="311" r:id="rId13"/>
    <p:sldId id="312" r:id="rId14"/>
    <p:sldId id="310" r:id="rId15"/>
    <p:sldId id="294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A8321-415F-4547-A191-FEDAD371BF12}" type="datetimeFigureOut">
              <a:rPr lang="fr-FR" smtClean="0"/>
              <a:pPr/>
              <a:t>18/09/2023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46021-1F2D-4DCA-BF38-697F2127B3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A8321-415F-4547-A191-FEDAD371BF12}" type="datetimeFigureOut">
              <a:rPr lang="fr-FR" smtClean="0"/>
              <a:pPr/>
              <a:t>18/09/2023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46021-1F2D-4DCA-BF38-697F2127B3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A8321-415F-4547-A191-FEDAD371BF12}" type="datetimeFigureOut">
              <a:rPr lang="fr-FR" smtClean="0"/>
              <a:pPr/>
              <a:t>18/09/2023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46021-1F2D-4DCA-BF38-697F2127B3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A8321-415F-4547-A191-FEDAD371BF12}" type="datetimeFigureOut">
              <a:rPr lang="fr-FR" smtClean="0"/>
              <a:pPr/>
              <a:t>18/09/2023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46021-1F2D-4DCA-BF38-697F2127B3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A8321-415F-4547-A191-FEDAD371BF12}" type="datetimeFigureOut">
              <a:rPr lang="fr-FR" smtClean="0"/>
              <a:pPr/>
              <a:t>18/09/2023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46021-1F2D-4DCA-BF38-697F2127B3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A8321-415F-4547-A191-FEDAD371BF12}" type="datetimeFigureOut">
              <a:rPr lang="fr-FR" smtClean="0"/>
              <a:pPr/>
              <a:t>18/09/2023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46021-1F2D-4DCA-BF38-697F2127B3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A8321-415F-4547-A191-FEDAD371BF12}" type="datetimeFigureOut">
              <a:rPr lang="fr-FR" smtClean="0"/>
              <a:pPr/>
              <a:t>18/09/2023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46021-1F2D-4DCA-BF38-697F2127B3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A8321-415F-4547-A191-FEDAD371BF12}" type="datetimeFigureOut">
              <a:rPr lang="fr-FR" smtClean="0"/>
              <a:pPr/>
              <a:t>18/09/2023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46021-1F2D-4DCA-BF38-697F2127B3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A8321-415F-4547-A191-FEDAD371BF12}" type="datetimeFigureOut">
              <a:rPr lang="fr-FR" smtClean="0"/>
              <a:pPr/>
              <a:t>18/09/2023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46021-1F2D-4DCA-BF38-697F2127B3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A8321-415F-4547-A191-FEDAD371BF12}" type="datetimeFigureOut">
              <a:rPr lang="fr-FR" smtClean="0"/>
              <a:pPr/>
              <a:t>18/09/2023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46021-1F2D-4DCA-BF38-697F2127B3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A8321-415F-4547-A191-FEDAD371BF12}" type="datetimeFigureOut">
              <a:rPr lang="fr-FR" smtClean="0"/>
              <a:pPr/>
              <a:t>18/09/2023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46021-1F2D-4DCA-BF38-697F2127B3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A8321-415F-4547-A191-FEDAD371BF12}" type="datetimeFigureOut">
              <a:rPr lang="fr-FR" smtClean="0"/>
              <a:pPr/>
              <a:t>18/09/2023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46021-1F2D-4DCA-BF38-697F2127B3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57158" y="214291"/>
            <a:ext cx="8429684" cy="928694"/>
          </a:xfrm>
        </p:spPr>
        <p:txBody>
          <a:bodyPr/>
          <a:lstStyle/>
          <a:p>
            <a:r>
              <a:rPr lang="fr-FR" b="1" dirty="0" smtClean="0">
                <a:solidFill>
                  <a:srgbClr val="00B0F0"/>
                </a:solidFill>
              </a:rPr>
              <a:t>MODIFICATIONS REGLEMENTS</a:t>
            </a:r>
            <a:endParaRPr lang="fr-FR" b="1" dirty="0">
              <a:solidFill>
                <a:srgbClr val="00B0F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57158" y="1285860"/>
            <a:ext cx="8429684" cy="5357850"/>
          </a:xfrm>
        </p:spPr>
        <p:txBody>
          <a:bodyPr>
            <a:normAutofit/>
          </a:bodyPr>
          <a:lstStyle/>
          <a:p>
            <a:pPr algn="l"/>
            <a:r>
              <a:rPr lang="fr-FR" b="1" u="sng" dirty="0">
                <a:solidFill>
                  <a:schemeClr val="tx1"/>
                </a:solidFill>
              </a:rPr>
              <a:t>Règlements Généraux </a:t>
            </a:r>
            <a:r>
              <a:rPr lang="fr-FR" dirty="0">
                <a:solidFill>
                  <a:schemeClr val="tx1"/>
                </a:solidFill>
              </a:rPr>
              <a:t>: </a:t>
            </a:r>
          </a:p>
          <a:p>
            <a:pPr algn="l"/>
            <a:r>
              <a:rPr lang="fr-FR" b="1" dirty="0">
                <a:solidFill>
                  <a:srgbClr val="00B050"/>
                </a:solidFill>
              </a:rPr>
              <a:t>Article </a:t>
            </a:r>
            <a:r>
              <a:rPr lang="fr-FR" b="1" dirty="0" smtClean="0">
                <a:solidFill>
                  <a:srgbClr val="00B050"/>
                </a:solidFill>
              </a:rPr>
              <a:t>A.4.3: </a:t>
            </a:r>
            <a:r>
              <a:rPr lang="fr-FR" b="1" dirty="0" smtClean="0">
                <a:solidFill>
                  <a:schemeClr val="tx1"/>
                </a:solidFill>
              </a:rPr>
              <a:t>Tenue des arbitres</a:t>
            </a:r>
          </a:p>
          <a:p>
            <a:pPr algn="l"/>
            <a:endParaRPr lang="fr-FR" b="1" dirty="0" smtClean="0">
              <a:solidFill>
                <a:schemeClr val="tx1"/>
              </a:solidFill>
            </a:endParaRPr>
          </a:p>
          <a:p>
            <a:pPr algn="l"/>
            <a:r>
              <a:rPr lang="fr-FR" b="1" dirty="0" smtClean="0">
                <a:solidFill>
                  <a:schemeClr val="tx1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Le bermuda pour les hommes et les femmes est autorisé, il doit être de couleur noire.</a:t>
            </a:r>
          </a:p>
          <a:p>
            <a:pPr algn="l"/>
            <a:endParaRPr lang="fr-FR" dirty="0" smtClean="0">
              <a:solidFill>
                <a:schemeClr val="tx1"/>
              </a:solidFill>
            </a:endParaRPr>
          </a:p>
          <a:p>
            <a:pPr algn="l"/>
            <a:r>
              <a:rPr lang="fr-FR" b="1" dirty="0" smtClean="0">
                <a:solidFill>
                  <a:schemeClr val="tx1"/>
                </a:solidFill>
              </a:rPr>
              <a:t>Rappel:</a:t>
            </a:r>
            <a:r>
              <a:rPr lang="fr-FR" dirty="0" smtClean="0">
                <a:solidFill>
                  <a:schemeClr val="tx1"/>
                </a:solidFill>
              </a:rPr>
              <a:t> les pantalons type « baggy », jean’s ou leggings sont interdits.</a:t>
            </a:r>
            <a:endParaRPr lang="fr-FR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fr-FR" dirty="0" smtClean="0"/>
              <a:t>       La classification  va permettre de définir </a:t>
            </a:r>
          </a:p>
          <a:p>
            <a:pPr fontAlgn="base">
              <a:buNone/>
            </a:pPr>
            <a:r>
              <a:rPr lang="fr-FR" dirty="0" smtClean="0"/>
              <a:t>       en fonction des déficiences permanentes constatées, la catégorie de tir du para archer</a:t>
            </a:r>
          </a:p>
          <a:p>
            <a:pPr fontAlgn="base">
              <a:buNone/>
            </a:pPr>
            <a:r>
              <a:rPr lang="fr-FR" dirty="0" smtClean="0"/>
              <a:t>      si des éléments d’assistance sont nécessaires ou pas</a:t>
            </a:r>
          </a:p>
          <a:p>
            <a:pPr>
              <a:buNone/>
            </a:pP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La classification et les éléments d’assistance n’ont pas pour but d’augmenter le niveau de performance mais de permettre au para archer de pratiquer.</a:t>
            </a:r>
          </a:p>
          <a:p>
            <a:pPr>
              <a:buNone/>
            </a:pP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De ce fait la classification peut conduire à un statut NON ELIGIBLE</a:t>
            </a:r>
          </a:p>
          <a:p>
            <a:pPr>
              <a:buNone/>
            </a:pP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Une carte de classification faisant mention des éléments suivants est alors délivrée à l’archer :</a:t>
            </a:r>
          </a:p>
          <a:p>
            <a:pPr fontAlgn="base"/>
            <a:r>
              <a:rPr lang="fr-FR" dirty="0" smtClean="0"/>
              <a:t>L’identité de l’archer</a:t>
            </a:r>
          </a:p>
          <a:p>
            <a:pPr fontAlgn="base"/>
            <a:r>
              <a:rPr lang="fr-FR" dirty="0" smtClean="0"/>
              <a:t>Sa catégorie</a:t>
            </a:r>
          </a:p>
          <a:p>
            <a:pPr fontAlgn="base"/>
            <a:r>
              <a:rPr lang="fr-FR" dirty="0" smtClean="0"/>
              <a:t>Le statut de la classification (permanent ou révisable)</a:t>
            </a:r>
          </a:p>
          <a:p>
            <a:pPr fontAlgn="base">
              <a:buNone/>
            </a:pP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autorisation d’usage d’une assistance mécanique ou humaine,</a:t>
            </a:r>
          </a:p>
          <a:p>
            <a:pPr fontAlgn="base"/>
            <a:r>
              <a:rPr lang="fr-FR" dirty="0" smtClean="0"/>
              <a:t>type d’assistance (tabouret, prothèse, fauteuil, accessoires, ...),</a:t>
            </a:r>
          </a:p>
          <a:p>
            <a:pPr fontAlgn="base"/>
            <a:r>
              <a:rPr lang="fr-FR" dirty="0" smtClean="0"/>
              <a:t>nécessité de la station permanente au pas de tir (de l’archer et/ou de son assistant).</a:t>
            </a:r>
          </a:p>
          <a:p>
            <a:pPr>
              <a:buNone/>
            </a:pP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148878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sz="2700" b="1" dirty="0" smtClean="0"/>
              <a:t>PRATIQUE POUR LA PERSONNE EN SITUATION DE HANDICAP</a:t>
            </a:r>
            <a:br>
              <a:rPr lang="fr-FR" sz="2700" b="1" dirty="0" smtClean="0"/>
            </a:br>
            <a:r>
              <a:rPr lang="fr-FR" sz="2700" dirty="0" smtClean="0"/>
              <a:t>,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fr-FR" dirty="0" smtClean="0"/>
              <a:t>     En fonction des limitations qui peuvent être constatées et mesurées au cours de tests par les classificateurs  un archer pourra bénéficier:</a:t>
            </a:r>
          </a:p>
          <a:p>
            <a:r>
              <a:rPr lang="fr-FR" dirty="0" smtClean="0"/>
              <a:t>d’équipements </a:t>
            </a:r>
            <a:r>
              <a:rPr lang="fr-FR" dirty="0" smtClean="0"/>
              <a:t>d’assistance</a:t>
            </a:r>
          </a:p>
          <a:p>
            <a:r>
              <a:rPr lang="fr-FR" dirty="0" smtClean="0"/>
              <a:t>de l’assistance d’une personne</a:t>
            </a:r>
          </a:p>
          <a:p>
            <a:r>
              <a:rPr lang="fr-FR" dirty="0" smtClean="0"/>
              <a:t>Ces assistances n’ont pas pour but d’augmenter la performance mais bien de permettre la pratique malgré les limitations physiques</a:t>
            </a:r>
          </a:p>
          <a:p>
            <a:pPr>
              <a:buNone/>
            </a:pP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Les éléments d’assistance seront systématiquement (*) définies sur la carte de classification </a:t>
            </a:r>
          </a:p>
          <a:p>
            <a:pPr>
              <a:buNone/>
            </a:pP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CONSULTER LA CARTE DE CLASSIFICATION : elle est là pour vous aider</a:t>
            </a:r>
          </a:p>
          <a:p>
            <a:pPr>
              <a:buNone/>
            </a:pP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(*) sauf blocs et cales, support latéral et potentiellement orthèse et prothèse</a:t>
            </a:r>
          </a:p>
          <a:p>
            <a:pPr>
              <a:buNone/>
            </a:pP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220886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LES ÉLÉMENTS D’ASSISTANCE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1268760"/>
            <a:ext cx="8229600" cy="278904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LE FAUTEUIL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fontAlgn="base"/>
            <a:r>
              <a:rPr lang="fr-FR" dirty="0" smtClean="0"/>
              <a:t>Longueur limitée à 1,25m  (y.c. pieds)</a:t>
            </a:r>
          </a:p>
          <a:p>
            <a:pPr fontAlgn="base"/>
            <a:r>
              <a:rPr lang="fr-FR" dirty="0" smtClean="0"/>
              <a:t>4 roues maximum touchant le sol</a:t>
            </a:r>
          </a:p>
          <a:p>
            <a:pPr fontAlgn="base"/>
            <a:r>
              <a:rPr lang="fr-FR" dirty="0" smtClean="0"/>
              <a:t>Les pieds ne doivent pas être au sol</a:t>
            </a:r>
          </a:p>
          <a:p>
            <a:pPr fontAlgn="base"/>
            <a:r>
              <a:rPr lang="fr-FR" dirty="0" smtClean="0"/>
              <a:t>Le fauteuil ne peut pas servir de support au bras d’arc</a:t>
            </a:r>
          </a:p>
          <a:p>
            <a:pPr fontAlgn="base">
              <a:buNone/>
            </a:pP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Les systèmes anti bascule sont autorisés (sans toucher le sol)</a:t>
            </a:r>
          </a:p>
          <a:p>
            <a:pPr fontAlgn="base">
              <a:buNone/>
            </a:pPr>
            <a:r>
              <a:rPr lang="fr-FR" dirty="0" smtClean="0"/>
              <a:t>       Les cales sont autorisées</a:t>
            </a:r>
          </a:p>
          <a:p>
            <a:pPr fontAlgn="base">
              <a:buNone/>
            </a:pP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Le point le plus haut du fauteuil doit être à plus de 110mm de l’aisselle</a:t>
            </a:r>
          </a:p>
          <a:p>
            <a:pPr fontAlgn="base">
              <a:buNone/>
            </a:pPr>
            <a:r>
              <a:rPr lang="fr-FR" dirty="0" smtClean="0"/>
              <a:t>       Les supports latéraux ne dépassent pas la moitié du tronc de l’archer</a:t>
            </a:r>
          </a:p>
          <a:p>
            <a:pPr fontAlgn="base">
              <a:buNone/>
            </a:pP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Le fauteuil peut être électrique (mais moteur coupé sur la ligne de tir). Les roues motrices directionnelles doivent être enlevées sur la ligne de tir.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fr-FR" sz="3100" b="1" dirty="0" smtClean="0"/>
              <a:t>LES SANGLES</a:t>
            </a:r>
            <a:r>
              <a:rPr lang="fr-FR" sz="2700" b="1" dirty="0" smtClean="0"/>
              <a:t>  (DÉCRITES SUR LA  CARTE DE CLASSIFICATION)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sz="2600" dirty="0" smtClean="0"/>
              <a:t>Pour les archers W1   =&gt;  ils pourront utiliser toutes sortes de sangles et de combinaisons </a:t>
            </a:r>
          </a:p>
          <a:p>
            <a:pPr>
              <a:buNone/>
            </a:pPr>
            <a:r>
              <a:rPr lang="fr-FR" sz="2600" dirty="0" smtClean="0"/>
              <a:t/>
            </a:r>
            <a:br>
              <a:rPr lang="fr-FR" sz="2600" dirty="0" smtClean="0"/>
            </a:br>
            <a:r>
              <a:rPr lang="fr-FR" sz="2600" dirty="0" smtClean="0"/>
              <a:t>Pour les archers W2  =&gt;  une seule sangle (enroulée 1x), horizontale de largeur max 5cm</a:t>
            </a:r>
          </a:p>
          <a:p>
            <a:pPr>
              <a:buNone/>
            </a:pPr>
            <a:r>
              <a:rPr lang="fr-FR" sz="2600" dirty="0" smtClean="0"/>
              <a:t>     à  au moins 110 mm de l’aisselle  </a:t>
            </a:r>
          </a:p>
          <a:p>
            <a:pPr>
              <a:buNone/>
            </a:pPr>
            <a:r>
              <a:rPr lang="fr-FR" sz="2600" dirty="0" smtClean="0"/>
              <a:t>    Sangle de pieds/ jambes =&gt; uniquement si mentionné sur la carte</a:t>
            </a:r>
          </a:p>
          <a:p>
            <a:pPr>
              <a:buNone/>
            </a:pP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4453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 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220886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LE TABOURET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fr-FR" dirty="0" smtClean="0"/>
              <a:t>   Le tabouret : </a:t>
            </a:r>
          </a:p>
          <a:p>
            <a:pPr fontAlgn="base"/>
            <a:r>
              <a:rPr lang="fr-FR" dirty="0" smtClean="0"/>
              <a:t>L’emprise doit rester dans la limite de place autorisée pour un archer </a:t>
            </a:r>
          </a:p>
          <a:p>
            <a:r>
              <a:rPr lang="fr-FR" dirty="0" smtClean="0"/>
              <a:t>     (max 80cm)</a:t>
            </a:r>
          </a:p>
          <a:p>
            <a:pPr>
              <a:buNone/>
            </a:pP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La chaise :</a:t>
            </a:r>
          </a:p>
          <a:p>
            <a:pPr fontAlgn="base"/>
            <a:r>
              <a:rPr lang="fr-FR" dirty="0" smtClean="0"/>
              <a:t>l’appui contre le dossier n’est pas autorisé</a:t>
            </a:r>
          </a:p>
          <a:p>
            <a:pPr fontAlgn="base"/>
            <a:r>
              <a:rPr lang="fr-FR" dirty="0" smtClean="0"/>
              <a:t>La chaise ne peut pas servir de support au</a:t>
            </a:r>
          </a:p>
          <a:p>
            <a:pPr>
              <a:buNone/>
            </a:pPr>
            <a:r>
              <a:rPr lang="fr-FR" dirty="0" smtClean="0"/>
              <a:t>     bras d’arc</a:t>
            </a:r>
          </a:p>
          <a:p>
            <a:pPr>
              <a:buNone/>
            </a:pP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436910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LE TABOURET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>
                <a:solidFill>
                  <a:srgbClr val="00B0F0"/>
                </a:solidFill>
              </a:rPr>
              <a:t>Para Tir à l’Arc</a:t>
            </a:r>
            <a:endParaRPr lang="fr-FR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37451" y="1214438"/>
            <a:ext cx="6869098" cy="491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B0F0"/>
                </a:solidFill>
              </a:rPr>
              <a:t>MODIFICATIONS REGLEMENTS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B050"/>
                </a:solidFill>
              </a:rPr>
              <a:t>Article A.3.3 </a:t>
            </a:r>
            <a:r>
              <a:rPr lang="fr-FR" b="1" dirty="0" smtClean="0"/>
              <a:t>Statuts des arbitres</a:t>
            </a:r>
          </a:p>
          <a:p>
            <a:endParaRPr lang="fr-FR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fr-FR" dirty="0" smtClean="0"/>
              <a:t>  Pour rester actif un arbitre doit avoir effectué deux arbitrages dans l’année sportive </a:t>
            </a:r>
            <a:r>
              <a:rPr lang="fr-FR" dirty="0" smtClean="0">
                <a:solidFill>
                  <a:srgbClr val="FF0000"/>
                </a:solidFill>
              </a:rPr>
              <a:t>dont un à l’extérieur de son club.  </a:t>
            </a:r>
            <a:endParaRPr lang="fr-F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B0F0"/>
                </a:solidFill>
              </a:rPr>
              <a:t>MODIFICATIONS REGLEMENTS</a:t>
            </a:r>
            <a:endParaRPr lang="fr-FR" b="1" dirty="0">
              <a:solidFill>
                <a:srgbClr val="00B0F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fr-FR" b="1" dirty="0">
                <a:solidFill>
                  <a:srgbClr val="00B050"/>
                </a:solidFill>
              </a:rPr>
              <a:t>Article </a:t>
            </a:r>
            <a:r>
              <a:rPr lang="fr-FR" b="1" dirty="0" smtClean="0">
                <a:solidFill>
                  <a:srgbClr val="00B050"/>
                </a:solidFill>
              </a:rPr>
              <a:t>B.5.3 </a:t>
            </a:r>
            <a:r>
              <a:rPr lang="fr-FR" b="1" dirty="0" smtClean="0"/>
              <a:t>Nomination des arbitres:</a:t>
            </a:r>
          </a:p>
          <a:p>
            <a:pPr>
              <a:buNone/>
            </a:pPr>
            <a:r>
              <a:rPr lang="fr-FR" dirty="0" smtClean="0"/>
              <a:t>L’arbitre du club peut être responsable pour un concours dans son club, jusqu’au niveau départemental.</a:t>
            </a:r>
          </a:p>
          <a:p>
            <a:pPr>
              <a:buNone/>
            </a:pPr>
            <a:r>
              <a:rPr lang="fr-FR" dirty="0" smtClean="0"/>
              <a:t>Pour organiser une compétition un club doit posséder un arbitre fédéral actif ou un jeune arbitre actif ayant prêté serment.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B0F0"/>
                </a:solidFill>
              </a:rPr>
              <a:t>MODIFICATIONS REGLEMENTS</a:t>
            </a:r>
            <a:endParaRPr lang="fr-FR" b="1" dirty="0">
              <a:solidFill>
                <a:srgbClr val="00B0F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/>
          <a:lstStyle/>
          <a:p>
            <a:r>
              <a:rPr lang="fr-FR" b="1" dirty="0" smtClean="0">
                <a:solidFill>
                  <a:srgbClr val="00B050"/>
                </a:solidFill>
              </a:rPr>
              <a:t>Article C.12.1  </a:t>
            </a:r>
            <a:r>
              <a:rPr lang="fr-FR" b="1" dirty="0" smtClean="0"/>
              <a:t>Tenue des compétiteurs</a:t>
            </a:r>
          </a:p>
          <a:p>
            <a:endParaRPr lang="fr-FR" b="1" dirty="0" smtClean="0"/>
          </a:p>
          <a:p>
            <a:pPr>
              <a:buNone/>
            </a:pPr>
            <a:r>
              <a:rPr lang="fr-FR" dirty="0" smtClean="0"/>
              <a:t>    Pour les compétitions dominicales, le port du jean’s est autorisé mais doit rester correct.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>
                <a:solidFill>
                  <a:srgbClr val="00B0F0"/>
                </a:solidFill>
              </a:rPr>
              <a:t>MODIFICATIONS REGLEMENTS</a:t>
            </a:r>
            <a:endParaRPr lang="fr-FR" b="1" dirty="0">
              <a:solidFill>
                <a:srgbClr val="00B0F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b="1" dirty="0" smtClean="0">
                <a:solidFill>
                  <a:srgbClr val="00B050"/>
                </a:solidFill>
              </a:rPr>
              <a:t>Article D.1 Le certificat médical:</a:t>
            </a:r>
            <a:endParaRPr lang="fr-FR" b="1" i="1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fr-FR" b="1" i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fr-FR" dirty="0" smtClean="0"/>
              <a:t>Peut être remplacé par le questionnaire fédéral de santé.</a:t>
            </a:r>
          </a:p>
          <a:p>
            <a:pPr>
              <a:buNone/>
            </a:pP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>
                <a:solidFill>
                  <a:srgbClr val="00B0F0"/>
                </a:solidFill>
              </a:rPr>
              <a:t>MODIFICATIONS REGLEMENTS</a:t>
            </a:r>
            <a:endParaRPr lang="fr-FR" b="1" dirty="0">
              <a:solidFill>
                <a:srgbClr val="00B0F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dirty="0" smtClean="0">
                <a:solidFill>
                  <a:srgbClr val="00B050"/>
                </a:solidFill>
              </a:rPr>
              <a:t>Reglements sportifs</a:t>
            </a:r>
          </a:p>
          <a:p>
            <a:pPr>
              <a:buNone/>
            </a:pPr>
            <a:r>
              <a:rPr lang="fr-FR" dirty="0" smtClean="0">
                <a:solidFill>
                  <a:srgbClr val="00B050"/>
                </a:solidFill>
              </a:rPr>
              <a:t>Article B.6.4.1 </a:t>
            </a:r>
            <a:r>
              <a:rPr lang="fr-FR" dirty="0" smtClean="0"/>
              <a:t>Feuilles de marques</a:t>
            </a:r>
          </a:p>
          <a:p>
            <a:pPr>
              <a:buNone/>
            </a:pPr>
            <a:r>
              <a:rPr lang="fr-FR" dirty="0" smtClean="0"/>
              <a:t>En cas de différence entre les sommes:</a:t>
            </a:r>
          </a:p>
          <a:p>
            <a:pPr>
              <a:buNone/>
            </a:pPr>
            <a:r>
              <a:rPr lang="fr-FR" dirty="0" smtClean="0"/>
              <a:t>  - Entre deux feuilles papier, prendre le score le plus faible.</a:t>
            </a:r>
          </a:p>
          <a:p>
            <a:pPr>
              <a:buNone/>
            </a:pPr>
            <a:r>
              <a:rPr lang="fr-FR" dirty="0" smtClean="0"/>
              <a:t>  - Entre une feuille papier et une électronique, la somme de la version électronique sera utilisée pour le score final.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00B0F0"/>
                </a:solidFill>
              </a:rPr>
              <a:t>INFORMATION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pPr>
              <a:buNone/>
            </a:pPr>
            <a:endParaRPr lang="fr-FR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fr-FR" b="1" dirty="0" smtClean="0">
                <a:solidFill>
                  <a:srgbClr val="00B050"/>
                </a:solidFill>
              </a:rPr>
              <a:t>Blasons pour tir en salle </a:t>
            </a:r>
          </a:p>
          <a:p>
            <a:pPr>
              <a:buNone/>
            </a:pPr>
            <a:endParaRPr lang="fr-FR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fr-FR" dirty="0" smtClean="0"/>
              <a:t>Comme le précise le règlement, les anciens blasons comportant les deux 10 (classique et poulies) sont toujours autorisés dans les compétitions FFTA.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220886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sz="2700" b="1" dirty="0" smtClean="0"/>
              <a:t>PRATIQUE POUR LA PERSONNE EN SITUATION DE HANDICAP</a:t>
            </a:r>
            <a:br>
              <a:rPr lang="fr-FR" sz="2700" b="1" dirty="0" smtClean="0"/>
            </a:br>
            <a:r>
              <a:rPr lang="fr-FR" sz="2700" b="1" dirty="0" smtClean="0"/>
              <a:t>COMMENT ET OU PRATIQUER ?</a:t>
            </a:r>
            <a:r>
              <a:rPr lang="fr-FR" sz="2700" dirty="0" smtClean="0"/>
              <a:t/>
            </a:r>
            <a:br>
              <a:rPr lang="fr-FR" sz="2700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fr-FR" dirty="0" smtClean="0"/>
              <a:t>     Il nous faut distinguer trois situations de handicap :</a:t>
            </a:r>
          </a:p>
          <a:p>
            <a:pPr fontAlgn="base"/>
            <a:r>
              <a:rPr lang="fr-FR" dirty="0" smtClean="0"/>
              <a:t>Le handicap locomoteur </a:t>
            </a:r>
          </a:p>
          <a:p>
            <a:pPr fontAlgn="base"/>
            <a:r>
              <a:rPr lang="fr-FR" dirty="0" smtClean="0"/>
              <a:t>Le handicap sensoriel</a:t>
            </a:r>
          </a:p>
          <a:p>
            <a:pPr fontAlgn="base"/>
            <a:r>
              <a:rPr lang="fr-FR" dirty="0" smtClean="0"/>
              <a:t>Le handicap mental ou psychique</a:t>
            </a:r>
          </a:p>
          <a:p>
            <a:pPr>
              <a:buNone/>
            </a:pP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Depuis le 1° avril 2022, la délégation</a:t>
            </a:r>
            <a:r>
              <a:rPr lang="fr-FR" baseline="30000" dirty="0" smtClean="0"/>
              <a:t>(*)</a:t>
            </a:r>
            <a:r>
              <a:rPr lang="fr-FR" dirty="0" smtClean="0"/>
              <a:t> </a:t>
            </a:r>
            <a:r>
              <a:rPr lang="fr-FR" b="1" u="sng" dirty="0" smtClean="0"/>
              <a:t>para tir à l’arc regroupant les handicaps locomoteur et sensoriel </a:t>
            </a:r>
            <a:r>
              <a:rPr lang="fr-FR" dirty="0" smtClean="0"/>
              <a:t>a été donnée à la FFTA par le Ministère de la Jeunesse et des Sports (en plus de celles pour les autres disciplines).</a:t>
            </a:r>
          </a:p>
          <a:p>
            <a:pPr>
              <a:buNone/>
            </a:pP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La pratique du tir à l’arc en compétition </a:t>
            </a:r>
            <a:r>
              <a:rPr lang="fr-FR" b="1" u="sng" dirty="0" smtClean="0"/>
              <a:t>pour la personne en situation de handicap </a:t>
            </a:r>
            <a:r>
              <a:rPr lang="fr-FR" dirty="0" smtClean="0"/>
              <a:t>est </a:t>
            </a:r>
            <a:r>
              <a:rPr lang="fr-FR" dirty="0" smtClean="0"/>
              <a:t>donc possible :</a:t>
            </a:r>
          </a:p>
          <a:p>
            <a:pPr fontAlgn="base"/>
            <a:r>
              <a:rPr lang="fr-FR" dirty="0" smtClean="0"/>
              <a:t>A la FFTA pour les personnes en situation de handicap physique et sensoriel</a:t>
            </a:r>
          </a:p>
          <a:p>
            <a:pPr fontAlgn="base"/>
            <a:r>
              <a:rPr lang="fr-FR" dirty="0" smtClean="0"/>
              <a:t>A la FFSA pour les personnes en situation de handicap mental ou psychique</a:t>
            </a:r>
          </a:p>
          <a:p>
            <a:pPr>
              <a:buNone/>
            </a:pP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Pour pratiquer il faudra que l’archer dispose d’une licence dans la fédération concernée.</a:t>
            </a:r>
          </a:p>
          <a:p>
            <a:pPr>
              <a:buNone/>
            </a:pPr>
            <a:r>
              <a:rPr lang="fr-FR" dirty="0" smtClean="0"/>
              <a:t/>
            </a:r>
            <a:br>
              <a:rPr lang="fr-FR" dirty="0" smtClean="0"/>
            </a:br>
            <a:r>
              <a:rPr lang="fr-FR" b="1" dirty="0" smtClean="0"/>
              <a:t>(*) </a:t>
            </a:r>
            <a:r>
              <a:rPr lang="fr-FR" dirty="0" smtClean="0"/>
              <a:t>La FFH n’est donc plus accréditive</a:t>
            </a:r>
            <a:r>
              <a:rPr lang="fr-FR" baseline="30000" dirty="0" smtClean="0"/>
              <a:t> </a:t>
            </a:r>
            <a:r>
              <a:rPr lang="fr-FR" dirty="0" smtClean="0"/>
              <a:t>depuis cette date.</a:t>
            </a:r>
          </a:p>
          <a:p>
            <a:pPr>
              <a:buNone/>
            </a:pP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1484784"/>
            <a:ext cx="8229600" cy="72008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sz="2700" b="1" dirty="0" smtClean="0"/>
              <a:t>PRATIQUE POUR LA PERSONNE EN SITUATION DE HANDICAP</a:t>
            </a:r>
            <a:br>
              <a:rPr lang="fr-FR" sz="2700" b="1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886003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fr-FR" dirty="0" smtClean="0"/>
              <a:t>     Certains archers compte tenu de leur handicap, ne tirent pas aux conditions traditionnellement prévues au règlement actuel de la FFTA (*)</a:t>
            </a:r>
          </a:p>
          <a:p>
            <a:pPr fontAlgn="base"/>
            <a:r>
              <a:rPr lang="fr-FR" dirty="0" smtClean="0"/>
              <a:t>Distances et tailles de blasons </a:t>
            </a:r>
          </a:p>
          <a:p>
            <a:pPr fontAlgn="base"/>
            <a:r>
              <a:rPr lang="fr-FR" dirty="0" smtClean="0"/>
              <a:t>Assistances autorisées</a:t>
            </a:r>
          </a:p>
          <a:p>
            <a:pPr>
              <a:buNone/>
            </a:pPr>
            <a:r>
              <a:rPr lang="fr-FR" dirty="0" smtClean="0"/>
              <a:t/>
            </a:r>
            <a:br>
              <a:rPr lang="fr-FR" dirty="0" smtClean="0"/>
            </a:br>
            <a:r>
              <a:rPr lang="fr-FR" b="1" dirty="0" smtClean="0"/>
              <a:t>Il est donc indispensable pour les para-archers de déterminer quelles doivent être les conditions de tirs et quelles peuvent être les aides acceptées.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/>
            </a:r>
            <a:br>
              <a:rPr lang="fr-FR" dirty="0" smtClean="0"/>
            </a:br>
            <a:r>
              <a:rPr lang="fr-FR" b="1" dirty="0" smtClean="0"/>
              <a:t>Tout cela sera déterminé par des classificateurs (reconnus par la FFTA) et selon des règles fixées par le comité paralympique international .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/>
            </a:r>
            <a:br>
              <a:rPr lang="fr-FR" dirty="0" smtClean="0"/>
            </a:br>
            <a:r>
              <a:rPr lang="fr-FR" b="1" dirty="0" smtClean="0"/>
              <a:t>Cette évaluation est toujours réalisée sur une base d’un handicap permanent. </a:t>
            </a:r>
            <a:endParaRPr lang="fr-FR" dirty="0" smtClean="0"/>
          </a:p>
          <a:p>
            <a:pPr>
              <a:buNone/>
            </a:pPr>
            <a:r>
              <a:rPr lang="fr-FR" b="1" dirty="0" smtClean="0"/>
              <a:t>        Elle est tracée par une carte de classification qui permet à l’arbitre de connaitre les conditions de tir autorisées.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457200" y="1196752"/>
            <a:ext cx="8229600" cy="2208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fr-FR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FR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fr-F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F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fr-F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F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fr-F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F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fr-F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1515</TotalTime>
  <Words>324</Words>
  <Application>Microsoft Office PowerPoint</Application>
  <PresentationFormat>Affichage à l'écran (4:3)</PresentationFormat>
  <Paragraphs>106</Paragraphs>
  <Slides>15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Thème Office</vt:lpstr>
      <vt:lpstr>MODIFICATIONS REGLEMENTS</vt:lpstr>
      <vt:lpstr>MODIFICATIONS REGLEMENTS</vt:lpstr>
      <vt:lpstr>MODIFICATIONS REGLEMENTS</vt:lpstr>
      <vt:lpstr>MODIFICATIONS REGLEMENTS</vt:lpstr>
      <vt:lpstr>MODIFICATIONS REGLEMENTS</vt:lpstr>
      <vt:lpstr>MODIFICATIONS REGLEMENTS</vt:lpstr>
      <vt:lpstr>INFORMATION</vt:lpstr>
      <vt:lpstr> PRATIQUE POUR LA PERSONNE EN SITUATION DE HANDICAP COMMENT ET OU PRATIQUER ?    </vt:lpstr>
      <vt:lpstr> PRATIQUE POUR LA PERSONNE EN SITUATION DE HANDICAP     </vt:lpstr>
      <vt:lpstr> PRATIQUE POUR LA PERSONNE EN SITUATION DE HANDICAP ,   </vt:lpstr>
      <vt:lpstr>LES ÉLÉMENTS D’ASSISTANCE  </vt:lpstr>
      <vt:lpstr>LE FAUTEUIL   </vt:lpstr>
      <vt:lpstr>LES SANGLES  (DÉCRITES SUR LA  CARTE DE CLASSIFICATION)  </vt:lpstr>
      <vt:lpstr>LE TABOURET  </vt:lpstr>
      <vt:lpstr>LE TABOURET  Para Tir à l’Arc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MODIFICATIONS REGLEMENTS</dc:title>
  <dc:creator>Thérèse Droui</dc:creator>
  <cp:lastModifiedBy>Thérèse Droui</cp:lastModifiedBy>
  <cp:revision>29</cp:revision>
  <dcterms:created xsi:type="dcterms:W3CDTF">2022-09-28T12:49:17Z</dcterms:created>
  <dcterms:modified xsi:type="dcterms:W3CDTF">2023-09-18T13:12:23Z</dcterms:modified>
</cp:coreProperties>
</file>