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90" r:id="rId2"/>
    <p:sldId id="281" r:id="rId3"/>
    <p:sldId id="257" r:id="rId4"/>
    <p:sldId id="258" r:id="rId5"/>
    <p:sldId id="259" r:id="rId6"/>
    <p:sldId id="260" r:id="rId7"/>
    <p:sldId id="261" r:id="rId8"/>
    <p:sldId id="262" r:id="rId9"/>
    <p:sldId id="264" r:id="rId10"/>
    <p:sldId id="265" r:id="rId11"/>
    <p:sldId id="266" r:id="rId12"/>
    <p:sldId id="267" r:id="rId13"/>
    <p:sldId id="268" r:id="rId14"/>
    <p:sldId id="269" r:id="rId15"/>
    <p:sldId id="270" r:id="rId16"/>
    <p:sldId id="263" r:id="rId17"/>
    <p:sldId id="271" r:id="rId18"/>
    <p:sldId id="272" r:id="rId19"/>
    <p:sldId id="273" r:id="rId20"/>
    <p:sldId id="274" r:id="rId21"/>
    <p:sldId id="283" r:id="rId22"/>
    <p:sldId id="292" r:id="rId23"/>
    <p:sldId id="293" r:id="rId24"/>
    <p:sldId id="294" r:id="rId25"/>
    <p:sldId id="295" r:id="rId26"/>
    <p:sldId id="296" r:id="rId27"/>
    <p:sldId id="297" r:id="rId28"/>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67" autoAdjust="0"/>
    <p:restoredTop sz="94638" autoAdjust="0"/>
  </p:normalViewPr>
  <p:slideViewPr>
    <p:cSldViewPr>
      <p:cViewPr varScale="1">
        <p:scale>
          <a:sx n="79" d="100"/>
          <a:sy n="79" d="100"/>
        </p:scale>
        <p:origin x="-2574" y="-102"/>
      </p:cViewPr>
      <p:guideLst>
        <p:guide orient="horz" pos="2880"/>
        <p:guide pos="216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Lst>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18" Type="http://schemas.openxmlformats.org/officeDocument/2006/relationships/slide" Target="slides/slide18.xml"/><Relationship Id="rId26" Type="http://schemas.openxmlformats.org/officeDocument/2006/relationships/slide" Target="slides/slide26.xml"/><Relationship Id="rId3" Type="http://schemas.openxmlformats.org/officeDocument/2006/relationships/slide" Target="slides/slide3.xml"/><Relationship Id="rId21" Type="http://schemas.openxmlformats.org/officeDocument/2006/relationships/slide" Target="slides/slide21.xml"/><Relationship Id="rId7" Type="http://schemas.openxmlformats.org/officeDocument/2006/relationships/slide" Target="slides/slide7.xml"/><Relationship Id="rId12" Type="http://schemas.openxmlformats.org/officeDocument/2006/relationships/slide" Target="slides/slide12.xml"/><Relationship Id="rId17" Type="http://schemas.openxmlformats.org/officeDocument/2006/relationships/slide" Target="slides/slide17.xml"/><Relationship Id="rId25" Type="http://schemas.openxmlformats.org/officeDocument/2006/relationships/slide" Target="slides/slide25.xml"/><Relationship Id="rId2" Type="http://schemas.openxmlformats.org/officeDocument/2006/relationships/slide" Target="slides/slide2.xml"/><Relationship Id="rId16" Type="http://schemas.openxmlformats.org/officeDocument/2006/relationships/slide" Target="slides/slide16.xml"/><Relationship Id="rId20" Type="http://schemas.openxmlformats.org/officeDocument/2006/relationships/slide" Target="slides/slide20.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24" Type="http://schemas.openxmlformats.org/officeDocument/2006/relationships/slide" Target="slides/slide24.xml"/><Relationship Id="rId5" Type="http://schemas.openxmlformats.org/officeDocument/2006/relationships/slide" Target="slides/slide5.xml"/><Relationship Id="rId15" Type="http://schemas.openxmlformats.org/officeDocument/2006/relationships/slide" Target="slides/slide15.xml"/><Relationship Id="rId23" Type="http://schemas.openxmlformats.org/officeDocument/2006/relationships/slide" Target="slides/slide23.xml"/><Relationship Id="rId10" Type="http://schemas.openxmlformats.org/officeDocument/2006/relationships/slide" Target="slides/slide10.xml"/><Relationship Id="rId19" Type="http://schemas.openxmlformats.org/officeDocument/2006/relationships/slide" Target="slides/slide19.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 Id="rId22" Type="http://schemas.openxmlformats.org/officeDocument/2006/relationships/slide" Target="slides/slide22.xml"/><Relationship Id="rId27" Type="http://schemas.openxmlformats.org/officeDocument/2006/relationships/slide" Target="slides/slide2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CEA019-BF52-4016-9A9E-A165A138B51A}" type="datetimeFigureOut">
              <a:rPr lang="fr-FR" smtClean="0"/>
              <a:pPr/>
              <a:t>20/09/2023</a:t>
            </a:fld>
            <a:endParaRPr lang="fr-FR"/>
          </a:p>
        </p:txBody>
      </p:sp>
      <p:sp>
        <p:nvSpPr>
          <p:cNvPr id="4" name="Espace réservé de l'image des diapositives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2D9429-64EE-455B-9C9E-084318A09FA9}"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433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3316"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8366100-4303-442C-9BDA-DAA2C3B03708}" type="slidenum">
              <a:rPr lang="fr-FR" smtClean="0"/>
              <a:pPr fontAlgn="base">
                <a:spcBef>
                  <a:spcPct val="0"/>
                </a:spcBef>
                <a:spcAft>
                  <a:spcPct val="0"/>
                </a:spcAft>
                <a:defRPr/>
              </a:pPr>
              <a:t>10</a:t>
            </a:fld>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53C5210-DB79-430A-A554-73D9AC3D8768}" type="datetime1">
              <a:rPr lang="fr-FR" smtClean="0"/>
              <a:pPr/>
              <a:t>20/09/2023</a:t>
            </a:fld>
            <a:endParaRPr lang="fr-FR"/>
          </a:p>
        </p:txBody>
      </p:sp>
      <p:sp>
        <p:nvSpPr>
          <p:cNvPr id="5" name="Espace réservé du pied de page 4"/>
          <p:cNvSpPr>
            <a:spLocks noGrp="1"/>
          </p:cNvSpPr>
          <p:nvPr>
            <p:ph type="ftr" sz="quarter" idx="11"/>
          </p:nvPr>
        </p:nvSpPr>
        <p:spPr/>
        <p:txBody>
          <a:bodyPr/>
          <a:lstStyle/>
          <a:p>
            <a:r>
              <a:rPr lang="fr-FR" smtClean="0"/>
              <a:t>Tronc commun avril 2023</a:t>
            </a:r>
            <a:endParaRPr lang="fr-FR"/>
          </a:p>
        </p:txBody>
      </p:sp>
      <p:sp>
        <p:nvSpPr>
          <p:cNvPr id="6" name="Espace réservé du numéro de diapositive 5"/>
          <p:cNvSpPr>
            <a:spLocks noGrp="1"/>
          </p:cNvSpPr>
          <p:nvPr>
            <p:ph type="sldNum" sz="quarter" idx="12"/>
          </p:nvPr>
        </p:nvSpPr>
        <p:spPr/>
        <p:txBody>
          <a:bodyPr/>
          <a:lstStyle/>
          <a:p>
            <a:fld id="{FE3F7D60-4BC7-4C47-9774-00FF67F0DB5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FCD1A6D-30C4-4253-8569-A892189C9A81}" type="datetime1">
              <a:rPr lang="fr-FR" smtClean="0"/>
              <a:pPr/>
              <a:t>20/09/2023</a:t>
            </a:fld>
            <a:endParaRPr lang="fr-FR"/>
          </a:p>
        </p:txBody>
      </p:sp>
      <p:sp>
        <p:nvSpPr>
          <p:cNvPr id="5" name="Espace réservé du pied de page 4"/>
          <p:cNvSpPr>
            <a:spLocks noGrp="1"/>
          </p:cNvSpPr>
          <p:nvPr>
            <p:ph type="ftr" sz="quarter" idx="11"/>
          </p:nvPr>
        </p:nvSpPr>
        <p:spPr/>
        <p:txBody>
          <a:bodyPr/>
          <a:lstStyle/>
          <a:p>
            <a:r>
              <a:rPr lang="fr-FR" smtClean="0"/>
              <a:t>Tronc commun avril 2023</a:t>
            </a:r>
            <a:endParaRPr lang="fr-FR"/>
          </a:p>
        </p:txBody>
      </p:sp>
      <p:sp>
        <p:nvSpPr>
          <p:cNvPr id="6" name="Espace réservé du numéro de diapositive 5"/>
          <p:cNvSpPr>
            <a:spLocks noGrp="1"/>
          </p:cNvSpPr>
          <p:nvPr>
            <p:ph type="sldNum" sz="quarter" idx="12"/>
          </p:nvPr>
        </p:nvSpPr>
        <p:spPr/>
        <p:txBody>
          <a:bodyPr/>
          <a:lstStyle/>
          <a:p>
            <a:fld id="{FE3F7D60-4BC7-4C47-9774-00FF67F0DB5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033D0E4-2064-493A-B83C-562D46E1B0CB}" type="datetime1">
              <a:rPr lang="fr-FR" smtClean="0"/>
              <a:pPr/>
              <a:t>20/09/2023</a:t>
            </a:fld>
            <a:endParaRPr lang="fr-FR"/>
          </a:p>
        </p:txBody>
      </p:sp>
      <p:sp>
        <p:nvSpPr>
          <p:cNvPr id="5" name="Espace réservé du pied de page 4"/>
          <p:cNvSpPr>
            <a:spLocks noGrp="1"/>
          </p:cNvSpPr>
          <p:nvPr>
            <p:ph type="ftr" sz="quarter" idx="11"/>
          </p:nvPr>
        </p:nvSpPr>
        <p:spPr/>
        <p:txBody>
          <a:bodyPr/>
          <a:lstStyle/>
          <a:p>
            <a:r>
              <a:rPr lang="fr-FR" smtClean="0"/>
              <a:t>Tronc commun avril 2023</a:t>
            </a:r>
            <a:endParaRPr lang="fr-FR"/>
          </a:p>
        </p:txBody>
      </p:sp>
      <p:sp>
        <p:nvSpPr>
          <p:cNvPr id="6" name="Espace réservé du numéro de diapositive 5"/>
          <p:cNvSpPr>
            <a:spLocks noGrp="1"/>
          </p:cNvSpPr>
          <p:nvPr>
            <p:ph type="sldNum" sz="quarter" idx="12"/>
          </p:nvPr>
        </p:nvSpPr>
        <p:spPr/>
        <p:txBody>
          <a:bodyPr/>
          <a:lstStyle/>
          <a:p>
            <a:fld id="{FE3F7D60-4BC7-4C47-9774-00FF67F0DB5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F5A814F-2BF7-48C7-B4E8-1B7041E3779C}" type="datetime1">
              <a:rPr lang="fr-FR" smtClean="0"/>
              <a:pPr/>
              <a:t>20/09/2023</a:t>
            </a:fld>
            <a:endParaRPr lang="fr-FR"/>
          </a:p>
        </p:txBody>
      </p:sp>
      <p:sp>
        <p:nvSpPr>
          <p:cNvPr id="5" name="Espace réservé du pied de page 4"/>
          <p:cNvSpPr>
            <a:spLocks noGrp="1"/>
          </p:cNvSpPr>
          <p:nvPr>
            <p:ph type="ftr" sz="quarter" idx="11"/>
          </p:nvPr>
        </p:nvSpPr>
        <p:spPr/>
        <p:txBody>
          <a:bodyPr/>
          <a:lstStyle/>
          <a:p>
            <a:r>
              <a:rPr lang="fr-FR" smtClean="0"/>
              <a:t>Tronc commun avril 2023</a:t>
            </a:r>
            <a:endParaRPr lang="fr-FR"/>
          </a:p>
        </p:txBody>
      </p:sp>
      <p:sp>
        <p:nvSpPr>
          <p:cNvPr id="6" name="Espace réservé du numéro de diapositive 5"/>
          <p:cNvSpPr>
            <a:spLocks noGrp="1"/>
          </p:cNvSpPr>
          <p:nvPr>
            <p:ph type="sldNum" sz="quarter" idx="12"/>
          </p:nvPr>
        </p:nvSpPr>
        <p:spPr/>
        <p:txBody>
          <a:bodyPr/>
          <a:lstStyle/>
          <a:p>
            <a:fld id="{FE3F7D60-4BC7-4C47-9774-00FF67F0DB5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E0746E2-A01F-40D1-BF6A-637C456E1D69}" type="datetime1">
              <a:rPr lang="fr-FR" smtClean="0"/>
              <a:pPr/>
              <a:t>20/09/2023</a:t>
            </a:fld>
            <a:endParaRPr lang="fr-FR"/>
          </a:p>
        </p:txBody>
      </p:sp>
      <p:sp>
        <p:nvSpPr>
          <p:cNvPr id="5" name="Espace réservé du pied de page 4"/>
          <p:cNvSpPr>
            <a:spLocks noGrp="1"/>
          </p:cNvSpPr>
          <p:nvPr>
            <p:ph type="ftr" sz="quarter" idx="11"/>
          </p:nvPr>
        </p:nvSpPr>
        <p:spPr/>
        <p:txBody>
          <a:bodyPr/>
          <a:lstStyle/>
          <a:p>
            <a:r>
              <a:rPr lang="fr-FR" smtClean="0"/>
              <a:t>Tronc commun avril 2023</a:t>
            </a:r>
            <a:endParaRPr lang="fr-FR"/>
          </a:p>
        </p:txBody>
      </p:sp>
      <p:sp>
        <p:nvSpPr>
          <p:cNvPr id="6" name="Espace réservé du numéro de diapositive 5"/>
          <p:cNvSpPr>
            <a:spLocks noGrp="1"/>
          </p:cNvSpPr>
          <p:nvPr>
            <p:ph type="sldNum" sz="quarter" idx="12"/>
          </p:nvPr>
        </p:nvSpPr>
        <p:spPr/>
        <p:txBody>
          <a:bodyPr/>
          <a:lstStyle/>
          <a:p>
            <a:fld id="{FE3F7D60-4BC7-4C47-9774-00FF67F0DB5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434C203-82D4-4113-837B-F44E0656CDB5}" type="datetime1">
              <a:rPr lang="fr-FR" smtClean="0"/>
              <a:pPr/>
              <a:t>20/09/2023</a:t>
            </a:fld>
            <a:endParaRPr lang="fr-FR"/>
          </a:p>
        </p:txBody>
      </p:sp>
      <p:sp>
        <p:nvSpPr>
          <p:cNvPr id="6" name="Espace réservé du pied de page 5"/>
          <p:cNvSpPr>
            <a:spLocks noGrp="1"/>
          </p:cNvSpPr>
          <p:nvPr>
            <p:ph type="ftr" sz="quarter" idx="11"/>
          </p:nvPr>
        </p:nvSpPr>
        <p:spPr/>
        <p:txBody>
          <a:bodyPr/>
          <a:lstStyle/>
          <a:p>
            <a:r>
              <a:rPr lang="fr-FR" smtClean="0"/>
              <a:t>Tronc commun avril 2023</a:t>
            </a:r>
            <a:endParaRPr lang="fr-FR"/>
          </a:p>
        </p:txBody>
      </p:sp>
      <p:sp>
        <p:nvSpPr>
          <p:cNvPr id="7" name="Espace réservé du numéro de diapositive 6"/>
          <p:cNvSpPr>
            <a:spLocks noGrp="1"/>
          </p:cNvSpPr>
          <p:nvPr>
            <p:ph type="sldNum" sz="quarter" idx="12"/>
          </p:nvPr>
        </p:nvSpPr>
        <p:spPr/>
        <p:txBody>
          <a:bodyPr/>
          <a:lstStyle/>
          <a:p>
            <a:fld id="{FE3F7D60-4BC7-4C47-9774-00FF67F0DB5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2C60B9A-1C40-4565-A305-F2B2F38D1C6D}" type="datetime1">
              <a:rPr lang="fr-FR" smtClean="0"/>
              <a:pPr/>
              <a:t>20/09/2023</a:t>
            </a:fld>
            <a:endParaRPr lang="fr-FR"/>
          </a:p>
        </p:txBody>
      </p:sp>
      <p:sp>
        <p:nvSpPr>
          <p:cNvPr id="8" name="Espace réservé du pied de page 7"/>
          <p:cNvSpPr>
            <a:spLocks noGrp="1"/>
          </p:cNvSpPr>
          <p:nvPr>
            <p:ph type="ftr" sz="quarter" idx="11"/>
          </p:nvPr>
        </p:nvSpPr>
        <p:spPr/>
        <p:txBody>
          <a:bodyPr/>
          <a:lstStyle/>
          <a:p>
            <a:r>
              <a:rPr lang="fr-FR" smtClean="0"/>
              <a:t>Tronc commun avril 2023</a:t>
            </a:r>
            <a:endParaRPr lang="fr-FR"/>
          </a:p>
        </p:txBody>
      </p:sp>
      <p:sp>
        <p:nvSpPr>
          <p:cNvPr id="9" name="Espace réservé du numéro de diapositive 8"/>
          <p:cNvSpPr>
            <a:spLocks noGrp="1"/>
          </p:cNvSpPr>
          <p:nvPr>
            <p:ph type="sldNum" sz="quarter" idx="12"/>
          </p:nvPr>
        </p:nvSpPr>
        <p:spPr/>
        <p:txBody>
          <a:bodyPr/>
          <a:lstStyle/>
          <a:p>
            <a:fld id="{FE3F7D60-4BC7-4C47-9774-00FF67F0DB5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814F043-9325-44A6-A829-D4C2D1963B9A}" type="datetime1">
              <a:rPr lang="fr-FR" smtClean="0"/>
              <a:pPr/>
              <a:t>20/09/2023</a:t>
            </a:fld>
            <a:endParaRPr lang="fr-FR"/>
          </a:p>
        </p:txBody>
      </p:sp>
      <p:sp>
        <p:nvSpPr>
          <p:cNvPr id="4" name="Espace réservé du pied de page 3"/>
          <p:cNvSpPr>
            <a:spLocks noGrp="1"/>
          </p:cNvSpPr>
          <p:nvPr>
            <p:ph type="ftr" sz="quarter" idx="11"/>
          </p:nvPr>
        </p:nvSpPr>
        <p:spPr/>
        <p:txBody>
          <a:bodyPr/>
          <a:lstStyle/>
          <a:p>
            <a:r>
              <a:rPr lang="fr-FR" smtClean="0"/>
              <a:t>Tronc commun avril 2023</a:t>
            </a:r>
            <a:endParaRPr lang="fr-FR"/>
          </a:p>
        </p:txBody>
      </p:sp>
      <p:sp>
        <p:nvSpPr>
          <p:cNvPr id="5" name="Espace réservé du numéro de diapositive 4"/>
          <p:cNvSpPr>
            <a:spLocks noGrp="1"/>
          </p:cNvSpPr>
          <p:nvPr>
            <p:ph type="sldNum" sz="quarter" idx="12"/>
          </p:nvPr>
        </p:nvSpPr>
        <p:spPr/>
        <p:txBody>
          <a:bodyPr/>
          <a:lstStyle/>
          <a:p>
            <a:fld id="{FE3F7D60-4BC7-4C47-9774-00FF67F0DB5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218ADB1-E0AB-4028-AD1B-7CED43B6648F}" type="datetime1">
              <a:rPr lang="fr-FR" smtClean="0"/>
              <a:pPr/>
              <a:t>20/09/2023</a:t>
            </a:fld>
            <a:endParaRPr lang="fr-FR"/>
          </a:p>
        </p:txBody>
      </p:sp>
      <p:sp>
        <p:nvSpPr>
          <p:cNvPr id="3" name="Espace réservé du pied de page 2"/>
          <p:cNvSpPr>
            <a:spLocks noGrp="1"/>
          </p:cNvSpPr>
          <p:nvPr>
            <p:ph type="ftr" sz="quarter" idx="11"/>
          </p:nvPr>
        </p:nvSpPr>
        <p:spPr/>
        <p:txBody>
          <a:bodyPr/>
          <a:lstStyle/>
          <a:p>
            <a:r>
              <a:rPr lang="fr-FR" smtClean="0"/>
              <a:t>Tronc commun avril 2023</a:t>
            </a:r>
            <a:endParaRPr lang="fr-FR"/>
          </a:p>
        </p:txBody>
      </p:sp>
      <p:sp>
        <p:nvSpPr>
          <p:cNvPr id="4" name="Espace réservé du numéro de diapositive 3"/>
          <p:cNvSpPr>
            <a:spLocks noGrp="1"/>
          </p:cNvSpPr>
          <p:nvPr>
            <p:ph type="sldNum" sz="quarter" idx="12"/>
          </p:nvPr>
        </p:nvSpPr>
        <p:spPr/>
        <p:txBody>
          <a:bodyPr/>
          <a:lstStyle/>
          <a:p>
            <a:fld id="{FE3F7D60-4BC7-4C47-9774-00FF67F0DB5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0659124-FCBC-40CF-BD32-56EC90395C86}" type="datetime1">
              <a:rPr lang="fr-FR" smtClean="0"/>
              <a:pPr/>
              <a:t>20/09/2023</a:t>
            </a:fld>
            <a:endParaRPr lang="fr-FR"/>
          </a:p>
        </p:txBody>
      </p:sp>
      <p:sp>
        <p:nvSpPr>
          <p:cNvPr id="6" name="Espace réservé du pied de page 5"/>
          <p:cNvSpPr>
            <a:spLocks noGrp="1"/>
          </p:cNvSpPr>
          <p:nvPr>
            <p:ph type="ftr" sz="quarter" idx="11"/>
          </p:nvPr>
        </p:nvSpPr>
        <p:spPr/>
        <p:txBody>
          <a:bodyPr/>
          <a:lstStyle/>
          <a:p>
            <a:r>
              <a:rPr lang="fr-FR" smtClean="0"/>
              <a:t>Tronc commun avril 2023</a:t>
            </a:r>
            <a:endParaRPr lang="fr-FR"/>
          </a:p>
        </p:txBody>
      </p:sp>
      <p:sp>
        <p:nvSpPr>
          <p:cNvPr id="7" name="Espace réservé du numéro de diapositive 6"/>
          <p:cNvSpPr>
            <a:spLocks noGrp="1"/>
          </p:cNvSpPr>
          <p:nvPr>
            <p:ph type="sldNum" sz="quarter" idx="12"/>
          </p:nvPr>
        </p:nvSpPr>
        <p:spPr/>
        <p:txBody>
          <a:bodyPr/>
          <a:lstStyle/>
          <a:p>
            <a:fld id="{FE3F7D60-4BC7-4C47-9774-00FF67F0DB5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2FA1E50-BEBB-49FE-BFF7-BAC8925158F3}" type="datetime1">
              <a:rPr lang="fr-FR" smtClean="0"/>
              <a:pPr/>
              <a:t>20/09/2023</a:t>
            </a:fld>
            <a:endParaRPr lang="fr-FR"/>
          </a:p>
        </p:txBody>
      </p:sp>
      <p:sp>
        <p:nvSpPr>
          <p:cNvPr id="6" name="Espace réservé du pied de page 5"/>
          <p:cNvSpPr>
            <a:spLocks noGrp="1"/>
          </p:cNvSpPr>
          <p:nvPr>
            <p:ph type="ftr" sz="quarter" idx="11"/>
          </p:nvPr>
        </p:nvSpPr>
        <p:spPr/>
        <p:txBody>
          <a:bodyPr/>
          <a:lstStyle/>
          <a:p>
            <a:r>
              <a:rPr lang="fr-FR" smtClean="0"/>
              <a:t>Tronc commun avril 2023</a:t>
            </a:r>
            <a:endParaRPr lang="fr-FR"/>
          </a:p>
        </p:txBody>
      </p:sp>
      <p:sp>
        <p:nvSpPr>
          <p:cNvPr id="7" name="Espace réservé du numéro de diapositive 6"/>
          <p:cNvSpPr>
            <a:spLocks noGrp="1"/>
          </p:cNvSpPr>
          <p:nvPr>
            <p:ph type="sldNum" sz="quarter" idx="12"/>
          </p:nvPr>
        </p:nvSpPr>
        <p:spPr/>
        <p:txBody>
          <a:bodyPr/>
          <a:lstStyle/>
          <a:p>
            <a:fld id="{FE3F7D60-4BC7-4C47-9774-00FF67F0DB5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29E0B08-9600-432E-B274-CE67DB36B4BB}" type="datetime1">
              <a:rPr lang="fr-FR" smtClean="0"/>
              <a:pPr/>
              <a:t>20/09/2023</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Tronc commun avril 2023</a:t>
            </a:r>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E3F7D60-4BC7-4C47-9774-00FF67F0DB5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slide" Target="slide21.xml"/><Relationship Id="rId4" Type="http://schemas.openxmlformats.org/officeDocument/2006/relationships/slide" Target="slide16.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SOMMAIRE</a:t>
            </a:r>
            <a:endParaRPr lang="fr-FR" dirty="0"/>
          </a:p>
        </p:txBody>
      </p:sp>
      <p:sp>
        <p:nvSpPr>
          <p:cNvPr id="3" name="Espace réservé du contenu 2"/>
          <p:cNvSpPr>
            <a:spLocks noGrp="1"/>
          </p:cNvSpPr>
          <p:nvPr>
            <p:ph idx="1"/>
          </p:nvPr>
        </p:nvSpPr>
        <p:spPr/>
        <p:txBody>
          <a:bodyPr/>
          <a:lstStyle/>
          <a:p>
            <a:pPr algn="ctr">
              <a:spcBef>
                <a:spcPts val="0"/>
              </a:spcBef>
            </a:pPr>
            <a:endParaRPr lang="fr-FR" dirty="0" smtClean="0">
              <a:ea typeface="+mj-ea"/>
              <a:cs typeface="+mj-cs"/>
            </a:endParaRPr>
          </a:p>
          <a:p>
            <a:pPr marL="514350" indent="-514350">
              <a:buFont typeface="+mj-lt"/>
              <a:buAutoNum type="arabicPeriod"/>
            </a:pPr>
            <a:r>
              <a:rPr lang="fr-FR" dirty="0" smtClean="0">
                <a:hlinkClick r:id="rId2" action="ppaction://hlinksldjump"/>
              </a:rPr>
              <a:t>TRONC COMMUN</a:t>
            </a:r>
            <a:endParaRPr lang="fr-FR" dirty="0" smtClean="0"/>
          </a:p>
          <a:p>
            <a:pPr marL="514350" indent="-514350">
              <a:buFont typeface="+mj-lt"/>
              <a:buAutoNum type="arabicPeriod"/>
            </a:pPr>
            <a:r>
              <a:rPr lang="fr-FR" dirty="0" smtClean="0">
                <a:hlinkClick r:id="rId3" action="ppaction://hlinksldjump"/>
              </a:rPr>
              <a:t>CIBLES</a:t>
            </a:r>
            <a:endParaRPr lang="fr-FR" dirty="0" smtClean="0"/>
          </a:p>
          <a:p>
            <a:pPr marL="514350" indent="-514350">
              <a:buFont typeface="+mj-lt"/>
              <a:buAutoNum type="arabicPeriod"/>
            </a:pPr>
            <a:r>
              <a:rPr lang="fr-FR" dirty="0" smtClean="0">
                <a:hlinkClick r:id="rId4" action="ppaction://hlinksldjump"/>
              </a:rPr>
              <a:t>NATURE / 3D</a:t>
            </a:r>
            <a:endParaRPr lang="fr-FR" dirty="0" smtClean="0"/>
          </a:p>
          <a:p>
            <a:pPr marL="514350" indent="-514350">
              <a:buFont typeface="+mj-lt"/>
              <a:buAutoNum type="arabicPeriod"/>
            </a:pPr>
            <a:r>
              <a:rPr lang="fr-FR" dirty="0" smtClean="0">
                <a:hlinkClick r:id="rId5" action="ppaction://hlinksldjump"/>
              </a:rPr>
              <a:t>CAMPAGNE</a:t>
            </a:r>
            <a:endParaRPr lang="fr-FR" dirty="0" smtClean="0"/>
          </a:p>
          <a:p>
            <a:endParaRPr lang="fr-FR" dirty="0"/>
          </a:p>
        </p:txBody>
      </p:sp>
      <p:sp>
        <p:nvSpPr>
          <p:cNvPr id="4" name="Espace réservé du pied de page 3"/>
          <p:cNvSpPr>
            <a:spLocks noGrp="1"/>
          </p:cNvSpPr>
          <p:nvPr>
            <p:ph type="ftr" sz="quarter" idx="11"/>
          </p:nvPr>
        </p:nvSpPr>
        <p:spPr/>
        <p:txBody>
          <a:bodyPr/>
          <a:lstStyle/>
          <a:p>
            <a:r>
              <a:rPr lang="fr-FR" smtClean="0"/>
              <a:t>Tronc commun avril 2023</a:t>
            </a:r>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contenu 10"/>
          <p:cNvSpPr>
            <a:spLocks noGrp="1"/>
          </p:cNvSpPr>
          <p:nvPr>
            <p:ph idx="1"/>
          </p:nvPr>
        </p:nvSpPr>
        <p:spPr>
          <a:xfrm>
            <a:off x="342900" y="468313"/>
            <a:ext cx="6172200" cy="7699375"/>
          </a:xfrm>
        </p:spPr>
        <p:txBody>
          <a:bodyPr rtlCol="0">
            <a:normAutofit/>
          </a:bodyPr>
          <a:lstStyle/>
          <a:p>
            <a:pPr eaLnBrk="1" fontAlgn="auto" hangingPunct="1">
              <a:spcAft>
                <a:spcPts val="0"/>
              </a:spcAft>
              <a:buFont typeface="Arial" pitchFamily="34" charset="0"/>
              <a:buNone/>
              <a:defRPr/>
            </a:pPr>
            <a:r>
              <a:rPr lang="fr-FR" sz="1200" b="1" u="sng" dirty="0" smtClean="0"/>
              <a:t>Question 1</a:t>
            </a:r>
            <a:r>
              <a:rPr lang="fr-FR" sz="1200" b="1" dirty="0" smtClean="0"/>
              <a:t> (3 Pts)</a:t>
            </a:r>
            <a:r>
              <a:rPr lang="fr-FR" sz="1200" dirty="0" smtClean="0"/>
              <a:t>.</a:t>
            </a:r>
            <a:r>
              <a:rPr lang="fr-FR" dirty="0" smtClean="0"/>
              <a:t/>
            </a:r>
            <a:br>
              <a:rPr lang="fr-FR" dirty="0" smtClean="0"/>
            </a:br>
            <a:r>
              <a:rPr lang="fr-FR" sz="1200" dirty="0" smtClean="0"/>
              <a:t>Vous êtes arbitre sur une compétition sélective au Championnat de France et vous devez expliquer à votre stagiaire la fonction de la zone des 3 m et la manière dont il faut la tracer. Aidez-vous d’un dessin si nécessaire.</a:t>
            </a:r>
          </a:p>
          <a:p>
            <a:pPr eaLnBrk="1" fontAlgn="auto" hangingPunct="1">
              <a:spcAft>
                <a:spcPts val="0"/>
              </a:spcAft>
              <a:buFont typeface="Arial" pitchFamily="34" charset="0"/>
              <a:buNone/>
              <a:defRPr/>
            </a:pPr>
            <a:r>
              <a:rPr lang="fr-FR" sz="1200" dirty="0" smtClean="0"/>
              <a:t> </a:t>
            </a:r>
          </a:p>
          <a:p>
            <a:pPr marL="274638" indent="-274638" eaLnBrk="1" fontAlgn="auto" hangingPunct="1">
              <a:spcAft>
                <a:spcPts val="0"/>
              </a:spcAft>
              <a:buFont typeface="Arial" pitchFamily="34" charset="0"/>
              <a:buChar char="•"/>
              <a:defRPr/>
            </a:pPr>
            <a:r>
              <a:rPr lang="fr-FR" sz="1200" dirty="0" smtClean="0">
                <a:solidFill>
                  <a:srgbClr val="0070C0"/>
                </a:solidFill>
              </a:rPr>
              <a:t>B.4.5.1 : une flèche n'est pas considérée comme tirée : </a:t>
            </a:r>
            <a:br>
              <a:rPr lang="fr-FR" sz="1200" dirty="0" smtClean="0">
                <a:solidFill>
                  <a:srgbClr val="0070C0"/>
                </a:solidFill>
              </a:rPr>
            </a:br>
            <a:r>
              <a:rPr lang="fr-FR" sz="1200" dirty="0" smtClean="0">
                <a:solidFill>
                  <a:srgbClr val="0070C0"/>
                </a:solidFill>
              </a:rPr>
              <a:t>• si la flèche est tombée ou que le tir est raté et que tout ou partie de la flèche de la flèche se trouve à l'intérieur de la zone délimitée par la ligne de tir et la ligne des 3m, pour autant que la flèche n'ait pas rebondie.</a:t>
            </a:r>
            <a:br>
              <a:rPr lang="fr-FR" sz="1200" dirty="0" smtClean="0">
                <a:solidFill>
                  <a:srgbClr val="0070C0"/>
                </a:solidFill>
              </a:rPr>
            </a:br>
            <a:r>
              <a:rPr lang="fr-FR" sz="1200" dirty="0" smtClean="0">
                <a:solidFill>
                  <a:srgbClr val="0070C0"/>
                </a:solidFill>
              </a:rPr>
              <a:t>• la zone des 3m, délimitée par la ligne des 3m et la ligne de tir, doit être considérée comme un espace 3 dimensions (et non une surface deux dimensions). Ainsi, une flèche, plantée dans le sol à l'extérieur de la ligne des 3m mais avec sa partie arrière derrière la ligne des 3m, sera considérée comme non tirée, même si elle ne repose pas à plat sur le sol ; </a:t>
            </a:r>
            <a:br>
              <a:rPr lang="fr-FR" sz="1200" dirty="0" smtClean="0">
                <a:solidFill>
                  <a:srgbClr val="0070C0"/>
                </a:solidFill>
              </a:rPr>
            </a:br>
            <a:r>
              <a:rPr lang="fr-FR" sz="1200" dirty="0" smtClean="0">
                <a:solidFill>
                  <a:srgbClr val="0070C0"/>
                </a:solidFill>
              </a:rPr>
              <a:t>• la largeur de la ligne des 3m fait partie de la zone des 3m (avantage à l'archer) ; </a:t>
            </a:r>
          </a:p>
          <a:p>
            <a:pPr marL="274638" indent="-274638" eaLnBrk="1" fontAlgn="auto" hangingPunct="1">
              <a:spcAft>
                <a:spcPts val="0"/>
              </a:spcAft>
              <a:buFont typeface="Arial" pitchFamily="34" charset="0"/>
              <a:buChar char="•"/>
              <a:defRPr/>
            </a:pPr>
            <a:endParaRPr lang="fr-FR" sz="1200" dirty="0" smtClean="0">
              <a:solidFill>
                <a:srgbClr val="0070C0"/>
              </a:solidFill>
            </a:endParaRPr>
          </a:p>
          <a:p>
            <a:pPr marL="274638" indent="-274638" eaLnBrk="1" fontAlgn="auto" hangingPunct="1">
              <a:spcAft>
                <a:spcPts val="0"/>
              </a:spcAft>
              <a:buFont typeface="Arial" pitchFamily="34" charset="0"/>
              <a:buChar char="•"/>
              <a:defRPr/>
            </a:pPr>
            <a:endParaRPr lang="fr-FR" sz="1200" dirty="0" smtClean="0">
              <a:solidFill>
                <a:srgbClr val="0070C0"/>
              </a:solidFill>
            </a:endParaRPr>
          </a:p>
          <a:p>
            <a:pPr marL="274638" indent="-274638" eaLnBrk="1" fontAlgn="auto" hangingPunct="1">
              <a:spcAft>
                <a:spcPts val="0"/>
              </a:spcAft>
              <a:buFont typeface="Arial" pitchFamily="34" charset="0"/>
              <a:buChar char="•"/>
              <a:defRPr/>
            </a:pPr>
            <a:endParaRPr lang="fr-FR" sz="1200" dirty="0" smtClean="0">
              <a:solidFill>
                <a:srgbClr val="0070C0"/>
              </a:solidFill>
            </a:endParaRPr>
          </a:p>
          <a:p>
            <a:pPr marL="274638" indent="-274638" eaLnBrk="1" fontAlgn="auto" hangingPunct="1">
              <a:spcAft>
                <a:spcPts val="0"/>
              </a:spcAft>
              <a:buFont typeface="Arial" pitchFamily="34" charset="0"/>
              <a:buChar char="•"/>
              <a:defRPr/>
            </a:pPr>
            <a:endParaRPr lang="fr-FR" sz="1200" dirty="0" smtClean="0">
              <a:solidFill>
                <a:srgbClr val="0070C0"/>
              </a:solidFill>
            </a:endParaRPr>
          </a:p>
          <a:p>
            <a:pPr marL="274638" indent="-274638" eaLnBrk="1" fontAlgn="auto" hangingPunct="1">
              <a:spcAft>
                <a:spcPts val="0"/>
              </a:spcAft>
              <a:buFont typeface="Arial" pitchFamily="34" charset="0"/>
              <a:buChar char="•"/>
              <a:defRPr/>
            </a:pPr>
            <a:endParaRPr lang="fr-FR" sz="1200" dirty="0" smtClean="0">
              <a:solidFill>
                <a:srgbClr val="0070C0"/>
              </a:solidFill>
            </a:endParaRPr>
          </a:p>
          <a:p>
            <a:pPr marL="274638" indent="-274638" eaLnBrk="1" fontAlgn="auto" hangingPunct="1">
              <a:spcAft>
                <a:spcPts val="0"/>
              </a:spcAft>
              <a:buFont typeface="Arial" pitchFamily="34" charset="0"/>
              <a:buChar char="•"/>
              <a:defRPr/>
            </a:pPr>
            <a:endParaRPr lang="fr-FR" sz="1200" dirty="0" smtClean="0">
              <a:solidFill>
                <a:srgbClr val="0070C0"/>
              </a:solidFill>
            </a:endParaRPr>
          </a:p>
          <a:p>
            <a:pPr marL="274638" indent="-274638" eaLnBrk="1" fontAlgn="auto" hangingPunct="1">
              <a:spcAft>
                <a:spcPts val="0"/>
              </a:spcAft>
              <a:buFont typeface="Arial" pitchFamily="34" charset="0"/>
              <a:buChar char="•"/>
              <a:defRPr/>
            </a:pPr>
            <a:endParaRPr lang="fr-FR" sz="1200" dirty="0" smtClean="0">
              <a:solidFill>
                <a:srgbClr val="0070C0"/>
              </a:solidFill>
            </a:endParaRPr>
          </a:p>
          <a:p>
            <a:pPr marL="274638" indent="-274638" eaLnBrk="1" fontAlgn="auto" hangingPunct="1">
              <a:spcAft>
                <a:spcPts val="0"/>
              </a:spcAft>
              <a:buFont typeface="Arial" pitchFamily="34" charset="0"/>
              <a:buChar char="•"/>
              <a:defRPr/>
            </a:pPr>
            <a:endParaRPr lang="fr-FR" sz="1200" dirty="0" smtClean="0">
              <a:solidFill>
                <a:srgbClr val="0070C0"/>
              </a:solidFill>
            </a:endParaRPr>
          </a:p>
          <a:p>
            <a:pPr marL="274638" indent="-274638" eaLnBrk="1" fontAlgn="auto" hangingPunct="1">
              <a:spcAft>
                <a:spcPts val="0"/>
              </a:spcAft>
              <a:buFont typeface="Arial" pitchFamily="34" charset="0"/>
              <a:buChar char="•"/>
              <a:defRPr/>
            </a:pPr>
            <a:endParaRPr lang="fr-FR" sz="1200" dirty="0" smtClean="0">
              <a:solidFill>
                <a:srgbClr val="0070C0"/>
              </a:solidFill>
            </a:endParaRPr>
          </a:p>
          <a:p>
            <a:pPr marL="274638" indent="-274638" eaLnBrk="1" fontAlgn="auto" hangingPunct="1">
              <a:spcAft>
                <a:spcPts val="0"/>
              </a:spcAft>
              <a:buFont typeface="Arial" pitchFamily="34" charset="0"/>
              <a:buChar char="•"/>
              <a:defRPr/>
            </a:pPr>
            <a:endParaRPr lang="fr-FR" sz="1200" dirty="0" smtClean="0">
              <a:solidFill>
                <a:srgbClr val="0070C0"/>
              </a:solidFill>
            </a:endParaRPr>
          </a:p>
          <a:p>
            <a:pPr marL="274638" indent="-274638" eaLnBrk="1" fontAlgn="auto" hangingPunct="1">
              <a:spcAft>
                <a:spcPts val="0"/>
              </a:spcAft>
              <a:buFont typeface="Arial" pitchFamily="34" charset="0"/>
              <a:buChar char="•"/>
              <a:defRPr/>
            </a:pPr>
            <a:endParaRPr lang="fr-FR" sz="1200" dirty="0" smtClean="0">
              <a:solidFill>
                <a:srgbClr val="0070C0"/>
              </a:solidFill>
            </a:endParaRPr>
          </a:p>
          <a:p>
            <a:pPr marL="274638" indent="-274638" eaLnBrk="1" fontAlgn="auto" hangingPunct="1">
              <a:spcAft>
                <a:spcPts val="0"/>
              </a:spcAft>
              <a:buFont typeface="Arial" pitchFamily="34" charset="0"/>
              <a:buChar char="•"/>
              <a:defRPr/>
            </a:pPr>
            <a:endParaRPr lang="fr-FR" sz="1200" dirty="0" smtClean="0">
              <a:solidFill>
                <a:srgbClr val="0070C0"/>
              </a:solidFill>
            </a:endParaRPr>
          </a:p>
          <a:p>
            <a:pPr marL="274638" indent="-274638" eaLnBrk="1" fontAlgn="auto" hangingPunct="1">
              <a:spcAft>
                <a:spcPts val="0"/>
              </a:spcAft>
              <a:buFont typeface="Arial" pitchFamily="34" charset="0"/>
              <a:buChar char="•"/>
              <a:defRPr/>
            </a:pPr>
            <a:endParaRPr lang="fr-FR" sz="1200" dirty="0" smtClean="0">
              <a:solidFill>
                <a:srgbClr val="0070C0"/>
              </a:solidFill>
            </a:endParaRPr>
          </a:p>
          <a:p>
            <a:pPr eaLnBrk="1" fontAlgn="auto" hangingPunct="1">
              <a:spcAft>
                <a:spcPts val="0"/>
              </a:spcAft>
              <a:buFont typeface="Arial" pitchFamily="34" charset="0"/>
              <a:buChar char="•"/>
              <a:defRPr/>
            </a:pPr>
            <a:endParaRPr lang="fr-FR" sz="1200" dirty="0" smtClean="0"/>
          </a:p>
          <a:p>
            <a:pPr eaLnBrk="1" fontAlgn="auto" hangingPunct="1">
              <a:spcAft>
                <a:spcPts val="0"/>
              </a:spcAft>
              <a:buFont typeface="Arial" pitchFamily="34" charset="0"/>
              <a:buChar char="•"/>
              <a:tabLst>
                <a:tab pos="365125" algn="l"/>
              </a:tabLst>
              <a:defRPr/>
            </a:pPr>
            <a:endParaRPr lang="fr-FR" sz="1200" dirty="0" smtClean="0"/>
          </a:p>
          <a:p>
            <a:pPr eaLnBrk="1" fontAlgn="auto" hangingPunct="1">
              <a:spcAft>
                <a:spcPts val="0"/>
              </a:spcAft>
              <a:buFont typeface="Arial" pitchFamily="34" charset="0"/>
              <a:buNone/>
              <a:defRPr/>
            </a:pPr>
            <a:endParaRPr lang="fr-FR" dirty="0" smtClean="0"/>
          </a:p>
        </p:txBody>
      </p:sp>
      <p:pic>
        <p:nvPicPr>
          <p:cNvPr id="3075" name="Picture 7"/>
          <p:cNvPicPr>
            <a:picLocks noChangeAspect="1" noChangeArrowheads="1"/>
          </p:cNvPicPr>
          <p:nvPr/>
        </p:nvPicPr>
        <p:blipFill>
          <a:blip r:embed="rId3" cstate="print"/>
          <a:srcRect/>
          <a:stretch>
            <a:fillRect/>
          </a:stretch>
        </p:blipFill>
        <p:spPr bwMode="auto">
          <a:xfrm>
            <a:off x="531813" y="3000375"/>
            <a:ext cx="5792787" cy="2219325"/>
          </a:xfrm>
          <a:prstGeom prst="rect">
            <a:avLst/>
          </a:prstGeom>
          <a:noFill/>
          <a:ln w="9525">
            <a:noFill/>
            <a:miter lim="800000"/>
            <a:headEnd/>
            <a:tailEnd/>
          </a:ln>
        </p:spPr>
      </p:pic>
      <p:sp>
        <p:nvSpPr>
          <p:cNvPr id="4" name="Espace réservé du numéro de diapositive 3"/>
          <p:cNvSpPr>
            <a:spLocks noGrp="1"/>
          </p:cNvSpPr>
          <p:nvPr>
            <p:ph type="sldNum" sz="quarter" idx="12"/>
          </p:nvPr>
        </p:nvSpPr>
        <p:spPr/>
        <p:txBody>
          <a:bodyPr/>
          <a:lstStyle/>
          <a:p>
            <a:pPr>
              <a:defRPr/>
            </a:pPr>
            <a:fld id="{3205896E-13F4-4E58-9771-8C5522E2B095}" type="slidenum">
              <a:rPr lang="fr-FR" smtClean="0"/>
              <a:pPr>
                <a:defRPr/>
              </a:pPr>
              <a:t>10</a:t>
            </a:fld>
            <a:endParaRPr lang="fr-FR"/>
          </a:p>
        </p:txBody>
      </p:sp>
      <p:sp>
        <p:nvSpPr>
          <p:cNvPr id="5" name="Espace réservé du pied de page 4"/>
          <p:cNvSpPr>
            <a:spLocks noGrp="1"/>
          </p:cNvSpPr>
          <p:nvPr>
            <p:ph type="ftr" sz="quarter" idx="11"/>
          </p:nvPr>
        </p:nvSpPr>
        <p:spPr/>
        <p:txBody>
          <a:bodyPr/>
          <a:lstStyle/>
          <a:p>
            <a:pPr>
              <a:defRPr/>
            </a:pPr>
            <a:r>
              <a:rPr lang="fr-FR"/>
              <a:t>Cibles avril 2023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wipe(left)">
                                      <p:cBhvr>
                                        <p:cTn id="7" dur="20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0688" y="323528"/>
            <a:ext cx="5400600" cy="7986802"/>
          </a:xfrm>
          <a:prstGeom prst="rect">
            <a:avLst/>
          </a:prstGeom>
        </p:spPr>
        <p:txBody>
          <a:bodyPr wrap="square">
            <a:spAutoFit/>
          </a:bodyPr>
          <a:lstStyle/>
          <a:p>
            <a:r>
              <a:rPr lang="fr-FR" b="1" u="sng" dirty="0" smtClean="0"/>
              <a:t>Q</a:t>
            </a:r>
            <a:r>
              <a:rPr lang="fr-FR" sz="1100" b="1" u="sng" dirty="0" smtClean="0"/>
              <a:t>uestion 3</a:t>
            </a:r>
            <a:r>
              <a:rPr lang="fr-FR" sz="1100" b="1" dirty="0" smtClean="0"/>
              <a:t> (5 Pts)</a:t>
            </a:r>
            <a:endParaRPr lang="fr-FR" sz="1100" dirty="0" smtClean="0"/>
          </a:p>
          <a:p>
            <a:r>
              <a:rPr lang="fr-FR" sz="1100" dirty="0" smtClean="0"/>
              <a:t/>
            </a:r>
            <a:br>
              <a:rPr lang="fr-FR" sz="1100" dirty="0" smtClean="0"/>
            </a:br>
            <a:r>
              <a:rPr lang="fr-FR" sz="1100" dirty="0" smtClean="0"/>
              <a:t>Au cours d’une phase éliminatoire sur un championnat régional à 18 m, un archer se retrouve seul sur la ligne de tir au moment du départ. Décrivez la situation : que devra faire l’archer, quelles sont ses possibilités ?</a:t>
            </a:r>
          </a:p>
          <a:p>
            <a:r>
              <a:rPr lang="fr-FR" sz="1100" dirty="0" smtClean="0"/>
              <a:t> </a:t>
            </a:r>
          </a:p>
          <a:p>
            <a:r>
              <a:rPr lang="fr-FR" sz="1100" dirty="0" smtClean="0">
                <a:solidFill>
                  <a:srgbClr val="0070C0"/>
                </a:solidFill>
              </a:rPr>
              <a:t>B.4.2.8 :  En match, quand le directeur des tirs donne 2 signaux sonores et que l'arbitre constate qu'un archer est seul (sans adversaire), </a:t>
            </a:r>
            <a:r>
              <a:rPr lang="fr-FR" sz="1100" b="1" dirty="0" smtClean="0">
                <a:solidFill>
                  <a:srgbClr val="0070C0"/>
                </a:solidFill>
              </a:rPr>
              <a:t>l'archer bénéficie d'une exemption</a:t>
            </a:r>
            <a:r>
              <a:rPr lang="fr-FR" sz="1100" dirty="0" smtClean="0">
                <a:solidFill>
                  <a:srgbClr val="0070C0"/>
                </a:solidFill>
              </a:rPr>
              <a:t>. </a:t>
            </a:r>
          </a:p>
          <a:p>
            <a:r>
              <a:rPr lang="fr-FR" sz="1100" dirty="0" smtClean="0">
                <a:solidFill>
                  <a:srgbClr val="0070C0"/>
                </a:solidFill>
              </a:rPr>
              <a:t> </a:t>
            </a:r>
          </a:p>
          <a:p>
            <a:r>
              <a:rPr lang="fr-FR" sz="1100" dirty="0" smtClean="0">
                <a:solidFill>
                  <a:srgbClr val="0070C0"/>
                </a:solidFill>
              </a:rPr>
              <a:t>Les scores des archers individuels (ou les équipes) ayant des exemptions ou des matchs forfaits </a:t>
            </a:r>
            <a:r>
              <a:rPr lang="fr-FR" sz="1100" b="1" dirty="0" smtClean="0">
                <a:solidFill>
                  <a:srgbClr val="0070C0"/>
                </a:solidFill>
              </a:rPr>
              <a:t>ne seront pas comptés et ils progresseront vers l’épreuve suivante</a:t>
            </a:r>
            <a:r>
              <a:rPr lang="fr-FR" sz="1100" dirty="0" smtClean="0">
                <a:solidFill>
                  <a:srgbClr val="0070C0"/>
                </a:solidFill>
              </a:rPr>
              <a:t>. Ils peuvent </a:t>
            </a:r>
            <a:r>
              <a:rPr lang="fr-FR" sz="1100" b="1" dirty="0" smtClean="0">
                <a:solidFill>
                  <a:srgbClr val="0070C0"/>
                </a:solidFill>
              </a:rPr>
              <a:t>s’entraîner sur des cibles désignées</a:t>
            </a:r>
            <a:r>
              <a:rPr lang="fr-FR" sz="1100" dirty="0" smtClean="0">
                <a:solidFill>
                  <a:srgbClr val="0070C0"/>
                </a:solidFill>
              </a:rPr>
              <a:t> (attribuées) à moins qu’un terrain d’entraînement adjacent soit disponible.</a:t>
            </a:r>
          </a:p>
          <a:p>
            <a:r>
              <a:rPr lang="fr-FR" sz="1100" dirty="0" smtClean="0">
                <a:solidFill>
                  <a:srgbClr val="0070C0"/>
                </a:solidFill>
              </a:rPr>
              <a:t> </a:t>
            </a:r>
          </a:p>
          <a:p>
            <a:r>
              <a:rPr lang="fr-FR" sz="1100" dirty="0" smtClean="0">
                <a:solidFill>
                  <a:srgbClr val="0070C0"/>
                </a:solidFill>
              </a:rPr>
              <a:t>B.4.2.10 : L'entraînement sur le terrain de compétition pendant les exemptions sera </a:t>
            </a:r>
            <a:r>
              <a:rPr lang="fr-FR" sz="1100" b="1" dirty="0" smtClean="0">
                <a:solidFill>
                  <a:srgbClr val="0070C0"/>
                </a:solidFill>
              </a:rPr>
              <a:t>limité à 3 flèches par volée</a:t>
            </a:r>
            <a:r>
              <a:rPr lang="fr-FR" sz="1100" dirty="0" smtClean="0">
                <a:solidFill>
                  <a:srgbClr val="0070C0"/>
                </a:solidFill>
              </a:rPr>
              <a:t> et au </a:t>
            </a:r>
            <a:r>
              <a:rPr lang="fr-FR" sz="1100" b="1" dirty="0" smtClean="0">
                <a:solidFill>
                  <a:srgbClr val="0070C0"/>
                </a:solidFill>
              </a:rPr>
              <a:t>maximum à 3 sets pour les arcs classiques et à 5 volées pour les arcs à poulies</a:t>
            </a:r>
            <a:r>
              <a:rPr lang="fr-FR" sz="1100" dirty="0" smtClean="0">
                <a:solidFill>
                  <a:srgbClr val="0070C0"/>
                </a:solidFill>
              </a:rPr>
              <a:t>. Si l'archer tire plus de 3 flèches par volée, après avoir été averti par un juge, il peut être exclu de cet entraînement, mais une telle infraction restera sans effet sur le match suivant.</a:t>
            </a:r>
          </a:p>
          <a:p>
            <a:endParaRPr lang="fr-FR" sz="1100" dirty="0">
              <a:solidFill>
                <a:srgbClr val="0070C0"/>
              </a:solidFill>
            </a:endParaRPr>
          </a:p>
          <a:p>
            <a:pPr>
              <a:buFont typeface="Arial" pitchFamily="34" charset="0"/>
              <a:buChar char="•"/>
              <a:defRPr/>
            </a:pPr>
            <a:r>
              <a:rPr lang="fr-FR" sz="1100" b="1" u="sng" dirty="0"/>
              <a:t>Question 6</a:t>
            </a:r>
            <a:r>
              <a:rPr lang="fr-FR" sz="1100" b="1" dirty="0"/>
              <a:t> (5 Pts : 1 pt par élément de réponse)</a:t>
            </a:r>
            <a:endParaRPr lang="fr-FR" sz="1100" dirty="0"/>
          </a:p>
          <a:p>
            <a:pPr>
              <a:buFont typeface="Arial" pitchFamily="34" charset="0"/>
              <a:buChar char="•"/>
              <a:defRPr/>
            </a:pPr>
            <a:r>
              <a:rPr lang="fr-FR" sz="1100" b="1" dirty="0"/>
              <a:t> </a:t>
            </a:r>
            <a:endParaRPr lang="fr-FR" sz="1100" dirty="0"/>
          </a:p>
          <a:p>
            <a:pPr>
              <a:buFont typeface="Arial" pitchFamily="34" charset="0"/>
              <a:buChar char="•"/>
              <a:defRPr/>
            </a:pPr>
            <a:r>
              <a:rPr lang="fr-FR" sz="1100" dirty="0"/>
              <a:t>Citer les éléments que vous pouvez être amenés à vérifier sur les flèches d’un archer lors du contrôle de matériel d’une compétition.</a:t>
            </a:r>
          </a:p>
          <a:p>
            <a:pPr>
              <a:buFont typeface="Arial" pitchFamily="34" charset="0"/>
              <a:buChar char="•"/>
              <a:defRPr/>
            </a:pPr>
            <a:r>
              <a:rPr lang="fr-FR" sz="1100" b="1" dirty="0"/>
              <a:t> </a:t>
            </a:r>
            <a:endParaRPr lang="fr-FR" sz="1100" dirty="0"/>
          </a:p>
          <a:p>
            <a:pPr>
              <a:buFont typeface="Arial" pitchFamily="34" charset="0"/>
              <a:buChar char="•"/>
              <a:defRPr/>
            </a:pPr>
            <a:r>
              <a:rPr lang="fr-FR" sz="1100" dirty="0">
                <a:solidFill>
                  <a:srgbClr val="0070C0"/>
                </a:solidFill>
              </a:rPr>
              <a:t>Diamètre du tube 9,3mm maxi</a:t>
            </a:r>
          </a:p>
          <a:p>
            <a:pPr>
              <a:buFont typeface="Arial" pitchFamily="34" charset="0"/>
              <a:buChar char="•"/>
              <a:defRPr/>
            </a:pPr>
            <a:r>
              <a:rPr lang="fr-FR" sz="1100" dirty="0">
                <a:solidFill>
                  <a:srgbClr val="0070C0"/>
                </a:solidFill>
              </a:rPr>
              <a:t>Diamètre de la pointe 9,4mm maxi</a:t>
            </a:r>
          </a:p>
          <a:p>
            <a:pPr>
              <a:buFont typeface="Arial" pitchFamily="34" charset="0"/>
              <a:buChar char="•"/>
              <a:defRPr/>
            </a:pPr>
            <a:r>
              <a:rPr lang="fr-FR" sz="1100" dirty="0">
                <a:solidFill>
                  <a:srgbClr val="0070C0"/>
                </a:solidFill>
              </a:rPr>
              <a:t>Taille maximum des </a:t>
            </a:r>
            <a:r>
              <a:rPr lang="fr-FR" sz="1100" dirty="0" err="1">
                <a:solidFill>
                  <a:srgbClr val="0070C0"/>
                </a:solidFill>
              </a:rPr>
              <a:t>wraps</a:t>
            </a:r>
            <a:r>
              <a:rPr lang="fr-FR" sz="1100" dirty="0">
                <a:solidFill>
                  <a:srgbClr val="0070C0"/>
                </a:solidFill>
              </a:rPr>
              <a:t> sur tubes de 9,3mm = 22cm</a:t>
            </a:r>
          </a:p>
          <a:p>
            <a:pPr>
              <a:buFont typeface="Arial" pitchFamily="34" charset="0"/>
              <a:buChar char="•"/>
              <a:defRPr/>
            </a:pPr>
            <a:r>
              <a:rPr lang="fr-FR" sz="1100" dirty="0">
                <a:solidFill>
                  <a:srgbClr val="0070C0"/>
                </a:solidFill>
              </a:rPr>
              <a:t>Tubes marqués au nom ou initiales de l’archer</a:t>
            </a:r>
          </a:p>
          <a:p>
            <a:pPr>
              <a:buFont typeface="Arial" pitchFamily="34" charset="0"/>
              <a:buChar char="•"/>
              <a:defRPr/>
            </a:pPr>
            <a:r>
              <a:rPr lang="fr-FR" sz="1100" dirty="0">
                <a:solidFill>
                  <a:srgbClr val="0070C0"/>
                </a:solidFill>
              </a:rPr>
              <a:t>Les tubes tirés en compétition doivent être visuellement identique (pointes, plumes, encoches)</a:t>
            </a:r>
          </a:p>
          <a:p>
            <a:pPr>
              <a:buFont typeface="Arial" pitchFamily="34" charset="0"/>
              <a:buChar char="•"/>
              <a:defRPr/>
            </a:pPr>
            <a:r>
              <a:rPr lang="fr-FR" sz="1100" dirty="0">
                <a:solidFill>
                  <a:srgbClr val="0070C0"/>
                </a:solidFill>
              </a:rPr>
              <a:t>Encoches traçantes ou lumineuses interdites</a:t>
            </a:r>
          </a:p>
          <a:p>
            <a:pPr>
              <a:buFont typeface="Arial" pitchFamily="34" charset="0"/>
              <a:buChar char="•"/>
              <a:defRPr/>
            </a:pPr>
            <a:r>
              <a:rPr lang="fr-FR" sz="1100" dirty="0">
                <a:solidFill>
                  <a:srgbClr val="0070C0"/>
                </a:solidFill>
              </a:rPr>
              <a:t>Un tube sans empennage ne peut être utilisé en compétition</a:t>
            </a:r>
          </a:p>
          <a:p>
            <a:endParaRPr lang="fr-FR" sz="1100" dirty="0" smtClean="0">
              <a:solidFill>
                <a:srgbClr val="0070C0"/>
              </a:solidFill>
            </a:endParaRPr>
          </a:p>
          <a:p>
            <a:pPr>
              <a:buFont typeface="Arial" pitchFamily="34" charset="0"/>
              <a:buChar char="•"/>
              <a:defRPr/>
            </a:pPr>
            <a:r>
              <a:rPr lang="fr-FR" sz="1100" b="1" u="sng" dirty="0"/>
              <a:t>Question 9</a:t>
            </a:r>
            <a:r>
              <a:rPr lang="fr-FR" sz="1100" b="1" dirty="0"/>
              <a:t> : (2 Pts)</a:t>
            </a:r>
            <a:endParaRPr lang="fr-FR" sz="1100" dirty="0"/>
          </a:p>
          <a:p>
            <a:pPr>
              <a:buFont typeface="Arial" pitchFamily="34" charset="0"/>
              <a:buChar char="•"/>
              <a:defRPr/>
            </a:pPr>
            <a:r>
              <a:rPr lang="fr-FR" sz="1100" b="1" dirty="0"/>
              <a:t> </a:t>
            </a:r>
            <a:endParaRPr lang="fr-FR" sz="1100" dirty="0"/>
          </a:p>
          <a:p>
            <a:pPr>
              <a:buFont typeface="Arial" pitchFamily="34" charset="0"/>
              <a:buChar char="•"/>
              <a:defRPr/>
            </a:pPr>
            <a:r>
              <a:rPr lang="fr-FR" sz="1100" dirty="0"/>
              <a:t>Sur un concours TAE 50 M sélectif au Championnat de France, un archer U18 arc nu vient vous voir avant le début des tirs car il souhaiterait être ponctuellement surclassé en U21 arc nu. Quelle sera votre réponse ?</a:t>
            </a:r>
          </a:p>
          <a:p>
            <a:pPr>
              <a:buFont typeface="Arial" pitchFamily="34" charset="0"/>
              <a:buChar char="•"/>
              <a:defRPr/>
            </a:pPr>
            <a:r>
              <a:rPr lang="fr-FR" sz="1100" dirty="0"/>
              <a:t> </a:t>
            </a:r>
          </a:p>
          <a:p>
            <a:pPr>
              <a:buFont typeface="Arial" pitchFamily="34" charset="0"/>
              <a:buChar char="•"/>
              <a:defRPr/>
            </a:pPr>
            <a:r>
              <a:rPr lang="fr-FR" sz="1100" dirty="0">
                <a:solidFill>
                  <a:srgbClr val="0070C0"/>
                </a:solidFill>
              </a:rPr>
              <a:t>C.3.2 : Les U18, dans le cadre du </a:t>
            </a:r>
            <a:r>
              <a:rPr lang="fr-FR" sz="1100" dirty="0" err="1">
                <a:solidFill>
                  <a:srgbClr val="0070C0"/>
                </a:solidFill>
              </a:rPr>
              <a:t>surclassement</a:t>
            </a:r>
            <a:r>
              <a:rPr lang="fr-FR" sz="1100" dirty="0">
                <a:solidFill>
                  <a:srgbClr val="0070C0"/>
                </a:solidFill>
              </a:rPr>
              <a:t> ponctuel, s’ils changent de distance, de blason ou de piquet devront fournir un certificat médical de simple </a:t>
            </a:r>
            <a:r>
              <a:rPr lang="fr-FR" sz="1100" dirty="0" err="1">
                <a:solidFill>
                  <a:srgbClr val="0070C0"/>
                </a:solidFill>
              </a:rPr>
              <a:t>surclassement</a:t>
            </a:r>
            <a:r>
              <a:rPr lang="fr-FR" sz="1100" dirty="0">
                <a:solidFill>
                  <a:srgbClr val="0070C0"/>
                </a:solidFill>
              </a:rPr>
              <a:t> établi par le médecin de leur choix et qui sera valable pendant 1 an. Puisque c’est le cas ici (U18 à 30m - blason 80cm / U21 à 50m – blason 122cm) l’archer ne peut bénéficier de ce </a:t>
            </a:r>
            <a:r>
              <a:rPr lang="fr-FR" sz="1100" dirty="0" err="1">
                <a:solidFill>
                  <a:srgbClr val="0070C0"/>
                </a:solidFill>
              </a:rPr>
              <a:t>surclassement</a:t>
            </a:r>
            <a:r>
              <a:rPr lang="fr-FR" sz="1100" dirty="0">
                <a:solidFill>
                  <a:srgbClr val="0070C0"/>
                </a:solidFill>
              </a:rPr>
              <a:t> sans présenter un certificat médical.</a:t>
            </a:r>
          </a:p>
          <a:p>
            <a:endParaRPr lang="fr-FR" sz="1100" dirty="0" smtClean="0">
              <a:solidFill>
                <a:srgbClr val="0070C0"/>
              </a:solidFill>
            </a:endParaRPr>
          </a:p>
        </p:txBody>
      </p:sp>
      <p:sp>
        <p:nvSpPr>
          <p:cNvPr id="3" name="Espace réservé du pied de page 2"/>
          <p:cNvSpPr>
            <a:spLocks noGrp="1"/>
          </p:cNvSpPr>
          <p:nvPr>
            <p:ph type="ftr" sz="quarter" idx="11"/>
          </p:nvPr>
        </p:nvSpPr>
        <p:spPr/>
        <p:txBody>
          <a:bodyPr/>
          <a:lstStyle/>
          <a:p>
            <a:r>
              <a:rPr lang="fr-FR" smtClean="0"/>
              <a:t>Cibles avril 2023</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wipe(up)">
                                      <p:cBhvr>
                                        <p:cTn id="7" dur="2000"/>
                                        <p:tgtEl>
                                          <p:spTgt spid="4">
                                            <p:txEl>
                                              <p:pRg st="3" end="3"/>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4">
                                            <p:txEl>
                                              <p:pRg st="4" end="4"/>
                                            </p:txEl>
                                          </p:spTgt>
                                        </p:tgtEl>
                                        <p:attrNameLst>
                                          <p:attrName>style.visibility</p:attrName>
                                        </p:attrNameLst>
                                      </p:cBhvr>
                                      <p:to>
                                        <p:strVal val="visible"/>
                                      </p:to>
                                    </p:set>
                                    <p:animEffect transition="in" filter="wipe(up)">
                                      <p:cBhvr>
                                        <p:cTn id="10" dur="2000"/>
                                        <p:tgtEl>
                                          <p:spTgt spid="4">
                                            <p:txEl>
                                              <p:pRg st="4" end="4"/>
                                            </p:txEl>
                                          </p:spTgt>
                                        </p:tgtEl>
                                      </p:cBhvr>
                                    </p:animEffect>
                                  </p:childTnLst>
                                </p:cTn>
                              </p:par>
                              <p:par>
                                <p:cTn id="11" presetID="22" presetClass="entr" presetSubtype="1"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Effect transition="in" filter="wipe(up)">
                                      <p:cBhvr>
                                        <p:cTn id="13" dur="2000"/>
                                        <p:tgtEl>
                                          <p:spTgt spid="4">
                                            <p:txEl>
                                              <p:pRg st="5" end="5"/>
                                            </p:txEl>
                                          </p:spTgt>
                                        </p:tgtEl>
                                      </p:cBhvr>
                                    </p:animEffect>
                                  </p:childTnLst>
                                </p:cTn>
                              </p:par>
                              <p:par>
                                <p:cTn id="14" presetID="22" presetClass="entr" presetSubtype="1" fill="hold" nodeType="withEffect">
                                  <p:stCondLst>
                                    <p:cond delay="0"/>
                                  </p:stCondLst>
                                  <p:childTnLst>
                                    <p:set>
                                      <p:cBhvr>
                                        <p:cTn id="15" dur="1" fill="hold">
                                          <p:stCondLst>
                                            <p:cond delay="0"/>
                                          </p:stCondLst>
                                        </p:cTn>
                                        <p:tgtEl>
                                          <p:spTgt spid="4">
                                            <p:txEl>
                                              <p:pRg st="6" end="6"/>
                                            </p:txEl>
                                          </p:spTgt>
                                        </p:tgtEl>
                                        <p:attrNameLst>
                                          <p:attrName>style.visibility</p:attrName>
                                        </p:attrNameLst>
                                      </p:cBhvr>
                                      <p:to>
                                        <p:strVal val="visible"/>
                                      </p:to>
                                    </p:set>
                                    <p:animEffect transition="in" filter="wipe(up)">
                                      <p:cBhvr>
                                        <p:cTn id="16" dur="2000"/>
                                        <p:tgtEl>
                                          <p:spTgt spid="4">
                                            <p:txEl>
                                              <p:pRg st="6" end="6"/>
                                            </p:txEl>
                                          </p:spTgt>
                                        </p:tgtEl>
                                      </p:cBhvr>
                                    </p:animEffect>
                                  </p:childTnLst>
                                </p:cTn>
                              </p:par>
                              <p:par>
                                <p:cTn id="17" presetID="22" presetClass="entr" presetSubtype="1"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Effect transition="in" filter="wipe(up)">
                                      <p:cBhvr>
                                        <p:cTn id="19" dur="2000"/>
                                        <p:tgtEl>
                                          <p:spTgt spid="4">
                                            <p:txEl>
                                              <p:pRg st="7" end="7"/>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nodeType="clickEffect">
                                  <p:stCondLst>
                                    <p:cond delay="0"/>
                                  </p:stCondLst>
                                  <p:childTnLst>
                                    <p:set>
                                      <p:cBhvr>
                                        <p:cTn id="23" dur="1" fill="hold">
                                          <p:stCondLst>
                                            <p:cond delay="0"/>
                                          </p:stCondLst>
                                        </p:cTn>
                                        <p:tgtEl>
                                          <p:spTgt spid="4">
                                            <p:txEl>
                                              <p:pRg st="13" end="13"/>
                                            </p:txEl>
                                          </p:spTgt>
                                        </p:tgtEl>
                                        <p:attrNameLst>
                                          <p:attrName>style.visibility</p:attrName>
                                        </p:attrNameLst>
                                      </p:cBhvr>
                                      <p:to>
                                        <p:strVal val="visible"/>
                                      </p:to>
                                    </p:set>
                                    <p:animEffect transition="in" filter="wipe(up)">
                                      <p:cBhvr>
                                        <p:cTn id="24" dur="2000"/>
                                        <p:tgtEl>
                                          <p:spTgt spid="4">
                                            <p:txEl>
                                              <p:pRg st="13" end="13"/>
                                            </p:txEl>
                                          </p:spTgt>
                                        </p:tgtEl>
                                      </p:cBhvr>
                                    </p:animEffect>
                                  </p:childTnLst>
                                </p:cTn>
                              </p:par>
                              <p:par>
                                <p:cTn id="25" presetID="22" presetClass="entr" presetSubtype="1" fill="hold" nodeType="withEffect">
                                  <p:stCondLst>
                                    <p:cond delay="0"/>
                                  </p:stCondLst>
                                  <p:childTnLst>
                                    <p:set>
                                      <p:cBhvr>
                                        <p:cTn id="26" dur="1" fill="hold">
                                          <p:stCondLst>
                                            <p:cond delay="0"/>
                                          </p:stCondLst>
                                        </p:cTn>
                                        <p:tgtEl>
                                          <p:spTgt spid="4">
                                            <p:txEl>
                                              <p:pRg st="14" end="14"/>
                                            </p:txEl>
                                          </p:spTgt>
                                        </p:tgtEl>
                                        <p:attrNameLst>
                                          <p:attrName>style.visibility</p:attrName>
                                        </p:attrNameLst>
                                      </p:cBhvr>
                                      <p:to>
                                        <p:strVal val="visible"/>
                                      </p:to>
                                    </p:set>
                                    <p:animEffect transition="in" filter="wipe(up)">
                                      <p:cBhvr>
                                        <p:cTn id="27" dur="2000"/>
                                        <p:tgtEl>
                                          <p:spTgt spid="4">
                                            <p:txEl>
                                              <p:pRg st="14" end="14"/>
                                            </p:txEl>
                                          </p:spTgt>
                                        </p:tgtEl>
                                      </p:cBhvr>
                                    </p:animEffect>
                                  </p:childTnLst>
                                </p:cTn>
                              </p:par>
                              <p:par>
                                <p:cTn id="28" presetID="22" presetClass="entr" presetSubtype="1" fill="hold" nodeType="withEffect">
                                  <p:stCondLst>
                                    <p:cond delay="0"/>
                                  </p:stCondLst>
                                  <p:childTnLst>
                                    <p:set>
                                      <p:cBhvr>
                                        <p:cTn id="29" dur="1" fill="hold">
                                          <p:stCondLst>
                                            <p:cond delay="0"/>
                                          </p:stCondLst>
                                        </p:cTn>
                                        <p:tgtEl>
                                          <p:spTgt spid="4">
                                            <p:txEl>
                                              <p:pRg st="15" end="15"/>
                                            </p:txEl>
                                          </p:spTgt>
                                        </p:tgtEl>
                                        <p:attrNameLst>
                                          <p:attrName>style.visibility</p:attrName>
                                        </p:attrNameLst>
                                      </p:cBhvr>
                                      <p:to>
                                        <p:strVal val="visible"/>
                                      </p:to>
                                    </p:set>
                                    <p:animEffect transition="in" filter="wipe(up)">
                                      <p:cBhvr>
                                        <p:cTn id="30" dur="2000"/>
                                        <p:tgtEl>
                                          <p:spTgt spid="4">
                                            <p:txEl>
                                              <p:pRg st="15" end="15"/>
                                            </p:txEl>
                                          </p:spTgt>
                                        </p:tgtEl>
                                      </p:cBhvr>
                                    </p:animEffect>
                                  </p:childTnLst>
                                </p:cTn>
                              </p:par>
                              <p:par>
                                <p:cTn id="31" presetID="22" presetClass="entr" presetSubtype="1" fill="hold" nodeType="withEffect">
                                  <p:stCondLst>
                                    <p:cond delay="0"/>
                                  </p:stCondLst>
                                  <p:childTnLst>
                                    <p:set>
                                      <p:cBhvr>
                                        <p:cTn id="32" dur="1" fill="hold">
                                          <p:stCondLst>
                                            <p:cond delay="0"/>
                                          </p:stCondLst>
                                        </p:cTn>
                                        <p:tgtEl>
                                          <p:spTgt spid="4">
                                            <p:txEl>
                                              <p:pRg st="16" end="16"/>
                                            </p:txEl>
                                          </p:spTgt>
                                        </p:tgtEl>
                                        <p:attrNameLst>
                                          <p:attrName>style.visibility</p:attrName>
                                        </p:attrNameLst>
                                      </p:cBhvr>
                                      <p:to>
                                        <p:strVal val="visible"/>
                                      </p:to>
                                    </p:set>
                                    <p:animEffect transition="in" filter="wipe(up)">
                                      <p:cBhvr>
                                        <p:cTn id="33" dur="2000"/>
                                        <p:tgtEl>
                                          <p:spTgt spid="4">
                                            <p:txEl>
                                              <p:pRg st="16" end="16"/>
                                            </p:txEl>
                                          </p:spTgt>
                                        </p:tgtEl>
                                      </p:cBhvr>
                                    </p:animEffect>
                                  </p:childTnLst>
                                </p:cTn>
                              </p:par>
                              <p:par>
                                <p:cTn id="34" presetID="22" presetClass="entr" presetSubtype="1" fill="hold" nodeType="withEffect">
                                  <p:stCondLst>
                                    <p:cond delay="0"/>
                                  </p:stCondLst>
                                  <p:childTnLst>
                                    <p:set>
                                      <p:cBhvr>
                                        <p:cTn id="35" dur="1" fill="hold">
                                          <p:stCondLst>
                                            <p:cond delay="0"/>
                                          </p:stCondLst>
                                        </p:cTn>
                                        <p:tgtEl>
                                          <p:spTgt spid="4">
                                            <p:txEl>
                                              <p:pRg st="17" end="17"/>
                                            </p:txEl>
                                          </p:spTgt>
                                        </p:tgtEl>
                                        <p:attrNameLst>
                                          <p:attrName>style.visibility</p:attrName>
                                        </p:attrNameLst>
                                      </p:cBhvr>
                                      <p:to>
                                        <p:strVal val="visible"/>
                                      </p:to>
                                    </p:set>
                                    <p:animEffect transition="in" filter="wipe(up)">
                                      <p:cBhvr>
                                        <p:cTn id="36" dur="2000"/>
                                        <p:tgtEl>
                                          <p:spTgt spid="4">
                                            <p:txEl>
                                              <p:pRg st="17" end="17"/>
                                            </p:txEl>
                                          </p:spTgt>
                                        </p:tgtEl>
                                      </p:cBhvr>
                                    </p:animEffect>
                                  </p:childTnLst>
                                </p:cTn>
                              </p:par>
                              <p:par>
                                <p:cTn id="37" presetID="22" presetClass="entr" presetSubtype="1" fill="hold" nodeType="withEffect">
                                  <p:stCondLst>
                                    <p:cond delay="0"/>
                                  </p:stCondLst>
                                  <p:childTnLst>
                                    <p:set>
                                      <p:cBhvr>
                                        <p:cTn id="38" dur="1" fill="hold">
                                          <p:stCondLst>
                                            <p:cond delay="0"/>
                                          </p:stCondLst>
                                        </p:cTn>
                                        <p:tgtEl>
                                          <p:spTgt spid="4">
                                            <p:txEl>
                                              <p:pRg st="18" end="18"/>
                                            </p:txEl>
                                          </p:spTgt>
                                        </p:tgtEl>
                                        <p:attrNameLst>
                                          <p:attrName>style.visibility</p:attrName>
                                        </p:attrNameLst>
                                      </p:cBhvr>
                                      <p:to>
                                        <p:strVal val="visible"/>
                                      </p:to>
                                    </p:set>
                                    <p:animEffect transition="in" filter="wipe(up)">
                                      <p:cBhvr>
                                        <p:cTn id="39" dur="2000"/>
                                        <p:tgtEl>
                                          <p:spTgt spid="4">
                                            <p:txEl>
                                              <p:pRg st="18" end="18"/>
                                            </p:txEl>
                                          </p:spTgt>
                                        </p:tgtEl>
                                      </p:cBhvr>
                                    </p:animEffect>
                                  </p:childTnLst>
                                </p:cTn>
                              </p:par>
                              <p:par>
                                <p:cTn id="40" presetID="22" presetClass="entr" presetSubtype="1" fill="hold" nodeType="withEffect">
                                  <p:stCondLst>
                                    <p:cond delay="0"/>
                                  </p:stCondLst>
                                  <p:childTnLst>
                                    <p:set>
                                      <p:cBhvr>
                                        <p:cTn id="41" dur="1" fill="hold">
                                          <p:stCondLst>
                                            <p:cond delay="0"/>
                                          </p:stCondLst>
                                        </p:cTn>
                                        <p:tgtEl>
                                          <p:spTgt spid="4">
                                            <p:txEl>
                                              <p:pRg st="19" end="19"/>
                                            </p:txEl>
                                          </p:spTgt>
                                        </p:tgtEl>
                                        <p:attrNameLst>
                                          <p:attrName>style.visibility</p:attrName>
                                        </p:attrNameLst>
                                      </p:cBhvr>
                                      <p:to>
                                        <p:strVal val="visible"/>
                                      </p:to>
                                    </p:set>
                                    <p:animEffect transition="in" filter="wipe(up)">
                                      <p:cBhvr>
                                        <p:cTn id="42" dur="2000"/>
                                        <p:tgtEl>
                                          <p:spTgt spid="4">
                                            <p:txEl>
                                              <p:pRg st="19" end="1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4">
                                            <p:txEl>
                                              <p:pRg st="25" end="25"/>
                                            </p:txEl>
                                          </p:spTgt>
                                        </p:tgtEl>
                                        <p:attrNameLst>
                                          <p:attrName>style.visibility</p:attrName>
                                        </p:attrNameLst>
                                      </p:cBhvr>
                                      <p:to>
                                        <p:strVal val="visible"/>
                                      </p:to>
                                    </p:set>
                                    <p:animEffect transition="in" filter="wipe(up)">
                                      <p:cBhvr>
                                        <p:cTn id="47" dur="2000"/>
                                        <p:tgtEl>
                                          <p:spTgt spid="4">
                                            <p:txEl>
                                              <p:pRg st="25" end="2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0688" y="395535"/>
            <a:ext cx="5472608" cy="4493538"/>
          </a:xfrm>
          <a:prstGeom prst="rect">
            <a:avLst/>
          </a:prstGeom>
        </p:spPr>
        <p:txBody>
          <a:bodyPr wrap="square">
            <a:spAutoFit/>
          </a:bodyPr>
          <a:lstStyle/>
          <a:p>
            <a:pPr>
              <a:buFont typeface="Arial" pitchFamily="34" charset="0"/>
              <a:buChar char="•"/>
              <a:defRPr/>
            </a:pPr>
            <a:r>
              <a:rPr lang="fr-FR" sz="1100" b="1" u="sng" dirty="0"/>
              <a:t>Question 10</a:t>
            </a:r>
            <a:r>
              <a:rPr lang="fr-FR" sz="1100" b="1" dirty="0"/>
              <a:t> (2 Pts)</a:t>
            </a:r>
            <a:endParaRPr lang="fr-FR" sz="1100" dirty="0"/>
          </a:p>
          <a:p>
            <a:pPr>
              <a:buFont typeface="Arial" pitchFamily="34" charset="0"/>
              <a:buChar char="•"/>
              <a:defRPr/>
            </a:pPr>
            <a:r>
              <a:rPr lang="fr-FR" sz="1100" b="1" dirty="0"/>
              <a:t> </a:t>
            </a:r>
            <a:endParaRPr lang="fr-FR" sz="1100" dirty="0"/>
          </a:p>
          <a:p>
            <a:pPr>
              <a:buFont typeface="Arial" pitchFamily="34" charset="0"/>
              <a:buChar char="•"/>
              <a:defRPr/>
            </a:pPr>
            <a:r>
              <a:rPr lang="fr-FR" sz="1100" dirty="0"/>
              <a:t>Au cours d’un Championnat Régional à 18m, à la fin des 1/8 de finales, un archer en posant son arc dans la zone de matériel trébuche et fait tomber 2 arcs. Quelques minutes plus tard, l’arbitre siffle le départ des ¼ de finales et l’un des archers ayant eu son arc endommagé vient vous voir et vous demande du temps supplémentaire pour réparer. Que décidez-vous ?</a:t>
            </a:r>
          </a:p>
          <a:p>
            <a:pPr>
              <a:buFont typeface="Arial" pitchFamily="34" charset="0"/>
              <a:buChar char="•"/>
              <a:defRPr/>
            </a:pPr>
            <a:r>
              <a:rPr lang="fr-FR" sz="1100" dirty="0"/>
              <a:t> </a:t>
            </a:r>
          </a:p>
          <a:p>
            <a:pPr>
              <a:buFont typeface="Arial" pitchFamily="34" charset="0"/>
              <a:buChar char="•"/>
              <a:defRPr/>
            </a:pPr>
            <a:r>
              <a:rPr lang="fr-FR" sz="1100" dirty="0">
                <a:solidFill>
                  <a:srgbClr val="0070C0"/>
                </a:solidFill>
              </a:rPr>
              <a:t>B.4.2.7 : Lors des épreuves éliminatoires et finales, il n'y aura pas de temps supplémentaire accordé pour un problème d'équipement ou pour le traitement d'un problème médical non prévisible. Cependant, le compétiteur peut quitter la ligne de tir, réparer ou remplacer son matériel (même changer d'arc) et regagner la ligne de tir pour poursuivre le tir, si le temps restant le permet.</a:t>
            </a:r>
            <a:br>
              <a:rPr lang="fr-FR" sz="1100" dirty="0">
                <a:solidFill>
                  <a:srgbClr val="0070C0"/>
                </a:solidFill>
              </a:rPr>
            </a:br>
            <a:endParaRPr lang="fr-FR" sz="1100" dirty="0">
              <a:solidFill>
                <a:srgbClr val="0070C0"/>
              </a:solidFill>
            </a:endParaRPr>
          </a:p>
          <a:p>
            <a:pPr>
              <a:buFont typeface="Arial" pitchFamily="34" charset="0"/>
              <a:buChar char="•"/>
              <a:defRPr/>
            </a:pPr>
            <a:r>
              <a:rPr lang="fr-FR" sz="1100" b="1" u="sng" dirty="0"/>
              <a:t>Question 11</a:t>
            </a:r>
            <a:r>
              <a:rPr lang="fr-FR" sz="1100" b="1" dirty="0"/>
              <a:t> (2 Pts)</a:t>
            </a:r>
            <a:r>
              <a:rPr lang="fr-FR" sz="1100" dirty="0"/>
              <a:t/>
            </a:r>
            <a:br>
              <a:rPr lang="fr-FR" sz="1100" dirty="0"/>
            </a:br>
            <a:endParaRPr lang="fr-FR" sz="1100" dirty="0"/>
          </a:p>
          <a:p>
            <a:pPr>
              <a:buFont typeface="Arial" pitchFamily="34" charset="0"/>
              <a:buChar char="•"/>
              <a:defRPr/>
            </a:pPr>
            <a:r>
              <a:rPr lang="fr-FR" sz="1100" dirty="0"/>
              <a:t>Au cours d’une manche de DR, 2 équipes arcs classiques se retrouvent à égalité, un tir de barrage est annoncé. Le coach d’une des 2 équipes (pour qui c’est sa 1</a:t>
            </a:r>
            <a:r>
              <a:rPr lang="fr-FR" sz="1100" baseline="30000" dirty="0"/>
              <a:t>ère</a:t>
            </a:r>
            <a:r>
              <a:rPr lang="fr-FR" sz="1100" dirty="0"/>
              <a:t> épreuve en tant que coach) vous demande de lui expliquer le déroulement.</a:t>
            </a:r>
          </a:p>
          <a:p>
            <a:pPr>
              <a:buFont typeface="Arial" pitchFamily="34" charset="0"/>
              <a:buChar char="•"/>
              <a:defRPr/>
            </a:pPr>
            <a:r>
              <a:rPr lang="fr-FR" sz="1100" b="1" dirty="0"/>
              <a:t> </a:t>
            </a:r>
            <a:endParaRPr lang="fr-FR" sz="1100" dirty="0"/>
          </a:p>
          <a:p>
            <a:pPr>
              <a:buFont typeface="Arial" pitchFamily="34" charset="0"/>
              <a:buChar char="•"/>
              <a:defRPr/>
            </a:pPr>
            <a:r>
              <a:rPr lang="fr-FR" sz="1100" dirty="0">
                <a:solidFill>
                  <a:srgbClr val="0070C0"/>
                </a:solidFill>
              </a:rPr>
              <a:t>TAE - B.5.4.3 : 1 minute est le temps alloué à une équipe pour tirer 3 flèches. Chaque archer de l’équipe tirera 1 flèche chacun son tour en observant les règles du tir en équipe. L’équipe gagnante sera désignée d’abord au score le plus élevé, puis si l’égalité persiste à la 1° flèche la plus près du centre, puis si besoin la 2° puis la 3° flèche la plus près du centre. Au besoin la flèche sera jugée par l’arbitre à l’aide d’un compas à pointe sèche ou d’un pied à coulisse</a:t>
            </a:r>
            <a:r>
              <a:rPr lang="fr-FR" sz="1100" dirty="0" smtClean="0">
                <a:solidFill>
                  <a:srgbClr val="0070C0"/>
                </a:solidFill>
              </a:rPr>
              <a:t>.</a:t>
            </a:r>
          </a:p>
          <a:p>
            <a:pPr>
              <a:buFont typeface="Arial" pitchFamily="34" charset="0"/>
              <a:buChar char="•"/>
              <a:defRPr/>
            </a:pPr>
            <a:endParaRPr lang="fr-FR" sz="1100" dirty="0">
              <a:solidFill>
                <a:srgbClr val="0070C0"/>
              </a:solidFill>
            </a:endParaRPr>
          </a:p>
          <a:p>
            <a:pPr>
              <a:buFont typeface="Arial" pitchFamily="34" charset="0"/>
              <a:buChar char="•"/>
              <a:defRPr/>
            </a:pPr>
            <a:endParaRPr lang="fr-FR" sz="1100" dirty="0">
              <a:solidFill>
                <a:srgbClr val="0070C0"/>
              </a:solidFill>
            </a:endParaRPr>
          </a:p>
        </p:txBody>
      </p:sp>
      <p:sp>
        <p:nvSpPr>
          <p:cNvPr id="3" name="Espace réservé du pied de page 2"/>
          <p:cNvSpPr>
            <a:spLocks noGrp="1"/>
          </p:cNvSpPr>
          <p:nvPr>
            <p:ph type="ftr" sz="quarter" idx="11"/>
          </p:nvPr>
        </p:nvSpPr>
        <p:spPr/>
        <p:txBody>
          <a:bodyPr/>
          <a:lstStyle/>
          <a:p>
            <a:r>
              <a:rPr lang="fr-FR" smtClean="0"/>
              <a:t>Cibles avril 2023</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wipe(left)">
                                      <p:cBhvr>
                                        <p:cTn id="7" dur="2000"/>
                                        <p:tgtEl>
                                          <p:spTgt spid="4">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8" end="8"/>
                                            </p:txEl>
                                          </p:spTgt>
                                        </p:tgtEl>
                                        <p:attrNameLst>
                                          <p:attrName>style.visibility</p:attrName>
                                        </p:attrNameLst>
                                      </p:cBhvr>
                                      <p:to>
                                        <p:strVal val="visible"/>
                                      </p:to>
                                    </p:set>
                                    <p:animEffect transition="in" filter="wipe(left)">
                                      <p:cBhvr>
                                        <p:cTn id="12" dur="2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342900" y="395288"/>
            <a:ext cx="6172200" cy="8280400"/>
          </a:xfrm>
        </p:spPr>
        <p:txBody>
          <a:bodyPr/>
          <a:lstStyle/>
          <a:p>
            <a:pPr eaLnBrk="1" hangingPunct="1"/>
            <a:r>
              <a:rPr lang="fr-FR" sz="1200" dirty="0" smtClean="0"/>
              <a:t>Lors de la compétition les deux situations suivantes se produisent : expliquer votre action :</a:t>
            </a:r>
          </a:p>
          <a:p>
            <a:pPr eaLnBrk="1" hangingPunct="1"/>
            <a:r>
              <a:rPr lang="fr-FR" sz="1200" b="1" dirty="0" smtClean="0"/>
              <a:t>(1 pt par situation = 2 points)</a:t>
            </a:r>
            <a:endParaRPr lang="fr-FR" sz="1200" dirty="0" smtClean="0"/>
          </a:p>
          <a:p>
            <a:pPr eaLnBrk="1" hangingPunct="1"/>
            <a:r>
              <a:rPr lang="fr-FR" sz="1200" b="1" dirty="0" smtClean="0"/>
              <a:t> </a:t>
            </a:r>
            <a:endParaRPr lang="fr-FR" sz="1200" dirty="0" smtClean="0"/>
          </a:p>
          <a:p>
            <a:pPr eaLnBrk="1" hangingPunct="1"/>
            <a:r>
              <a:rPr lang="fr-FR" sz="1200" dirty="0" smtClean="0"/>
              <a:t>Un des archers PARA tirant en arc à poulie à la bouche utilise un système de décoche. Il vous explique que son système s’est encrassé à cause de la salive et qu’il ne déclenche plus correctement. Il vous demande 30 mn pour réparer, que lui répondez-vous ?</a:t>
            </a:r>
          </a:p>
          <a:p>
            <a:pPr eaLnBrk="1" hangingPunct="1"/>
            <a:r>
              <a:rPr lang="fr-FR" sz="1200" dirty="0" smtClean="0"/>
              <a:t> </a:t>
            </a:r>
          </a:p>
          <a:p>
            <a:pPr eaLnBrk="1" hangingPunct="1"/>
            <a:r>
              <a:rPr lang="fr-FR" sz="1200" dirty="0" smtClean="0">
                <a:solidFill>
                  <a:srgbClr val="0070C0"/>
                </a:solidFill>
              </a:rPr>
              <a:t>Cette situation est parfaitement acceptable comme un incident de tir </a:t>
            </a:r>
          </a:p>
          <a:p>
            <a:pPr eaLnBrk="1" hangingPunct="1"/>
            <a:r>
              <a:rPr lang="fr-FR" sz="1200" dirty="0" smtClean="0">
                <a:solidFill>
                  <a:srgbClr val="0070C0"/>
                </a:solidFill>
              </a:rPr>
              <a:t>Par contre la procédure est la même que pour un archer valide ( 15mn …etc..)</a:t>
            </a:r>
          </a:p>
          <a:p>
            <a:pPr eaLnBrk="1" hangingPunct="1"/>
            <a:r>
              <a:rPr lang="fr-FR" sz="1200" dirty="0" smtClean="0"/>
              <a:t> </a:t>
            </a:r>
          </a:p>
          <a:p>
            <a:pPr eaLnBrk="1" hangingPunct="1"/>
            <a:r>
              <a:rPr lang="fr-FR" sz="1200" dirty="0" smtClean="0"/>
              <a:t>Après avoir réparé, il vous explique que pour une utilisation normale de son système il est indispensable de bénéficier d’une volée supplémentaire pour le réglage du décocheur. Selon lui il s’agit d’une règle spécifique au para.</a:t>
            </a:r>
          </a:p>
          <a:p>
            <a:pPr eaLnBrk="1" hangingPunct="1"/>
            <a:r>
              <a:rPr lang="fr-FR" sz="1200" b="1" dirty="0" smtClean="0"/>
              <a:t> </a:t>
            </a:r>
            <a:endParaRPr lang="fr-FR" sz="1200" dirty="0" smtClean="0"/>
          </a:p>
          <a:p>
            <a:pPr eaLnBrk="1" hangingPunct="1"/>
            <a:r>
              <a:rPr lang="fr-FR" sz="1200" dirty="0" smtClean="0">
                <a:solidFill>
                  <a:srgbClr val="0070C0"/>
                </a:solidFill>
              </a:rPr>
              <a:t>Absolument pas : aucune de volée de réglage ne peut lui être accordée (pas de différence du fait du PARA)</a:t>
            </a:r>
          </a:p>
          <a:p>
            <a:pPr eaLnBrk="1" hangingPunct="1"/>
            <a:r>
              <a:rPr lang="fr-FR" sz="1200" b="1" dirty="0" smtClean="0"/>
              <a:t> </a:t>
            </a:r>
            <a:endParaRPr lang="fr-FR" sz="1200" dirty="0" smtClean="0"/>
          </a:p>
          <a:p>
            <a:pPr eaLnBrk="1" hangingPunct="1"/>
            <a:r>
              <a:rPr lang="fr-FR" sz="1200" b="1" u="sng" dirty="0" smtClean="0"/>
              <a:t>Question 17</a:t>
            </a:r>
            <a:r>
              <a:rPr lang="fr-FR" sz="1200" b="1" dirty="0" smtClean="0"/>
              <a:t> :  BEURSAULT (8 points)</a:t>
            </a:r>
            <a:endParaRPr lang="fr-FR" sz="1200" dirty="0" smtClean="0"/>
          </a:p>
          <a:p>
            <a:pPr eaLnBrk="1" hangingPunct="1"/>
            <a:r>
              <a:rPr lang="fr-FR" sz="1200" dirty="0" smtClean="0"/>
              <a:t>Donner les noms des différents éléments de ce </a:t>
            </a:r>
            <a:r>
              <a:rPr lang="fr-FR" sz="1200" dirty="0" err="1" smtClean="0"/>
              <a:t>Beursault</a:t>
            </a:r>
            <a:r>
              <a:rPr lang="fr-FR" sz="1200" dirty="0" smtClean="0"/>
              <a:t>. (</a:t>
            </a:r>
            <a:r>
              <a:rPr lang="fr-FR" sz="1200" b="1" dirty="0" smtClean="0"/>
              <a:t>3 pts : soit 0,5 pt par réponse</a:t>
            </a:r>
            <a:r>
              <a:rPr lang="fr-FR" sz="1200" dirty="0" smtClean="0"/>
              <a:t>)</a:t>
            </a:r>
          </a:p>
          <a:p>
            <a:pPr eaLnBrk="1" hangingPunct="1"/>
            <a:endParaRPr lang="fr-FR" sz="1200" dirty="0" smtClean="0"/>
          </a:p>
          <a:p>
            <a:pPr eaLnBrk="1" hangingPunct="1"/>
            <a:endParaRPr lang="fr-FR" sz="1200" dirty="0" smtClean="0"/>
          </a:p>
          <a:p>
            <a:pPr eaLnBrk="1" hangingPunct="1"/>
            <a:endParaRPr lang="fr-FR" sz="1200" dirty="0" smtClean="0"/>
          </a:p>
          <a:p>
            <a:pPr eaLnBrk="1" hangingPunct="1"/>
            <a:endParaRPr lang="fr-FR" sz="1200" dirty="0" smtClean="0"/>
          </a:p>
          <a:p>
            <a:pPr eaLnBrk="1" hangingPunct="1"/>
            <a:endParaRPr lang="fr-FR" sz="1200" dirty="0" smtClean="0"/>
          </a:p>
          <a:p>
            <a:pPr eaLnBrk="1" hangingPunct="1"/>
            <a:endParaRPr lang="fr-FR" sz="1200" dirty="0" smtClean="0"/>
          </a:p>
          <a:p>
            <a:pPr eaLnBrk="1" hangingPunct="1">
              <a:buFont typeface="Arial" charset="0"/>
              <a:buNone/>
            </a:pPr>
            <a:endParaRPr lang="fr-FR" sz="1200" dirty="0" smtClean="0"/>
          </a:p>
          <a:p>
            <a:pPr eaLnBrk="1" hangingPunct="1"/>
            <a:r>
              <a:rPr lang="fr-FR" sz="1200" b="1" dirty="0" smtClean="0"/>
              <a:t>QCM : (5 pts : soit 0,5 pt par réponse)</a:t>
            </a:r>
            <a:endParaRPr lang="fr-FR" sz="1200" dirty="0" smtClean="0"/>
          </a:p>
          <a:p>
            <a:pPr eaLnBrk="1" hangingPunct="1"/>
            <a:endParaRPr lang="fr-FR" sz="1200" dirty="0" smtClean="0"/>
          </a:p>
          <a:p>
            <a:pPr eaLnBrk="1" hangingPunct="1">
              <a:buFont typeface="Arial" charset="0"/>
              <a:buNone/>
            </a:pPr>
            <a:endParaRPr lang="fr-FR" sz="1200" dirty="0" smtClean="0"/>
          </a:p>
        </p:txBody>
      </p:sp>
      <p:pic>
        <p:nvPicPr>
          <p:cNvPr id="6" name="Picture 2"/>
          <p:cNvPicPr>
            <a:picLocks noChangeAspect="1" noChangeArrowheads="1"/>
          </p:cNvPicPr>
          <p:nvPr/>
        </p:nvPicPr>
        <p:blipFill>
          <a:blip r:embed="rId2" cstate="print"/>
          <a:srcRect/>
          <a:stretch>
            <a:fillRect/>
          </a:stretch>
        </p:blipFill>
        <p:spPr bwMode="auto">
          <a:xfrm>
            <a:off x="574675" y="4486275"/>
            <a:ext cx="5707063" cy="1476375"/>
          </a:xfrm>
          <a:prstGeom prst="rect">
            <a:avLst/>
          </a:prstGeom>
          <a:noFill/>
          <a:ln w="9525">
            <a:noFill/>
            <a:miter lim="800000"/>
            <a:headEnd/>
            <a:tailEnd/>
          </a:ln>
        </p:spPr>
      </p:pic>
      <p:pic>
        <p:nvPicPr>
          <p:cNvPr id="7" name="Picture 4"/>
          <p:cNvPicPr>
            <a:picLocks noChangeAspect="1" noChangeArrowheads="1"/>
          </p:cNvPicPr>
          <p:nvPr/>
        </p:nvPicPr>
        <p:blipFill>
          <a:blip r:embed="rId3" cstate="print"/>
          <a:srcRect/>
          <a:stretch>
            <a:fillRect/>
          </a:stretch>
        </p:blipFill>
        <p:spPr bwMode="auto">
          <a:xfrm>
            <a:off x="265113" y="6227763"/>
            <a:ext cx="6326187" cy="2171700"/>
          </a:xfrm>
          <a:prstGeom prst="rect">
            <a:avLst/>
          </a:prstGeom>
          <a:noFill/>
          <a:ln w="9525">
            <a:noFill/>
            <a:miter lim="800000"/>
            <a:headEnd/>
            <a:tailEnd/>
          </a:ln>
        </p:spPr>
      </p:pic>
      <p:sp>
        <p:nvSpPr>
          <p:cNvPr id="8" name="Rectangle 7"/>
          <p:cNvSpPr/>
          <p:nvPr/>
        </p:nvSpPr>
        <p:spPr>
          <a:xfrm>
            <a:off x="5616000" y="6494950"/>
            <a:ext cx="972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5616000" y="6679249"/>
            <a:ext cx="972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5616000" y="6849377"/>
            <a:ext cx="972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5616000" y="7024397"/>
            <a:ext cx="972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5616000" y="7206820"/>
            <a:ext cx="972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5616000" y="7401578"/>
            <a:ext cx="972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p:nvSpPr>
        <p:spPr>
          <a:xfrm>
            <a:off x="5616000" y="7585877"/>
            <a:ext cx="972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p:cNvSpPr/>
          <p:nvPr/>
        </p:nvSpPr>
        <p:spPr>
          <a:xfrm>
            <a:off x="5616000" y="7770176"/>
            <a:ext cx="972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p:nvSpPr>
        <p:spPr>
          <a:xfrm>
            <a:off x="5616000" y="7965108"/>
            <a:ext cx="972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5616000" y="8138774"/>
            <a:ext cx="972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Espace réservé du pied de page 18"/>
          <p:cNvSpPr>
            <a:spLocks noGrp="1"/>
          </p:cNvSpPr>
          <p:nvPr>
            <p:ph type="ftr" sz="quarter" idx="11"/>
          </p:nvPr>
        </p:nvSpPr>
        <p:spPr/>
        <p:txBody>
          <a:bodyPr/>
          <a:lstStyle/>
          <a:p>
            <a:r>
              <a:rPr lang="fr-FR" smtClean="0"/>
              <a:t>Cibles avril 2023</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animEffect transition="in" filter="wipe(left)">
                                      <p:cBhvr>
                                        <p:cTn id="7" dur="2000"/>
                                        <p:tgtEl>
                                          <p:spTgt spid="5">
                                            <p:txEl>
                                              <p:pRg st="5" end="5"/>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5">
                                            <p:txEl>
                                              <p:pRg st="6" end="6"/>
                                            </p:txEl>
                                          </p:spTgt>
                                        </p:tgtEl>
                                        <p:attrNameLst>
                                          <p:attrName>style.visibility</p:attrName>
                                        </p:attrNameLst>
                                      </p:cBhvr>
                                      <p:to>
                                        <p:strVal val="visible"/>
                                      </p:to>
                                    </p:set>
                                    <p:animEffect transition="in" filter="wipe(left)">
                                      <p:cBhvr>
                                        <p:cTn id="10" dur="2000"/>
                                        <p:tgtEl>
                                          <p:spTgt spid="5">
                                            <p:txEl>
                                              <p:pRg st="6" end="6"/>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5">
                                            <p:txEl>
                                              <p:pRg st="10" end="10"/>
                                            </p:txEl>
                                          </p:spTgt>
                                        </p:tgtEl>
                                        <p:attrNameLst>
                                          <p:attrName>style.visibility</p:attrName>
                                        </p:attrNameLst>
                                      </p:cBhvr>
                                      <p:to>
                                        <p:strVal val="visible"/>
                                      </p:to>
                                    </p:set>
                                    <p:animEffect transition="in" filter="wipe(left)">
                                      <p:cBhvr>
                                        <p:cTn id="15" dur="2000"/>
                                        <p:tgtEl>
                                          <p:spTgt spid="5">
                                            <p:txEl>
                                              <p:pRg st="10" end="1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up)">
                                      <p:cBhvr>
                                        <p:cTn id="20" dur="2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xit" presetSubtype="2" fill="hold" grpId="0" nodeType="clickEffect">
                                  <p:stCondLst>
                                    <p:cond delay="0"/>
                                  </p:stCondLst>
                                  <p:childTnLst>
                                    <p:anim calcmode="lin" valueType="num">
                                      <p:cBhvr additive="base">
                                        <p:cTn id="24" dur="2000"/>
                                        <p:tgtEl>
                                          <p:spTgt spid="8"/>
                                        </p:tgtEl>
                                        <p:attrNameLst>
                                          <p:attrName>ppt_x</p:attrName>
                                        </p:attrNameLst>
                                      </p:cBhvr>
                                      <p:tavLst>
                                        <p:tav tm="0">
                                          <p:val>
                                            <p:strVal val="ppt_x"/>
                                          </p:val>
                                        </p:tav>
                                        <p:tav tm="100000">
                                          <p:val>
                                            <p:strVal val="1+ppt_w/2"/>
                                          </p:val>
                                        </p:tav>
                                      </p:tavLst>
                                    </p:anim>
                                    <p:anim calcmode="lin" valueType="num">
                                      <p:cBhvr additive="base">
                                        <p:cTn id="25" dur="2000"/>
                                        <p:tgtEl>
                                          <p:spTgt spid="8"/>
                                        </p:tgtEl>
                                        <p:attrNameLst>
                                          <p:attrName>ppt_y</p:attrName>
                                        </p:attrNameLst>
                                      </p:cBhvr>
                                      <p:tavLst>
                                        <p:tav tm="0">
                                          <p:val>
                                            <p:strVal val="ppt_y"/>
                                          </p:val>
                                        </p:tav>
                                        <p:tav tm="100000">
                                          <p:val>
                                            <p:strVal val="ppt_y"/>
                                          </p:val>
                                        </p:tav>
                                      </p:tavLst>
                                    </p:anim>
                                    <p:set>
                                      <p:cBhvr>
                                        <p:cTn id="26" dur="1" fill="hold">
                                          <p:stCondLst>
                                            <p:cond delay="1999"/>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2" fill="hold" grpId="0" nodeType="clickEffect">
                                  <p:stCondLst>
                                    <p:cond delay="0"/>
                                  </p:stCondLst>
                                  <p:childTnLst>
                                    <p:anim calcmode="lin" valueType="num">
                                      <p:cBhvr additive="base">
                                        <p:cTn id="30" dur="2000"/>
                                        <p:tgtEl>
                                          <p:spTgt spid="10"/>
                                        </p:tgtEl>
                                        <p:attrNameLst>
                                          <p:attrName>ppt_x</p:attrName>
                                        </p:attrNameLst>
                                      </p:cBhvr>
                                      <p:tavLst>
                                        <p:tav tm="0">
                                          <p:val>
                                            <p:strVal val="ppt_x"/>
                                          </p:val>
                                        </p:tav>
                                        <p:tav tm="100000">
                                          <p:val>
                                            <p:strVal val="1+ppt_w/2"/>
                                          </p:val>
                                        </p:tav>
                                      </p:tavLst>
                                    </p:anim>
                                    <p:anim calcmode="lin" valueType="num">
                                      <p:cBhvr additive="base">
                                        <p:cTn id="31" dur="2000"/>
                                        <p:tgtEl>
                                          <p:spTgt spid="10"/>
                                        </p:tgtEl>
                                        <p:attrNameLst>
                                          <p:attrName>ppt_y</p:attrName>
                                        </p:attrNameLst>
                                      </p:cBhvr>
                                      <p:tavLst>
                                        <p:tav tm="0">
                                          <p:val>
                                            <p:strVal val="ppt_y"/>
                                          </p:val>
                                        </p:tav>
                                        <p:tav tm="100000">
                                          <p:val>
                                            <p:strVal val="ppt_y"/>
                                          </p:val>
                                        </p:tav>
                                      </p:tavLst>
                                    </p:anim>
                                    <p:set>
                                      <p:cBhvr>
                                        <p:cTn id="32" dur="1" fill="hold">
                                          <p:stCondLst>
                                            <p:cond delay="1999"/>
                                          </p:stCondLst>
                                        </p:cTn>
                                        <p:tgtEl>
                                          <p:spTgt spid="1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xit" presetSubtype="2" fill="hold" grpId="0" nodeType="clickEffect">
                                  <p:stCondLst>
                                    <p:cond delay="0"/>
                                  </p:stCondLst>
                                  <p:childTnLst>
                                    <p:anim calcmode="lin" valueType="num">
                                      <p:cBhvr additive="base">
                                        <p:cTn id="36" dur="2000"/>
                                        <p:tgtEl>
                                          <p:spTgt spid="11"/>
                                        </p:tgtEl>
                                        <p:attrNameLst>
                                          <p:attrName>ppt_x</p:attrName>
                                        </p:attrNameLst>
                                      </p:cBhvr>
                                      <p:tavLst>
                                        <p:tav tm="0">
                                          <p:val>
                                            <p:strVal val="ppt_x"/>
                                          </p:val>
                                        </p:tav>
                                        <p:tav tm="100000">
                                          <p:val>
                                            <p:strVal val="1+ppt_w/2"/>
                                          </p:val>
                                        </p:tav>
                                      </p:tavLst>
                                    </p:anim>
                                    <p:anim calcmode="lin" valueType="num">
                                      <p:cBhvr additive="base">
                                        <p:cTn id="37" dur="2000"/>
                                        <p:tgtEl>
                                          <p:spTgt spid="11"/>
                                        </p:tgtEl>
                                        <p:attrNameLst>
                                          <p:attrName>ppt_y</p:attrName>
                                        </p:attrNameLst>
                                      </p:cBhvr>
                                      <p:tavLst>
                                        <p:tav tm="0">
                                          <p:val>
                                            <p:strVal val="ppt_y"/>
                                          </p:val>
                                        </p:tav>
                                        <p:tav tm="100000">
                                          <p:val>
                                            <p:strVal val="ppt_y"/>
                                          </p:val>
                                        </p:tav>
                                      </p:tavLst>
                                    </p:anim>
                                    <p:set>
                                      <p:cBhvr>
                                        <p:cTn id="38" dur="1" fill="hold">
                                          <p:stCondLst>
                                            <p:cond delay="1999"/>
                                          </p:stCondLst>
                                        </p:cTn>
                                        <p:tgtEl>
                                          <p:spTgt spid="1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 presetClass="exit" presetSubtype="2" fill="hold" grpId="0" nodeType="clickEffect">
                                  <p:stCondLst>
                                    <p:cond delay="0"/>
                                  </p:stCondLst>
                                  <p:childTnLst>
                                    <p:anim calcmode="lin" valueType="num">
                                      <p:cBhvr additive="base">
                                        <p:cTn id="42" dur="2000"/>
                                        <p:tgtEl>
                                          <p:spTgt spid="12"/>
                                        </p:tgtEl>
                                        <p:attrNameLst>
                                          <p:attrName>ppt_x</p:attrName>
                                        </p:attrNameLst>
                                      </p:cBhvr>
                                      <p:tavLst>
                                        <p:tav tm="0">
                                          <p:val>
                                            <p:strVal val="ppt_x"/>
                                          </p:val>
                                        </p:tav>
                                        <p:tav tm="100000">
                                          <p:val>
                                            <p:strVal val="1+ppt_w/2"/>
                                          </p:val>
                                        </p:tav>
                                      </p:tavLst>
                                    </p:anim>
                                    <p:anim calcmode="lin" valueType="num">
                                      <p:cBhvr additive="base">
                                        <p:cTn id="43" dur="2000"/>
                                        <p:tgtEl>
                                          <p:spTgt spid="12"/>
                                        </p:tgtEl>
                                        <p:attrNameLst>
                                          <p:attrName>ppt_y</p:attrName>
                                        </p:attrNameLst>
                                      </p:cBhvr>
                                      <p:tavLst>
                                        <p:tav tm="0">
                                          <p:val>
                                            <p:strVal val="ppt_y"/>
                                          </p:val>
                                        </p:tav>
                                        <p:tav tm="100000">
                                          <p:val>
                                            <p:strVal val="ppt_y"/>
                                          </p:val>
                                        </p:tav>
                                      </p:tavLst>
                                    </p:anim>
                                    <p:set>
                                      <p:cBhvr>
                                        <p:cTn id="44" dur="1" fill="hold">
                                          <p:stCondLst>
                                            <p:cond delay="1999"/>
                                          </p:stCondLst>
                                        </p:cTn>
                                        <p:tgtEl>
                                          <p:spTgt spid="12"/>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 presetClass="exit" presetSubtype="2" fill="hold" grpId="0" nodeType="clickEffect">
                                  <p:stCondLst>
                                    <p:cond delay="0"/>
                                  </p:stCondLst>
                                  <p:childTnLst>
                                    <p:anim calcmode="lin" valueType="num">
                                      <p:cBhvr additive="base">
                                        <p:cTn id="48" dur="2000"/>
                                        <p:tgtEl>
                                          <p:spTgt spid="13"/>
                                        </p:tgtEl>
                                        <p:attrNameLst>
                                          <p:attrName>ppt_x</p:attrName>
                                        </p:attrNameLst>
                                      </p:cBhvr>
                                      <p:tavLst>
                                        <p:tav tm="0">
                                          <p:val>
                                            <p:strVal val="ppt_x"/>
                                          </p:val>
                                        </p:tav>
                                        <p:tav tm="100000">
                                          <p:val>
                                            <p:strVal val="1+ppt_w/2"/>
                                          </p:val>
                                        </p:tav>
                                      </p:tavLst>
                                    </p:anim>
                                    <p:anim calcmode="lin" valueType="num">
                                      <p:cBhvr additive="base">
                                        <p:cTn id="49" dur="2000"/>
                                        <p:tgtEl>
                                          <p:spTgt spid="13"/>
                                        </p:tgtEl>
                                        <p:attrNameLst>
                                          <p:attrName>ppt_y</p:attrName>
                                        </p:attrNameLst>
                                      </p:cBhvr>
                                      <p:tavLst>
                                        <p:tav tm="0">
                                          <p:val>
                                            <p:strVal val="ppt_y"/>
                                          </p:val>
                                        </p:tav>
                                        <p:tav tm="100000">
                                          <p:val>
                                            <p:strVal val="ppt_y"/>
                                          </p:val>
                                        </p:tav>
                                      </p:tavLst>
                                    </p:anim>
                                    <p:set>
                                      <p:cBhvr>
                                        <p:cTn id="50" dur="1" fill="hold">
                                          <p:stCondLst>
                                            <p:cond delay="1999"/>
                                          </p:stCondLst>
                                        </p:cTn>
                                        <p:tgtEl>
                                          <p:spTgt spid="13"/>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 presetClass="exit" presetSubtype="2" fill="hold" grpId="0" nodeType="clickEffect">
                                  <p:stCondLst>
                                    <p:cond delay="0"/>
                                  </p:stCondLst>
                                  <p:childTnLst>
                                    <p:anim calcmode="lin" valueType="num">
                                      <p:cBhvr additive="base">
                                        <p:cTn id="54" dur="2000"/>
                                        <p:tgtEl>
                                          <p:spTgt spid="14"/>
                                        </p:tgtEl>
                                        <p:attrNameLst>
                                          <p:attrName>ppt_x</p:attrName>
                                        </p:attrNameLst>
                                      </p:cBhvr>
                                      <p:tavLst>
                                        <p:tav tm="0">
                                          <p:val>
                                            <p:strVal val="ppt_x"/>
                                          </p:val>
                                        </p:tav>
                                        <p:tav tm="100000">
                                          <p:val>
                                            <p:strVal val="1+ppt_w/2"/>
                                          </p:val>
                                        </p:tav>
                                      </p:tavLst>
                                    </p:anim>
                                    <p:anim calcmode="lin" valueType="num">
                                      <p:cBhvr additive="base">
                                        <p:cTn id="55" dur="2000"/>
                                        <p:tgtEl>
                                          <p:spTgt spid="14"/>
                                        </p:tgtEl>
                                        <p:attrNameLst>
                                          <p:attrName>ppt_y</p:attrName>
                                        </p:attrNameLst>
                                      </p:cBhvr>
                                      <p:tavLst>
                                        <p:tav tm="0">
                                          <p:val>
                                            <p:strVal val="ppt_y"/>
                                          </p:val>
                                        </p:tav>
                                        <p:tav tm="100000">
                                          <p:val>
                                            <p:strVal val="ppt_y"/>
                                          </p:val>
                                        </p:tav>
                                      </p:tavLst>
                                    </p:anim>
                                    <p:set>
                                      <p:cBhvr>
                                        <p:cTn id="56" dur="1" fill="hold">
                                          <p:stCondLst>
                                            <p:cond delay="1999"/>
                                          </p:stCondLst>
                                        </p:cTn>
                                        <p:tgtEl>
                                          <p:spTgt spid="14"/>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2" presetClass="exit" presetSubtype="2" fill="hold" grpId="0" nodeType="clickEffect">
                                  <p:stCondLst>
                                    <p:cond delay="0"/>
                                  </p:stCondLst>
                                  <p:childTnLst>
                                    <p:anim calcmode="lin" valueType="num">
                                      <p:cBhvr additive="base">
                                        <p:cTn id="60" dur="2000"/>
                                        <p:tgtEl>
                                          <p:spTgt spid="15"/>
                                        </p:tgtEl>
                                        <p:attrNameLst>
                                          <p:attrName>ppt_x</p:attrName>
                                        </p:attrNameLst>
                                      </p:cBhvr>
                                      <p:tavLst>
                                        <p:tav tm="0">
                                          <p:val>
                                            <p:strVal val="ppt_x"/>
                                          </p:val>
                                        </p:tav>
                                        <p:tav tm="100000">
                                          <p:val>
                                            <p:strVal val="1+ppt_w/2"/>
                                          </p:val>
                                        </p:tav>
                                      </p:tavLst>
                                    </p:anim>
                                    <p:anim calcmode="lin" valueType="num">
                                      <p:cBhvr additive="base">
                                        <p:cTn id="61" dur="2000"/>
                                        <p:tgtEl>
                                          <p:spTgt spid="15"/>
                                        </p:tgtEl>
                                        <p:attrNameLst>
                                          <p:attrName>ppt_y</p:attrName>
                                        </p:attrNameLst>
                                      </p:cBhvr>
                                      <p:tavLst>
                                        <p:tav tm="0">
                                          <p:val>
                                            <p:strVal val="ppt_y"/>
                                          </p:val>
                                        </p:tav>
                                        <p:tav tm="100000">
                                          <p:val>
                                            <p:strVal val="ppt_y"/>
                                          </p:val>
                                        </p:tav>
                                      </p:tavLst>
                                    </p:anim>
                                    <p:set>
                                      <p:cBhvr>
                                        <p:cTn id="62" dur="1" fill="hold">
                                          <p:stCondLst>
                                            <p:cond delay="1999"/>
                                          </p:stCondLst>
                                        </p:cTn>
                                        <p:tgtEl>
                                          <p:spTgt spid="15"/>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 presetClass="exit" presetSubtype="2" fill="hold" grpId="0" nodeType="clickEffect">
                                  <p:stCondLst>
                                    <p:cond delay="0"/>
                                  </p:stCondLst>
                                  <p:childTnLst>
                                    <p:anim calcmode="lin" valueType="num">
                                      <p:cBhvr additive="base">
                                        <p:cTn id="66" dur="2000"/>
                                        <p:tgtEl>
                                          <p:spTgt spid="16"/>
                                        </p:tgtEl>
                                        <p:attrNameLst>
                                          <p:attrName>ppt_x</p:attrName>
                                        </p:attrNameLst>
                                      </p:cBhvr>
                                      <p:tavLst>
                                        <p:tav tm="0">
                                          <p:val>
                                            <p:strVal val="ppt_x"/>
                                          </p:val>
                                        </p:tav>
                                        <p:tav tm="100000">
                                          <p:val>
                                            <p:strVal val="1+ppt_w/2"/>
                                          </p:val>
                                        </p:tav>
                                      </p:tavLst>
                                    </p:anim>
                                    <p:anim calcmode="lin" valueType="num">
                                      <p:cBhvr additive="base">
                                        <p:cTn id="67" dur="2000"/>
                                        <p:tgtEl>
                                          <p:spTgt spid="16"/>
                                        </p:tgtEl>
                                        <p:attrNameLst>
                                          <p:attrName>ppt_y</p:attrName>
                                        </p:attrNameLst>
                                      </p:cBhvr>
                                      <p:tavLst>
                                        <p:tav tm="0">
                                          <p:val>
                                            <p:strVal val="ppt_y"/>
                                          </p:val>
                                        </p:tav>
                                        <p:tav tm="100000">
                                          <p:val>
                                            <p:strVal val="ppt_y"/>
                                          </p:val>
                                        </p:tav>
                                      </p:tavLst>
                                    </p:anim>
                                    <p:set>
                                      <p:cBhvr>
                                        <p:cTn id="68" dur="1" fill="hold">
                                          <p:stCondLst>
                                            <p:cond delay="1999"/>
                                          </p:stCondLst>
                                        </p:cTn>
                                        <p:tgtEl>
                                          <p:spTgt spid="16"/>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2" presetClass="exit" presetSubtype="2" fill="hold" grpId="0" nodeType="clickEffect">
                                  <p:stCondLst>
                                    <p:cond delay="0"/>
                                  </p:stCondLst>
                                  <p:childTnLst>
                                    <p:anim calcmode="lin" valueType="num">
                                      <p:cBhvr additive="base">
                                        <p:cTn id="72" dur="2000"/>
                                        <p:tgtEl>
                                          <p:spTgt spid="17"/>
                                        </p:tgtEl>
                                        <p:attrNameLst>
                                          <p:attrName>ppt_x</p:attrName>
                                        </p:attrNameLst>
                                      </p:cBhvr>
                                      <p:tavLst>
                                        <p:tav tm="0">
                                          <p:val>
                                            <p:strVal val="ppt_x"/>
                                          </p:val>
                                        </p:tav>
                                        <p:tav tm="100000">
                                          <p:val>
                                            <p:strVal val="1+ppt_w/2"/>
                                          </p:val>
                                        </p:tav>
                                      </p:tavLst>
                                    </p:anim>
                                    <p:anim calcmode="lin" valueType="num">
                                      <p:cBhvr additive="base">
                                        <p:cTn id="73" dur="2000"/>
                                        <p:tgtEl>
                                          <p:spTgt spid="17"/>
                                        </p:tgtEl>
                                        <p:attrNameLst>
                                          <p:attrName>ppt_y</p:attrName>
                                        </p:attrNameLst>
                                      </p:cBhvr>
                                      <p:tavLst>
                                        <p:tav tm="0">
                                          <p:val>
                                            <p:strVal val="ppt_y"/>
                                          </p:val>
                                        </p:tav>
                                        <p:tav tm="100000">
                                          <p:val>
                                            <p:strVal val="ppt_y"/>
                                          </p:val>
                                        </p:tav>
                                      </p:tavLst>
                                    </p:anim>
                                    <p:set>
                                      <p:cBhvr>
                                        <p:cTn id="74" dur="1" fill="hold">
                                          <p:stCondLst>
                                            <p:cond delay="1999"/>
                                          </p:stCondLst>
                                        </p:cTn>
                                        <p:tgtEl>
                                          <p:spTgt spid="17"/>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 presetClass="exit" presetSubtype="2" fill="hold" grpId="0" nodeType="clickEffect">
                                  <p:stCondLst>
                                    <p:cond delay="0"/>
                                  </p:stCondLst>
                                  <p:childTnLst>
                                    <p:anim calcmode="lin" valueType="num">
                                      <p:cBhvr additive="base">
                                        <p:cTn id="78" dur="2000"/>
                                        <p:tgtEl>
                                          <p:spTgt spid="18"/>
                                        </p:tgtEl>
                                        <p:attrNameLst>
                                          <p:attrName>ppt_x</p:attrName>
                                        </p:attrNameLst>
                                      </p:cBhvr>
                                      <p:tavLst>
                                        <p:tav tm="0">
                                          <p:val>
                                            <p:strVal val="ppt_x"/>
                                          </p:val>
                                        </p:tav>
                                        <p:tav tm="100000">
                                          <p:val>
                                            <p:strVal val="1+ppt_w/2"/>
                                          </p:val>
                                        </p:tav>
                                      </p:tavLst>
                                    </p:anim>
                                    <p:anim calcmode="lin" valueType="num">
                                      <p:cBhvr additive="base">
                                        <p:cTn id="79" dur="2000"/>
                                        <p:tgtEl>
                                          <p:spTgt spid="18"/>
                                        </p:tgtEl>
                                        <p:attrNameLst>
                                          <p:attrName>ppt_y</p:attrName>
                                        </p:attrNameLst>
                                      </p:cBhvr>
                                      <p:tavLst>
                                        <p:tav tm="0">
                                          <p:val>
                                            <p:strVal val="ppt_y"/>
                                          </p:val>
                                        </p:tav>
                                        <p:tav tm="100000">
                                          <p:val>
                                            <p:strVal val="ppt_y"/>
                                          </p:val>
                                        </p:tav>
                                      </p:tavLst>
                                    </p:anim>
                                    <p:set>
                                      <p:cBhvr>
                                        <p:cTn id="80" dur="1" fill="hold">
                                          <p:stCondLst>
                                            <p:cond delay="19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8680" y="323527"/>
            <a:ext cx="5760640" cy="4601260"/>
          </a:xfrm>
          <a:prstGeom prst="rect">
            <a:avLst/>
          </a:prstGeom>
        </p:spPr>
        <p:txBody>
          <a:bodyPr wrap="square">
            <a:spAutoFit/>
          </a:bodyPr>
          <a:lstStyle/>
          <a:p>
            <a:r>
              <a:rPr lang="fr-FR" sz="1100" b="1" u="sng" dirty="0" smtClean="0"/>
              <a:t>Question 18</a:t>
            </a:r>
            <a:r>
              <a:rPr lang="fr-FR" sz="1100" b="1" dirty="0" smtClean="0"/>
              <a:t> : Commune à toutes les options (10 points)</a:t>
            </a:r>
            <a:endParaRPr lang="fr-FR" sz="1100" dirty="0" smtClean="0"/>
          </a:p>
          <a:p>
            <a:r>
              <a:rPr lang="fr-FR" sz="1100" b="1" dirty="0" smtClean="0"/>
              <a:t> </a:t>
            </a:r>
            <a:endParaRPr lang="fr-FR" sz="1100" dirty="0" smtClean="0"/>
          </a:p>
          <a:p>
            <a:r>
              <a:rPr lang="fr-FR" sz="1100" dirty="0" smtClean="0"/>
              <a:t>Interruption de la compétition. Qui prend la décision, pourquoi, sous quelles conditions, conséquences ?</a:t>
            </a:r>
          </a:p>
          <a:p>
            <a:r>
              <a:rPr lang="fr-FR" sz="1100" dirty="0" smtClean="0"/>
              <a:t> </a:t>
            </a:r>
          </a:p>
          <a:p>
            <a:r>
              <a:rPr lang="fr-FR" sz="1100" dirty="0" smtClean="0"/>
              <a:t> </a:t>
            </a:r>
          </a:p>
          <a:p>
            <a:r>
              <a:rPr lang="fr-FR" sz="1100" dirty="0" smtClean="0">
                <a:solidFill>
                  <a:srgbClr val="0070C0"/>
                </a:solidFill>
              </a:rPr>
              <a:t>L’interruption définitive d’une compétition sélective ou qualificative pour les compétitions nationales (championnats ou Coupes).ne peut être décidée que par l’arbitre responsable de la compétition après concertation avec : </a:t>
            </a:r>
            <a:br>
              <a:rPr lang="fr-FR" sz="1100" dirty="0" smtClean="0">
                <a:solidFill>
                  <a:srgbClr val="0070C0"/>
                </a:solidFill>
              </a:rPr>
            </a:br>
            <a:r>
              <a:rPr lang="fr-FR" sz="1100" dirty="0" smtClean="0">
                <a:solidFill>
                  <a:srgbClr val="0070C0"/>
                </a:solidFill>
              </a:rPr>
              <a:t>- les autres arbitres </a:t>
            </a:r>
            <a:br>
              <a:rPr lang="fr-FR" sz="1100" dirty="0" smtClean="0">
                <a:solidFill>
                  <a:srgbClr val="0070C0"/>
                </a:solidFill>
              </a:rPr>
            </a:br>
            <a:r>
              <a:rPr lang="fr-FR" sz="1100" dirty="0" smtClean="0">
                <a:solidFill>
                  <a:srgbClr val="0070C0"/>
                </a:solidFill>
              </a:rPr>
              <a:t>- l’organisateur </a:t>
            </a:r>
            <a:br>
              <a:rPr lang="fr-FR" sz="1100" dirty="0" smtClean="0">
                <a:solidFill>
                  <a:srgbClr val="0070C0"/>
                </a:solidFill>
              </a:rPr>
            </a:br>
            <a:r>
              <a:rPr lang="fr-FR" sz="1100" dirty="0" smtClean="0">
                <a:solidFill>
                  <a:srgbClr val="0070C0"/>
                </a:solidFill>
              </a:rPr>
              <a:t>- les capitaines d’équipes (ou les compétiteurs) </a:t>
            </a:r>
            <a:br>
              <a:rPr lang="fr-FR" sz="1100" dirty="0" smtClean="0">
                <a:solidFill>
                  <a:srgbClr val="0070C0"/>
                </a:solidFill>
              </a:rPr>
            </a:br>
            <a:r>
              <a:rPr lang="fr-FR" sz="1100" dirty="0" smtClean="0">
                <a:solidFill>
                  <a:srgbClr val="0070C0"/>
                </a:solidFill>
              </a:rPr>
              <a:t>- le jury d’appel (s’il existe) </a:t>
            </a:r>
            <a:br>
              <a:rPr lang="fr-FR" sz="1100" dirty="0" smtClean="0">
                <a:solidFill>
                  <a:srgbClr val="0070C0"/>
                </a:solidFill>
              </a:rPr>
            </a:br>
            <a:r>
              <a:rPr lang="fr-FR" sz="1100" dirty="0" smtClean="0">
                <a:solidFill>
                  <a:srgbClr val="0070C0"/>
                </a:solidFill>
              </a:rPr>
              <a:t>- le délégué technique (s’il existe) </a:t>
            </a:r>
            <a:br>
              <a:rPr lang="fr-FR" sz="1100" dirty="0" smtClean="0">
                <a:solidFill>
                  <a:srgbClr val="0070C0"/>
                </a:solidFill>
              </a:rPr>
            </a:br>
            <a:r>
              <a:rPr lang="fr-FR" sz="1100" dirty="0" smtClean="0">
                <a:solidFill>
                  <a:srgbClr val="0070C0"/>
                </a:solidFill>
              </a:rPr>
              <a:t>L’interruption ne peut intervenir que pour un cas de force majeure (intempéries ou autres …), au nom du principe de précaution. </a:t>
            </a:r>
            <a:br>
              <a:rPr lang="fr-FR" sz="1100" dirty="0" smtClean="0">
                <a:solidFill>
                  <a:srgbClr val="0070C0"/>
                </a:solidFill>
              </a:rPr>
            </a:br>
            <a:r>
              <a:rPr lang="fr-FR" sz="1100" dirty="0" smtClean="0">
                <a:solidFill>
                  <a:srgbClr val="0070C0"/>
                </a:solidFill>
              </a:rPr>
              <a:t>L’interruption peut être prononcée à n’importe quel moment de la compétition mais il est indispensable que tous les concurrents aient tiré le même nombre de volées afin de pouvoir établir un classement équitable.</a:t>
            </a:r>
            <a:br>
              <a:rPr lang="fr-FR" sz="1100" dirty="0" smtClean="0">
                <a:solidFill>
                  <a:srgbClr val="0070C0"/>
                </a:solidFill>
              </a:rPr>
            </a:br>
            <a:r>
              <a:rPr lang="fr-FR" sz="1100" dirty="0" smtClean="0">
                <a:solidFill>
                  <a:srgbClr val="0070C0"/>
                </a:solidFill>
              </a:rPr>
              <a:t> Quel que soit le nombre de flèches tirées, la compétition n’est pas annulée, elle est arrêtée sur décision de l’arbitre Le classement est validé avec les scores acquis au moment de l’interruption. </a:t>
            </a:r>
            <a:br>
              <a:rPr lang="fr-FR" sz="1100" dirty="0" smtClean="0">
                <a:solidFill>
                  <a:srgbClr val="0070C0"/>
                </a:solidFill>
              </a:rPr>
            </a:br>
            <a:r>
              <a:rPr lang="fr-FR" sz="1100" dirty="0" smtClean="0">
                <a:solidFill>
                  <a:srgbClr val="0070C0"/>
                </a:solidFill>
              </a:rPr>
              <a:t>Ainsi :</a:t>
            </a:r>
            <a:br>
              <a:rPr lang="fr-FR" sz="1100" dirty="0" smtClean="0">
                <a:solidFill>
                  <a:srgbClr val="0070C0"/>
                </a:solidFill>
              </a:rPr>
            </a:br>
            <a:r>
              <a:rPr lang="fr-FR" sz="1100" dirty="0" smtClean="0">
                <a:solidFill>
                  <a:srgbClr val="0070C0"/>
                </a:solidFill>
              </a:rPr>
              <a:t>o la remise des prix doit se tenir comme prévu </a:t>
            </a:r>
            <a:br>
              <a:rPr lang="fr-FR" sz="1100" dirty="0" smtClean="0">
                <a:solidFill>
                  <a:srgbClr val="0070C0"/>
                </a:solidFill>
              </a:rPr>
            </a:br>
            <a:r>
              <a:rPr lang="fr-FR" sz="1100" dirty="0" smtClean="0">
                <a:solidFill>
                  <a:srgbClr val="0070C0"/>
                </a:solidFill>
              </a:rPr>
              <a:t>o l’organisateur n’a pas à rembourser les mises : il n’est pas responsable des intempéries </a:t>
            </a:r>
            <a:br>
              <a:rPr lang="fr-FR" sz="1100" dirty="0" smtClean="0">
                <a:solidFill>
                  <a:srgbClr val="0070C0"/>
                </a:solidFill>
              </a:rPr>
            </a:br>
            <a:r>
              <a:rPr lang="fr-FR" sz="1100" dirty="0" smtClean="0">
                <a:solidFill>
                  <a:srgbClr val="0070C0"/>
                </a:solidFill>
              </a:rPr>
              <a:t>o la FFTA reconnaît le classement et les scores réalisés</a:t>
            </a:r>
          </a:p>
          <a:p>
            <a:endParaRPr lang="fr-FR" dirty="0" smtClean="0"/>
          </a:p>
        </p:txBody>
      </p:sp>
      <p:sp>
        <p:nvSpPr>
          <p:cNvPr id="3" name="Espace réservé du pied de page 2"/>
          <p:cNvSpPr>
            <a:spLocks noGrp="1"/>
          </p:cNvSpPr>
          <p:nvPr>
            <p:ph type="ftr" sz="quarter" idx="11"/>
          </p:nvPr>
        </p:nvSpPr>
        <p:spPr/>
        <p:txBody>
          <a:bodyPr/>
          <a:lstStyle/>
          <a:p>
            <a:r>
              <a:rPr lang="fr-FR" smtClean="0"/>
              <a:t>Cibles avril 2023</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wipe(up)">
                                      <p:cBhvr>
                                        <p:cTn id="7"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
        <p:nvSpPr>
          <p:cNvPr id="4" name="Espace réservé du pied de page 3"/>
          <p:cNvSpPr>
            <a:spLocks noGrp="1"/>
          </p:cNvSpPr>
          <p:nvPr>
            <p:ph type="ftr" sz="quarter" idx="11"/>
          </p:nvPr>
        </p:nvSpPr>
        <p:spPr/>
        <p:txBody>
          <a:bodyPr/>
          <a:lstStyle/>
          <a:p>
            <a:r>
              <a:rPr lang="fr-FR" smtClean="0"/>
              <a:t>Tronc commun avril 2023</a:t>
            </a:r>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4664" y="3707904"/>
            <a:ext cx="6172200" cy="1524000"/>
          </a:xfrm>
        </p:spPr>
        <p:txBody>
          <a:bodyPr/>
          <a:lstStyle/>
          <a:p>
            <a:r>
              <a:rPr lang="fr-FR" dirty="0" smtClean="0"/>
              <a:t>NATURE / 3D</a:t>
            </a:r>
            <a:endParaRPr lang="fr-FR" dirty="0"/>
          </a:p>
        </p:txBody>
      </p:sp>
      <p:sp>
        <p:nvSpPr>
          <p:cNvPr id="4" name="Espace réservé du pied de page 3"/>
          <p:cNvSpPr>
            <a:spLocks noGrp="1"/>
          </p:cNvSpPr>
          <p:nvPr>
            <p:ph type="ftr" sz="quarter" idx="11"/>
          </p:nvPr>
        </p:nvSpPr>
        <p:spPr/>
        <p:txBody>
          <a:bodyPr/>
          <a:lstStyle/>
          <a:p>
            <a:r>
              <a:rPr lang="fr-FR" smtClean="0"/>
              <a:t>Tronc commun avril 2023</a:t>
            </a:r>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20688" y="809432"/>
            <a:ext cx="5472608" cy="6832640"/>
          </a:xfrm>
          <a:prstGeom prst="rect">
            <a:avLst/>
          </a:prstGeom>
        </p:spPr>
        <p:txBody>
          <a:bodyPr wrap="square">
            <a:spAutoFit/>
          </a:bodyPr>
          <a:lstStyle/>
          <a:p>
            <a:r>
              <a:rPr lang="fr-FR" sz="900" b="1" u="sng" cap="all" dirty="0" smtClean="0"/>
              <a:t>QUESTION 1</a:t>
            </a:r>
            <a:r>
              <a:rPr lang="fr-FR" sz="900" b="1" cap="all" dirty="0" smtClean="0"/>
              <a:t> : (45 POINTS)</a:t>
            </a:r>
            <a:endParaRPr lang="fr-FR" sz="900" dirty="0" smtClean="0"/>
          </a:p>
          <a:p>
            <a:r>
              <a:rPr lang="fr-FR" sz="900" b="1" cap="all" dirty="0" smtClean="0"/>
              <a:t> </a:t>
            </a:r>
            <a:endParaRPr lang="fr-FR" sz="900" dirty="0" smtClean="0"/>
          </a:p>
          <a:p>
            <a:pPr lvl="1" fontAlgn="auto"/>
            <a:r>
              <a:rPr lang="fr-FR" sz="900" b="1" cap="all" dirty="0" smtClean="0"/>
              <a:t>Cochez la ou les bonnes réponses</a:t>
            </a:r>
            <a:r>
              <a:rPr lang="fr-FR" sz="900" dirty="0" smtClean="0"/>
              <a:t> </a:t>
            </a:r>
            <a:r>
              <a:rPr lang="fr-FR" sz="900" b="1" dirty="0" smtClean="0"/>
              <a:t>(15 points)</a:t>
            </a:r>
            <a:endParaRPr lang="fr-FR" sz="900" dirty="0" smtClean="0"/>
          </a:p>
          <a:p>
            <a:r>
              <a:rPr lang="fr-FR" sz="900" dirty="0" smtClean="0"/>
              <a:t> </a:t>
            </a:r>
          </a:p>
          <a:p>
            <a:pPr lvl="0" fontAlgn="auto"/>
            <a:r>
              <a:rPr lang="fr-FR" sz="900" dirty="0" smtClean="0"/>
              <a:t> </a:t>
            </a:r>
            <a:r>
              <a:rPr lang="fr-FR" sz="900" b="1" dirty="0" smtClean="0"/>
              <a:t>Dans la catégorie ARC NU, il est autorisé d’utiliser : </a:t>
            </a:r>
            <a:endParaRPr lang="fr-FR" sz="900" dirty="0" smtClean="0"/>
          </a:p>
          <a:p>
            <a:r>
              <a:rPr lang="fr-FR" sz="900" b="1" dirty="0" smtClean="0"/>
              <a:t> </a:t>
            </a:r>
            <a:endParaRPr lang="fr-FR" sz="900" dirty="0" smtClean="0"/>
          </a:p>
          <a:p>
            <a:r>
              <a:rPr lang="fr-FR" sz="900" dirty="0" smtClean="0">
                <a:sym typeface="Webdings"/>
              </a:rPr>
              <a:t></a:t>
            </a:r>
            <a:r>
              <a:rPr lang="fr-FR" sz="900" dirty="0" smtClean="0"/>
              <a:t>  Des flèches en aluminium d’un diamètre de 9,3 mm</a:t>
            </a:r>
          </a:p>
          <a:p>
            <a:r>
              <a:rPr lang="fr-FR" sz="900" dirty="0" smtClean="0">
                <a:sym typeface="Webdings"/>
              </a:rPr>
              <a:t></a:t>
            </a:r>
            <a:r>
              <a:rPr lang="fr-FR" sz="900" dirty="0" smtClean="0"/>
              <a:t>  Un arc classique d’une puissance de 65 livres</a:t>
            </a:r>
          </a:p>
          <a:p>
            <a:r>
              <a:rPr lang="fr-FR" sz="900" dirty="0" smtClean="0">
                <a:sym typeface="Webdings"/>
              </a:rPr>
              <a:t></a:t>
            </a:r>
            <a:r>
              <a:rPr lang="fr-FR" sz="900" dirty="0" smtClean="0"/>
              <a:t>  Une corde présentant un repère pour les lèvres ainsi qu’un repère pour le nez</a:t>
            </a:r>
          </a:p>
          <a:p>
            <a:r>
              <a:rPr lang="fr-FR" sz="900" dirty="0" smtClean="0">
                <a:sym typeface="Webdings"/>
              </a:rPr>
              <a:t></a:t>
            </a:r>
            <a:r>
              <a:rPr lang="fr-FR" sz="900" dirty="0" smtClean="0"/>
              <a:t>  Un carquois d’arc</a:t>
            </a:r>
          </a:p>
          <a:p>
            <a:r>
              <a:rPr lang="fr-FR" sz="900" dirty="0" smtClean="0">
                <a:sym typeface="Webdings"/>
              </a:rPr>
              <a:t></a:t>
            </a:r>
            <a:r>
              <a:rPr lang="fr-FR" sz="900" dirty="0" smtClean="0"/>
              <a:t>  Une attelle bloquant les mouvements du poignet du bras d’arc</a:t>
            </a:r>
          </a:p>
          <a:p>
            <a:r>
              <a:rPr lang="fr-FR" sz="900" dirty="0" smtClean="0">
                <a:sym typeface="Webdings"/>
              </a:rPr>
              <a:t></a:t>
            </a:r>
            <a:r>
              <a:rPr lang="fr-FR" sz="900" dirty="0" smtClean="0"/>
              <a:t>  Un chronomètre électronique</a:t>
            </a:r>
          </a:p>
          <a:p>
            <a:r>
              <a:rPr lang="fr-FR" sz="900" dirty="0" smtClean="0"/>
              <a:t>  </a:t>
            </a:r>
          </a:p>
          <a:p>
            <a:pPr lvl="0" fontAlgn="auto"/>
            <a:r>
              <a:rPr lang="fr-FR" sz="900" dirty="0" smtClean="0"/>
              <a:t> </a:t>
            </a:r>
            <a:r>
              <a:rPr lang="fr-FR" sz="900" b="1" dirty="0" smtClean="0"/>
              <a:t>Dans la catégorie ARC </a:t>
            </a:r>
            <a:r>
              <a:rPr lang="fr-FR" sz="900" b="1" cap="all" dirty="0" smtClean="0"/>
              <a:t>à poulies </a:t>
            </a:r>
            <a:r>
              <a:rPr lang="fr-FR" sz="900" b="1" dirty="0" smtClean="0"/>
              <a:t>NU, il est autorisé d’utiliser :</a:t>
            </a:r>
            <a:endParaRPr lang="fr-FR" sz="900" dirty="0" smtClean="0"/>
          </a:p>
          <a:p>
            <a:r>
              <a:rPr lang="fr-FR" sz="900" b="1" dirty="0" smtClean="0"/>
              <a:t> </a:t>
            </a:r>
            <a:endParaRPr lang="fr-FR" sz="900" dirty="0" smtClean="0"/>
          </a:p>
          <a:p>
            <a:r>
              <a:rPr lang="fr-FR" sz="900" dirty="0" smtClean="0">
                <a:sym typeface="Webdings"/>
              </a:rPr>
              <a:t></a:t>
            </a:r>
            <a:r>
              <a:rPr lang="fr-FR" sz="900" dirty="0" smtClean="0"/>
              <a:t>  Des flèches en aluminium d’un diamètre de 9,3 mm</a:t>
            </a:r>
          </a:p>
          <a:p>
            <a:r>
              <a:rPr lang="fr-FR" sz="900" dirty="0" smtClean="0">
                <a:sym typeface="Webdings"/>
              </a:rPr>
              <a:t></a:t>
            </a:r>
            <a:r>
              <a:rPr lang="fr-FR" sz="900" dirty="0" smtClean="0"/>
              <a:t>  Un arc à poulies d’une puissance de 65 livres</a:t>
            </a:r>
          </a:p>
          <a:p>
            <a:r>
              <a:rPr lang="fr-FR" sz="900" dirty="0" smtClean="0">
                <a:sym typeface="Webdings"/>
              </a:rPr>
              <a:t></a:t>
            </a:r>
            <a:r>
              <a:rPr lang="fr-FR" sz="900" dirty="0" smtClean="0"/>
              <a:t>  Une corde présentant un repère pour les lèvres ainsi qu’un repère pour le nez</a:t>
            </a:r>
          </a:p>
          <a:p>
            <a:r>
              <a:rPr lang="fr-FR" sz="900" dirty="0" smtClean="0">
                <a:sym typeface="Webdings"/>
              </a:rPr>
              <a:t></a:t>
            </a:r>
            <a:r>
              <a:rPr lang="fr-FR" sz="900" dirty="0" smtClean="0"/>
              <a:t>  Un carquois d’arc</a:t>
            </a:r>
          </a:p>
          <a:p>
            <a:r>
              <a:rPr lang="fr-FR" sz="900" dirty="0" smtClean="0">
                <a:sym typeface="Webdings"/>
              </a:rPr>
              <a:t></a:t>
            </a:r>
            <a:r>
              <a:rPr lang="fr-FR" sz="900" dirty="0" smtClean="0"/>
              <a:t>  Une attelle bloquant les mouvements du poignet du bras d’arc</a:t>
            </a:r>
          </a:p>
          <a:p>
            <a:r>
              <a:rPr lang="fr-FR" sz="900" dirty="0" smtClean="0">
                <a:sym typeface="Webdings"/>
              </a:rPr>
              <a:t></a:t>
            </a:r>
            <a:r>
              <a:rPr lang="fr-FR" sz="900" dirty="0" smtClean="0"/>
              <a:t>  Un chronomètre électronique</a:t>
            </a:r>
          </a:p>
          <a:p>
            <a:r>
              <a:rPr lang="fr-FR" sz="900" dirty="0" smtClean="0"/>
              <a:t> </a:t>
            </a:r>
          </a:p>
          <a:p>
            <a:pPr lvl="0" fontAlgn="auto"/>
            <a:r>
              <a:rPr lang="fr-FR" sz="900" dirty="0" smtClean="0"/>
              <a:t> </a:t>
            </a:r>
            <a:r>
              <a:rPr lang="fr-FR" sz="900" b="1" dirty="0" smtClean="0"/>
              <a:t>Dans la catégorie ARC DROIT, il est autorisé d’utiliser :</a:t>
            </a:r>
            <a:endParaRPr lang="fr-FR" sz="900" dirty="0" smtClean="0"/>
          </a:p>
          <a:p>
            <a:r>
              <a:rPr lang="fr-FR" sz="900" b="1" dirty="0" smtClean="0"/>
              <a:t> </a:t>
            </a:r>
            <a:endParaRPr lang="fr-FR" sz="900" dirty="0" smtClean="0"/>
          </a:p>
          <a:p>
            <a:r>
              <a:rPr lang="fr-FR" sz="900" dirty="0" smtClean="0">
                <a:sym typeface="Webdings"/>
              </a:rPr>
              <a:t></a:t>
            </a:r>
            <a:r>
              <a:rPr lang="fr-FR" sz="900" dirty="0" smtClean="0"/>
              <a:t>  Des flèches en aluminium d’un diamètre de 9,3 mm</a:t>
            </a:r>
          </a:p>
          <a:p>
            <a:r>
              <a:rPr lang="fr-FR" sz="900" dirty="0" smtClean="0">
                <a:sym typeface="Webdings"/>
              </a:rPr>
              <a:t></a:t>
            </a:r>
            <a:r>
              <a:rPr lang="fr-FR" sz="900" dirty="0" smtClean="0"/>
              <a:t>  Un arc droit d’une puissance de 65 livres</a:t>
            </a:r>
          </a:p>
          <a:p>
            <a:r>
              <a:rPr lang="fr-FR" sz="900" dirty="0" smtClean="0">
                <a:sym typeface="Webdings"/>
              </a:rPr>
              <a:t></a:t>
            </a:r>
            <a:r>
              <a:rPr lang="fr-FR" sz="900" dirty="0" smtClean="0"/>
              <a:t>  Une corde présentant un repère pour les lèvres ainsi qu’un repère pour le nez</a:t>
            </a:r>
          </a:p>
          <a:p>
            <a:r>
              <a:rPr lang="fr-FR" sz="900" dirty="0" smtClean="0">
                <a:sym typeface="Webdings"/>
              </a:rPr>
              <a:t></a:t>
            </a:r>
            <a:r>
              <a:rPr lang="fr-FR" sz="900" dirty="0" smtClean="0"/>
              <a:t>  Un carquois d’arc</a:t>
            </a:r>
          </a:p>
          <a:p>
            <a:r>
              <a:rPr lang="fr-FR" sz="900" dirty="0" smtClean="0">
                <a:sym typeface="Webdings"/>
              </a:rPr>
              <a:t></a:t>
            </a:r>
            <a:r>
              <a:rPr lang="fr-FR" sz="900" dirty="0" smtClean="0"/>
              <a:t>  Une attelle bloquant les mouvements du poignet du bras d’arc</a:t>
            </a:r>
          </a:p>
          <a:p>
            <a:r>
              <a:rPr lang="fr-FR" sz="900" dirty="0" smtClean="0">
                <a:sym typeface="Webdings"/>
              </a:rPr>
              <a:t></a:t>
            </a:r>
            <a:r>
              <a:rPr lang="fr-FR" sz="900" dirty="0" smtClean="0"/>
              <a:t>  Un chronomètre électronique</a:t>
            </a:r>
          </a:p>
          <a:p>
            <a:r>
              <a:rPr lang="fr-FR" sz="900" dirty="0" smtClean="0"/>
              <a:t> </a:t>
            </a:r>
          </a:p>
          <a:p>
            <a:pPr lvl="0" fontAlgn="auto"/>
            <a:r>
              <a:rPr lang="fr-FR" sz="900" dirty="0" smtClean="0"/>
              <a:t> </a:t>
            </a:r>
            <a:r>
              <a:rPr lang="fr-FR" sz="900" b="1" dirty="0" smtClean="0"/>
              <a:t>Dans la catégorie ARC CHASSE, il est autorisé d’utiliser :</a:t>
            </a:r>
            <a:endParaRPr lang="fr-FR" sz="900" dirty="0" smtClean="0"/>
          </a:p>
          <a:p>
            <a:r>
              <a:rPr lang="fr-FR" sz="900" b="1" dirty="0" smtClean="0"/>
              <a:t> </a:t>
            </a:r>
            <a:endParaRPr lang="fr-FR" sz="900" dirty="0" smtClean="0"/>
          </a:p>
          <a:p>
            <a:r>
              <a:rPr lang="fr-FR" sz="900" dirty="0" smtClean="0">
                <a:sym typeface="Webdings"/>
              </a:rPr>
              <a:t></a:t>
            </a:r>
            <a:r>
              <a:rPr lang="fr-FR" sz="900" dirty="0" smtClean="0"/>
              <a:t>  Des flèches en aluminium d’un diamètre de 9,3 mm</a:t>
            </a:r>
          </a:p>
          <a:p>
            <a:r>
              <a:rPr lang="fr-FR" sz="900" dirty="0" smtClean="0">
                <a:sym typeface="Webdings"/>
              </a:rPr>
              <a:t></a:t>
            </a:r>
            <a:r>
              <a:rPr lang="fr-FR" sz="900" dirty="0" smtClean="0"/>
              <a:t>  Un arc classique d’une puissance de 65 livres</a:t>
            </a:r>
          </a:p>
          <a:p>
            <a:r>
              <a:rPr lang="fr-FR" sz="900" dirty="0" smtClean="0">
                <a:sym typeface="Webdings"/>
              </a:rPr>
              <a:t></a:t>
            </a:r>
            <a:r>
              <a:rPr lang="fr-FR" sz="900" dirty="0" smtClean="0"/>
              <a:t>  Une corde présentant un repère pour les lèvres ainsi qu’un repère pour le nez</a:t>
            </a:r>
          </a:p>
          <a:p>
            <a:r>
              <a:rPr lang="fr-FR" sz="900" dirty="0" smtClean="0">
                <a:sym typeface="Webdings"/>
              </a:rPr>
              <a:t></a:t>
            </a:r>
            <a:r>
              <a:rPr lang="fr-FR" sz="900" dirty="0" smtClean="0"/>
              <a:t>  Un carquois d’arc</a:t>
            </a:r>
          </a:p>
          <a:p>
            <a:r>
              <a:rPr lang="fr-FR" sz="900" dirty="0" smtClean="0">
                <a:sym typeface="Webdings"/>
              </a:rPr>
              <a:t></a:t>
            </a:r>
            <a:r>
              <a:rPr lang="fr-FR" sz="900" dirty="0" smtClean="0"/>
              <a:t>  Une attelle bloquant les mouvements du poignet du bras d’arc</a:t>
            </a:r>
          </a:p>
          <a:p>
            <a:r>
              <a:rPr lang="fr-FR" sz="900" dirty="0" smtClean="0">
                <a:sym typeface="Webdings"/>
              </a:rPr>
              <a:t></a:t>
            </a:r>
            <a:r>
              <a:rPr lang="fr-FR" sz="900" dirty="0" smtClean="0"/>
              <a:t>  Un chronomètre électronique</a:t>
            </a:r>
          </a:p>
          <a:p>
            <a:r>
              <a:rPr lang="fr-FR" sz="900" dirty="0" smtClean="0"/>
              <a:t> </a:t>
            </a:r>
          </a:p>
          <a:p>
            <a:pPr lvl="0" fontAlgn="auto"/>
            <a:r>
              <a:rPr lang="fr-FR" sz="900" b="1" dirty="0" smtClean="0"/>
              <a:t> Dans la catégorie ARC LIBRE, il est autorisé d’utiliser :</a:t>
            </a:r>
            <a:endParaRPr lang="fr-FR" sz="900" dirty="0" smtClean="0"/>
          </a:p>
          <a:p>
            <a:r>
              <a:rPr lang="fr-FR" sz="900" b="1" dirty="0" smtClean="0"/>
              <a:t> </a:t>
            </a:r>
            <a:endParaRPr lang="fr-FR" sz="900" dirty="0" smtClean="0"/>
          </a:p>
          <a:p>
            <a:r>
              <a:rPr lang="fr-FR" sz="900" dirty="0" smtClean="0">
                <a:sym typeface="Webdings"/>
              </a:rPr>
              <a:t></a:t>
            </a:r>
            <a:r>
              <a:rPr lang="fr-FR" sz="900" dirty="0" smtClean="0"/>
              <a:t>  Des flèches en aluminium d’un diamètre de 9,3 mm</a:t>
            </a:r>
          </a:p>
          <a:p>
            <a:r>
              <a:rPr lang="fr-FR" sz="900" dirty="0" smtClean="0">
                <a:sym typeface="Webdings"/>
              </a:rPr>
              <a:t></a:t>
            </a:r>
            <a:r>
              <a:rPr lang="fr-FR" sz="900" dirty="0" smtClean="0"/>
              <a:t>  Un arc à poulies d’une puissance de 65 livres</a:t>
            </a:r>
          </a:p>
          <a:p>
            <a:r>
              <a:rPr lang="fr-FR" sz="900" dirty="0" smtClean="0">
                <a:sym typeface="Webdings"/>
              </a:rPr>
              <a:t></a:t>
            </a:r>
            <a:r>
              <a:rPr lang="fr-FR" sz="900" dirty="0" smtClean="0"/>
              <a:t>  Une corde présentant un repère pour les lèvres ainsi qu’un repère pour le nez</a:t>
            </a:r>
          </a:p>
          <a:p>
            <a:r>
              <a:rPr lang="fr-FR" sz="900" dirty="0" smtClean="0">
                <a:sym typeface="Webdings"/>
              </a:rPr>
              <a:t></a:t>
            </a:r>
            <a:r>
              <a:rPr lang="fr-FR" sz="900" dirty="0" smtClean="0"/>
              <a:t>  Un carquois d’arc</a:t>
            </a:r>
          </a:p>
          <a:p>
            <a:r>
              <a:rPr lang="fr-FR" sz="900" dirty="0" smtClean="0">
                <a:sym typeface="Webdings"/>
              </a:rPr>
              <a:t></a:t>
            </a:r>
            <a:r>
              <a:rPr lang="fr-FR" sz="900" dirty="0" smtClean="0"/>
              <a:t>  Une attelle bloquant les mouvements du poignet du bras d’arc</a:t>
            </a:r>
          </a:p>
          <a:p>
            <a:r>
              <a:rPr lang="fr-FR" sz="900" dirty="0" smtClean="0">
                <a:sym typeface="Webdings"/>
              </a:rPr>
              <a:t></a:t>
            </a:r>
            <a:r>
              <a:rPr lang="fr-FR" sz="900" dirty="0" smtClean="0"/>
              <a:t>  Un chronomètre électronique</a:t>
            </a:r>
          </a:p>
          <a:p>
            <a:pPr>
              <a:buNone/>
            </a:pPr>
            <a:endParaRPr lang="fr-FR" sz="600" dirty="0"/>
          </a:p>
        </p:txBody>
      </p:sp>
      <p:sp>
        <p:nvSpPr>
          <p:cNvPr id="6" name="Rectangle 5"/>
          <p:cNvSpPr/>
          <p:nvPr/>
        </p:nvSpPr>
        <p:spPr>
          <a:xfrm>
            <a:off x="692696" y="1663868"/>
            <a:ext cx="2664296" cy="144016"/>
          </a:xfrm>
          <a:prstGeom prst="rect">
            <a:avLst/>
          </a:prstGeom>
          <a:noFill/>
          <a:ln w="158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674968" y="1805635"/>
            <a:ext cx="2376000" cy="144016"/>
          </a:xfrm>
          <a:prstGeom prst="rect">
            <a:avLst/>
          </a:prstGeom>
          <a:noFill/>
          <a:ln w="158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678506" y="2350385"/>
            <a:ext cx="1692000" cy="144016"/>
          </a:xfrm>
          <a:prstGeom prst="rect">
            <a:avLst/>
          </a:prstGeom>
          <a:noFill/>
          <a:ln w="158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682044" y="2896206"/>
            <a:ext cx="2664296" cy="144016"/>
          </a:xfrm>
          <a:prstGeom prst="rect">
            <a:avLst/>
          </a:prstGeom>
          <a:noFill/>
          <a:ln w="158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674949" y="3303798"/>
            <a:ext cx="1152000" cy="144016"/>
          </a:xfrm>
          <a:prstGeom prst="rect">
            <a:avLst/>
          </a:prstGeom>
          <a:noFill/>
          <a:ln w="158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685582" y="3601522"/>
            <a:ext cx="1692000" cy="144016"/>
          </a:xfrm>
          <a:prstGeom prst="rect">
            <a:avLst/>
          </a:prstGeom>
          <a:noFill/>
          <a:ln w="158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667854" y="4274939"/>
            <a:ext cx="2232000" cy="144016"/>
          </a:xfrm>
          <a:prstGeom prst="rect">
            <a:avLst/>
          </a:prstGeom>
          <a:noFill/>
          <a:ln w="158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671392" y="4831393"/>
            <a:ext cx="1692000" cy="144016"/>
          </a:xfrm>
          <a:prstGeom prst="rect">
            <a:avLst/>
          </a:prstGeom>
          <a:noFill/>
          <a:ln w="158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674930" y="5365570"/>
            <a:ext cx="2664296" cy="144016"/>
          </a:xfrm>
          <a:prstGeom prst="rect">
            <a:avLst/>
          </a:prstGeom>
          <a:noFill/>
          <a:ln w="158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p:nvSpPr>
        <p:spPr>
          <a:xfrm>
            <a:off x="678468" y="5517970"/>
            <a:ext cx="2664296" cy="144016"/>
          </a:xfrm>
          <a:prstGeom prst="rect">
            <a:avLst/>
          </a:prstGeom>
          <a:noFill/>
          <a:ln w="158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p:cNvSpPr/>
          <p:nvPr/>
        </p:nvSpPr>
        <p:spPr>
          <a:xfrm>
            <a:off x="671373" y="5787333"/>
            <a:ext cx="1152000" cy="144016"/>
          </a:xfrm>
          <a:prstGeom prst="rect">
            <a:avLst/>
          </a:prstGeom>
          <a:noFill/>
          <a:ln w="158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p:nvSpPr>
        <p:spPr>
          <a:xfrm>
            <a:off x="685544" y="6056696"/>
            <a:ext cx="1728000" cy="144016"/>
          </a:xfrm>
          <a:prstGeom prst="rect">
            <a:avLst/>
          </a:prstGeom>
          <a:noFill/>
          <a:ln w="158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678449" y="6602517"/>
            <a:ext cx="2664296" cy="144016"/>
          </a:xfrm>
          <a:prstGeom prst="rect">
            <a:avLst/>
          </a:prstGeom>
          <a:noFill/>
          <a:ln w="158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p:cNvSpPr/>
          <p:nvPr/>
        </p:nvSpPr>
        <p:spPr>
          <a:xfrm>
            <a:off x="681986" y="6876256"/>
            <a:ext cx="3899141" cy="160906"/>
          </a:xfrm>
          <a:prstGeom prst="rect">
            <a:avLst/>
          </a:prstGeom>
          <a:noFill/>
          <a:ln w="158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p:cNvSpPr/>
          <p:nvPr/>
        </p:nvSpPr>
        <p:spPr>
          <a:xfrm>
            <a:off x="681987" y="7042008"/>
            <a:ext cx="1152000" cy="144016"/>
          </a:xfrm>
          <a:prstGeom prst="rect">
            <a:avLst/>
          </a:prstGeom>
          <a:noFill/>
          <a:ln w="158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20"/>
          <p:cNvSpPr/>
          <p:nvPr/>
        </p:nvSpPr>
        <p:spPr>
          <a:xfrm>
            <a:off x="685525" y="7290105"/>
            <a:ext cx="1692000" cy="144016"/>
          </a:xfrm>
          <a:prstGeom prst="rect">
            <a:avLst/>
          </a:prstGeom>
          <a:noFill/>
          <a:ln w="158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Espace réservé du pied de page 21"/>
          <p:cNvSpPr>
            <a:spLocks noGrp="1"/>
          </p:cNvSpPr>
          <p:nvPr>
            <p:ph type="ftr" sz="quarter" idx="11"/>
          </p:nvPr>
        </p:nvSpPr>
        <p:spPr/>
        <p:txBody>
          <a:bodyPr/>
          <a:lstStyle/>
          <a:p>
            <a:r>
              <a:rPr lang="fr-FR" smtClean="0"/>
              <a:t>Nature / 3D avril 2023</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2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20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20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20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20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left)">
                                      <p:cBhvr>
                                        <p:cTn id="52" dur="20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wipe(left)">
                                      <p:cBhvr>
                                        <p:cTn id="57" dur="20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wipe(left)">
                                      <p:cBhvr>
                                        <p:cTn id="62" dur="2000"/>
                                        <p:tgtEl>
                                          <p:spTgt spid="17"/>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wipe(left)">
                                      <p:cBhvr>
                                        <p:cTn id="67" dur="2000"/>
                                        <p:tgtEl>
                                          <p:spTgt spid="18"/>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wipe(left)">
                                      <p:cBhvr>
                                        <p:cTn id="72" dur="2000"/>
                                        <p:tgtEl>
                                          <p:spTgt spid="19"/>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wipe(left)">
                                      <p:cBhvr>
                                        <p:cTn id="77" dur="2000"/>
                                        <p:tgtEl>
                                          <p:spTgt spid="20"/>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21"/>
                                        </p:tgtEl>
                                        <p:attrNameLst>
                                          <p:attrName>style.visibility</p:attrName>
                                        </p:attrNameLst>
                                      </p:cBhvr>
                                      <p:to>
                                        <p:strVal val="visible"/>
                                      </p:to>
                                    </p:set>
                                    <p:animEffect transition="in" filter="wipe(left)">
                                      <p:cBhvr>
                                        <p:cTn id="82"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2900" y="539552"/>
            <a:ext cx="6172200" cy="8064896"/>
          </a:xfrm>
        </p:spPr>
        <p:txBody>
          <a:bodyPr>
            <a:normAutofit fontScale="25000" lnSpcReduction="20000"/>
          </a:bodyPr>
          <a:lstStyle/>
          <a:p>
            <a:r>
              <a:rPr lang="fr-FR" sz="3400" b="1" dirty="0" smtClean="0"/>
              <a:t>1-1 Sur le schéma présentant une partie de l’implantation d’un parcours 3D, quelles sont les 10 erreurs que vous pouvez relever ? (10 points)</a:t>
            </a:r>
          </a:p>
          <a:p>
            <a:endParaRPr lang="fr-FR" sz="3400" b="1" dirty="0"/>
          </a:p>
          <a:p>
            <a:endParaRPr lang="fr-FR" sz="3400" dirty="0" smtClean="0"/>
          </a:p>
          <a:p>
            <a:endParaRPr lang="fr-FR" sz="3400" dirty="0"/>
          </a:p>
          <a:p>
            <a:endParaRPr lang="fr-FR" sz="3400" dirty="0" smtClean="0"/>
          </a:p>
          <a:p>
            <a:endParaRPr lang="fr-FR" sz="3400" dirty="0" smtClean="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smtClean="0"/>
          </a:p>
          <a:p>
            <a:endParaRPr lang="fr-FR" dirty="0"/>
          </a:p>
          <a:p>
            <a:endParaRPr lang="fr-FR" dirty="0" smtClean="0"/>
          </a:p>
          <a:p>
            <a:endParaRPr lang="fr-FR" dirty="0"/>
          </a:p>
          <a:p>
            <a:endParaRPr lang="fr-FR" dirty="0" smtClean="0"/>
          </a:p>
          <a:p>
            <a:endParaRPr lang="fr-FR" dirty="0" smtClean="0"/>
          </a:p>
          <a:p>
            <a:endParaRPr lang="fr-FR" dirty="0"/>
          </a:p>
          <a:p>
            <a:endParaRPr lang="fr-FR" dirty="0" smtClean="0"/>
          </a:p>
          <a:p>
            <a:endParaRPr lang="fr-FR" dirty="0"/>
          </a:p>
          <a:p>
            <a:endParaRPr lang="fr-FR" dirty="0" smtClean="0"/>
          </a:p>
          <a:p>
            <a:r>
              <a:rPr lang="fr-FR" sz="4400" dirty="0" smtClean="0">
                <a:solidFill>
                  <a:srgbClr val="0070C0"/>
                </a:solidFill>
              </a:rPr>
              <a:t>1. Cible 1 le pas Bleu est avant le pas rouge</a:t>
            </a:r>
          </a:p>
          <a:p>
            <a:pPr>
              <a:buNone/>
            </a:pPr>
            <a:r>
              <a:rPr lang="fr-FR" sz="4400" dirty="0" smtClean="0">
                <a:solidFill>
                  <a:srgbClr val="0070C0"/>
                </a:solidFill>
              </a:rPr>
              <a:t> </a:t>
            </a:r>
          </a:p>
          <a:p>
            <a:r>
              <a:rPr lang="fr-FR" sz="4400" dirty="0" smtClean="0">
                <a:solidFill>
                  <a:srgbClr val="0070C0"/>
                </a:solidFill>
              </a:rPr>
              <a:t>2. Cible 1 le pas bleu est à plus de 30 m</a:t>
            </a:r>
          </a:p>
          <a:p>
            <a:r>
              <a:rPr lang="fr-FR" sz="4400" dirty="0" smtClean="0">
                <a:solidFill>
                  <a:srgbClr val="0070C0"/>
                </a:solidFill>
              </a:rPr>
              <a:t> </a:t>
            </a:r>
          </a:p>
          <a:p>
            <a:r>
              <a:rPr lang="fr-FR" sz="4400" dirty="0" smtClean="0">
                <a:solidFill>
                  <a:srgbClr val="0070C0"/>
                </a:solidFill>
              </a:rPr>
              <a:t>3. Cible 1 le pas blanc est à plus de 25 m</a:t>
            </a:r>
          </a:p>
          <a:p>
            <a:r>
              <a:rPr lang="fr-FR" sz="4400" dirty="0" smtClean="0">
                <a:solidFill>
                  <a:srgbClr val="0070C0"/>
                </a:solidFill>
              </a:rPr>
              <a:t> </a:t>
            </a:r>
          </a:p>
          <a:p>
            <a:r>
              <a:rPr lang="fr-FR" sz="4400" dirty="0" smtClean="0">
                <a:solidFill>
                  <a:srgbClr val="0070C0"/>
                </a:solidFill>
              </a:rPr>
              <a:t>4. Cible 2 le pas d’attente est trop proche de la ligne de tir de la cible 1</a:t>
            </a:r>
          </a:p>
          <a:p>
            <a:r>
              <a:rPr lang="fr-FR" sz="4400" dirty="0" smtClean="0">
                <a:solidFill>
                  <a:srgbClr val="0070C0"/>
                </a:solidFill>
              </a:rPr>
              <a:t> </a:t>
            </a:r>
          </a:p>
          <a:p>
            <a:r>
              <a:rPr lang="fr-FR" sz="4400" dirty="0" smtClean="0">
                <a:solidFill>
                  <a:srgbClr val="0070C0"/>
                </a:solidFill>
              </a:rPr>
              <a:t>5. Cible 2 le tir s’effectue au dessus d’un chemin ouvert</a:t>
            </a:r>
          </a:p>
          <a:p>
            <a:r>
              <a:rPr lang="fr-FR" sz="4400" dirty="0" smtClean="0">
                <a:solidFill>
                  <a:srgbClr val="0070C0"/>
                </a:solidFill>
              </a:rPr>
              <a:t> </a:t>
            </a:r>
          </a:p>
          <a:p>
            <a:r>
              <a:rPr lang="fr-FR" sz="4400" dirty="0" smtClean="0">
                <a:solidFill>
                  <a:srgbClr val="0070C0"/>
                </a:solidFill>
              </a:rPr>
              <a:t>6. Cible 2 le pas rouge est à plus de 45 m</a:t>
            </a:r>
          </a:p>
          <a:p>
            <a:r>
              <a:rPr lang="fr-FR" sz="4400" dirty="0" smtClean="0">
                <a:solidFill>
                  <a:srgbClr val="0070C0"/>
                </a:solidFill>
              </a:rPr>
              <a:t> </a:t>
            </a:r>
          </a:p>
          <a:p>
            <a:r>
              <a:rPr lang="fr-FR" sz="4400" dirty="0" smtClean="0">
                <a:solidFill>
                  <a:srgbClr val="0070C0"/>
                </a:solidFill>
              </a:rPr>
              <a:t>7. Cible 2 le pas bleu est à plus de 15 m du pas rouge</a:t>
            </a:r>
          </a:p>
          <a:p>
            <a:r>
              <a:rPr lang="fr-FR" sz="4400" dirty="0" smtClean="0">
                <a:solidFill>
                  <a:srgbClr val="0070C0"/>
                </a:solidFill>
              </a:rPr>
              <a:t> </a:t>
            </a:r>
          </a:p>
          <a:p>
            <a:r>
              <a:rPr lang="fr-FR" sz="4400" dirty="0" smtClean="0">
                <a:solidFill>
                  <a:srgbClr val="0070C0"/>
                </a:solidFill>
              </a:rPr>
              <a:t>8. Cible 3 le pas d’attente se situe devant les pas rouge et bleu</a:t>
            </a:r>
          </a:p>
          <a:p>
            <a:r>
              <a:rPr lang="fr-FR" sz="4400" dirty="0" smtClean="0">
                <a:solidFill>
                  <a:srgbClr val="0070C0"/>
                </a:solidFill>
              </a:rPr>
              <a:t> </a:t>
            </a:r>
          </a:p>
          <a:p>
            <a:r>
              <a:rPr lang="fr-FR" sz="4400" dirty="0" smtClean="0">
                <a:solidFill>
                  <a:srgbClr val="0070C0"/>
                </a:solidFill>
              </a:rPr>
              <a:t>9. Cible 3 l’angle entre la ligne de visée et la butte de tir est trop éloigné des 90°</a:t>
            </a:r>
          </a:p>
          <a:p>
            <a:r>
              <a:rPr lang="fr-FR" sz="4400" dirty="0" smtClean="0">
                <a:solidFill>
                  <a:srgbClr val="0070C0"/>
                </a:solidFill>
              </a:rPr>
              <a:t> </a:t>
            </a:r>
          </a:p>
          <a:p>
            <a:r>
              <a:rPr lang="fr-FR" sz="4400" dirty="0" smtClean="0">
                <a:solidFill>
                  <a:srgbClr val="0070C0"/>
                </a:solidFill>
              </a:rPr>
              <a:t>10. Cible 3 le pas rouge est à moins de 10 m de la cible</a:t>
            </a:r>
          </a:p>
          <a:p>
            <a:endParaRPr lang="fr-FR" dirty="0"/>
          </a:p>
        </p:txBody>
      </p:sp>
      <p:pic>
        <p:nvPicPr>
          <p:cNvPr id="4" name="Image 3"/>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pic="http://schemas.openxmlformats.org/drawingml/2006/picture" xmlns:lc="http://schemas.openxmlformats.org/drawingml/2006/lockedCanvas" val="0"/>
              </a:ext>
            </a:extLst>
          </a:blip>
          <a:stretch>
            <a:fillRect/>
          </a:stretch>
        </p:blipFill>
        <p:spPr>
          <a:xfrm>
            <a:off x="836712" y="1115616"/>
            <a:ext cx="5293196" cy="3960440"/>
          </a:xfrm>
          <a:prstGeom prst="rect">
            <a:avLst/>
          </a:prstGeom>
        </p:spPr>
      </p:pic>
      <p:sp>
        <p:nvSpPr>
          <p:cNvPr id="5" name="Espace réservé du pied de page 4"/>
          <p:cNvSpPr>
            <a:spLocks noGrp="1"/>
          </p:cNvSpPr>
          <p:nvPr>
            <p:ph type="ftr" sz="quarter" idx="11"/>
          </p:nvPr>
        </p:nvSpPr>
        <p:spPr/>
        <p:txBody>
          <a:bodyPr/>
          <a:lstStyle/>
          <a:p>
            <a:r>
              <a:rPr lang="fr-FR" smtClean="0"/>
              <a:t>Nature / 3D avril 2023</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5" end="35"/>
                                            </p:txEl>
                                          </p:spTgt>
                                        </p:tgtEl>
                                        <p:attrNameLst>
                                          <p:attrName>style.visibility</p:attrName>
                                        </p:attrNameLst>
                                      </p:cBhvr>
                                      <p:to>
                                        <p:strVal val="visible"/>
                                      </p:to>
                                    </p:set>
                                    <p:animEffect transition="in" filter="wipe(left)">
                                      <p:cBhvr>
                                        <p:cTn id="7" dur="2000"/>
                                        <p:tgtEl>
                                          <p:spTgt spid="3">
                                            <p:txEl>
                                              <p:pRg st="35" end="3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7" end="37"/>
                                            </p:txEl>
                                          </p:spTgt>
                                        </p:tgtEl>
                                        <p:attrNameLst>
                                          <p:attrName>style.visibility</p:attrName>
                                        </p:attrNameLst>
                                      </p:cBhvr>
                                      <p:to>
                                        <p:strVal val="visible"/>
                                      </p:to>
                                    </p:set>
                                    <p:animEffect transition="in" filter="wipe(left)">
                                      <p:cBhvr>
                                        <p:cTn id="12" dur="2000"/>
                                        <p:tgtEl>
                                          <p:spTgt spid="3">
                                            <p:txEl>
                                              <p:pRg st="37" end="3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9" end="39"/>
                                            </p:txEl>
                                          </p:spTgt>
                                        </p:tgtEl>
                                        <p:attrNameLst>
                                          <p:attrName>style.visibility</p:attrName>
                                        </p:attrNameLst>
                                      </p:cBhvr>
                                      <p:to>
                                        <p:strVal val="visible"/>
                                      </p:to>
                                    </p:set>
                                    <p:animEffect transition="in" filter="wipe(left)">
                                      <p:cBhvr>
                                        <p:cTn id="17" dur="2000"/>
                                        <p:tgtEl>
                                          <p:spTgt spid="3">
                                            <p:txEl>
                                              <p:pRg st="39" end="3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1" end="41"/>
                                            </p:txEl>
                                          </p:spTgt>
                                        </p:tgtEl>
                                        <p:attrNameLst>
                                          <p:attrName>style.visibility</p:attrName>
                                        </p:attrNameLst>
                                      </p:cBhvr>
                                      <p:to>
                                        <p:strVal val="visible"/>
                                      </p:to>
                                    </p:set>
                                    <p:animEffect transition="in" filter="wipe(left)">
                                      <p:cBhvr>
                                        <p:cTn id="22" dur="2000"/>
                                        <p:tgtEl>
                                          <p:spTgt spid="3">
                                            <p:txEl>
                                              <p:pRg st="41" end="4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3" end="43"/>
                                            </p:txEl>
                                          </p:spTgt>
                                        </p:tgtEl>
                                        <p:attrNameLst>
                                          <p:attrName>style.visibility</p:attrName>
                                        </p:attrNameLst>
                                      </p:cBhvr>
                                      <p:to>
                                        <p:strVal val="visible"/>
                                      </p:to>
                                    </p:set>
                                    <p:animEffect transition="in" filter="wipe(left)">
                                      <p:cBhvr>
                                        <p:cTn id="27" dur="2000"/>
                                        <p:tgtEl>
                                          <p:spTgt spid="3">
                                            <p:txEl>
                                              <p:pRg st="43" end="4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45" end="45"/>
                                            </p:txEl>
                                          </p:spTgt>
                                        </p:tgtEl>
                                        <p:attrNameLst>
                                          <p:attrName>style.visibility</p:attrName>
                                        </p:attrNameLst>
                                      </p:cBhvr>
                                      <p:to>
                                        <p:strVal val="visible"/>
                                      </p:to>
                                    </p:set>
                                    <p:animEffect transition="in" filter="wipe(left)">
                                      <p:cBhvr>
                                        <p:cTn id="32" dur="2000"/>
                                        <p:tgtEl>
                                          <p:spTgt spid="3">
                                            <p:txEl>
                                              <p:pRg st="45" end="4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47" end="47"/>
                                            </p:txEl>
                                          </p:spTgt>
                                        </p:tgtEl>
                                        <p:attrNameLst>
                                          <p:attrName>style.visibility</p:attrName>
                                        </p:attrNameLst>
                                      </p:cBhvr>
                                      <p:to>
                                        <p:strVal val="visible"/>
                                      </p:to>
                                    </p:set>
                                    <p:animEffect transition="in" filter="wipe(left)">
                                      <p:cBhvr>
                                        <p:cTn id="37" dur="2000"/>
                                        <p:tgtEl>
                                          <p:spTgt spid="3">
                                            <p:txEl>
                                              <p:pRg st="47" end="4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49" end="49"/>
                                            </p:txEl>
                                          </p:spTgt>
                                        </p:tgtEl>
                                        <p:attrNameLst>
                                          <p:attrName>style.visibility</p:attrName>
                                        </p:attrNameLst>
                                      </p:cBhvr>
                                      <p:to>
                                        <p:strVal val="visible"/>
                                      </p:to>
                                    </p:set>
                                    <p:animEffect transition="in" filter="wipe(left)">
                                      <p:cBhvr>
                                        <p:cTn id="42" dur="2000"/>
                                        <p:tgtEl>
                                          <p:spTgt spid="3">
                                            <p:txEl>
                                              <p:pRg st="49" end="4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
                                            <p:txEl>
                                              <p:pRg st="51" end="51"/>
                                            </p:txEl>
                                          </p:spTgt>
                                        </p:tgtEl>
                                        <p:attrNameLst>
                                          <p:attrName>style.visibility</p:attrName>
                                        </p:attrNameLst>
                                      </p:cBhvr>
                                      <p:to>
                                        <p:strVal val="visible"/>
                                      </p:to>
                                    </p:set>
                                    <p:animEffect transition="in" filter="wipe(left)">
                                      <p:cBhvr>
                                        <p:cTn id="47" dur="2000"/>
                                        <p:tgtEl>
                                          <p:spTgt spid="3">
                                            <p:txEl>
                                              <p:pRg st="51" end="5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3">
                                            <p:txEl>
                                              <p:pRg st="53" end="53"/>
                                            </p:txEl>
                                          </p:spTgt>
                                        </p:tgtEl>
                                        <p:attrNameLst>
                                          <p:attrName>style.visibility</p:attrName>
                                        </p:attrNameLst>
                                      </p:cBhvr>
                                      <p:to>
                                        <p:strVal val="visible"/>
                                      </p:to>
                                    </p:set>
                                    <p:animEffect transition="in" filter="wipe(left)">
                                      <p:cBhvr>
                                        <p:cTn id="52" dur="2000"/>
                                        <p:tgtEl>
                                          <p:spTgt spid="3">
                                            <p:txEl>
                                              <p:pRg st="53" end="5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2900" y="395537"/>
            <a:ext cx="6172200" cy="7772682"/>
          </a:xfrm>
        </p:spPr>
        <p:txBody>
          <a:bodyPr>
            <a:noAutofit/>
          </a:bodyPr>
          <a:lstStyle/>
          <a:p>
            <a:r>
              <a:rPr lang="fr-FR" sz="1100" b="1" u="sng" cap="all" dirty="0" smtClean="0"/>
              <a:t>QUESTION 2</a:t>
            </a:r>
            <a:r>
              <a:rPr lang="fr-FR" sz="1100" b="1" cap="all" dirty="0" smtClean="0"/>
              <a:t> : (45 POINTS)</a:t>
            </a:r>
            <a:endParaRPr lang="fr-FR" sz="1100" dirty="0" smtClean="0"/>
          </a:p>
          <a:p>
            <a:r>
              <a:rPr lang="fr-FR" sz="1100" b="1" cap="all" dirty="0" smtClean="0"/>
              <a:t> </a:t>
            </a:r>
            <a:r>
              <a:rPr lang="fr-FR" sz="1100" b="1" dirty="0" smtClean="0"/>
              <a:t>2.1 Quelle est la valeur des flèches, dans les cas suivants ?  (5 points)</a:t>
            </a:r>
            <a:endParaRPr lang="fr-FR" sz="1100" dirty="0" smtClean="0"/>
          </a:p>
          <a:p>
            <a:pPr lvl="0" fontAlgn="auto"/>
            <a:r>
              <a:rPr lang="fr-FR" sz="1100" dirty="0" smtClean="0"/>
              <a:t> En Parcours Nature, une flèche à une bague qui rebondi sur la zone « blessé » :</a:t>
            </a:r>
          </a:p>
          <a:p>
            <a:r>
              <a:rPr lang="fr-FR" sz="1100" b="1" dirty="0" smtClean="0"/>
              <a:t> </a:t>
            </a:r>
            <a:r>
              <a:rPr lang="fr-FR" sz="1100" dirty="0" smtClean="0">
                <a:solidFill>
                  <a:srgbClr val="00B0F0"/>
                </a:solidFill>
              </a:rPr>
              <a:t>M (manqué)</a:t>
            </a:r>
          </a:p>
          <a:p>
            <a:r>
              <a:rPr lang="fr-FR" sz="1100" b="1" dirty="0" smtClean="0"/>
              <a:t> </a:t>
            </a:r>
            <a:endParaRPr lang="fr-FR" sz="1100" dirty="0" smtClean="0"/>
          </a:p>
          <a:p>
            <a:pPr lvl="0" fontAlgn="auto"/>
            <a:r>
              <a:rPr lang="fr-FR" sz="1100" dirty="0" smtClean="0"/>
              <a:t> En Parcours Nature, La flèche à 2 bagues d’un S1 qui se fiche dans sa flèche à 1 bague, plantée en zone « tué » d’une cible « Petit Animal » avec une marque bleue :</a:t>
            </a:r>
          </a:p>
          <a:p>
            <a:r>
              <a:rPr lang="fr-FR" sz="1100" b="1" dirty="0" smtClean="0"/>
              <a:t> </a:t>
            </a:r>
            <a:r>
              <a:rPr lang="fr-FR" sz="1100" dirty="0" smtClean="0">
                <a:solidFill>
                  <a:srgbClr val="00B0F0"/>
                </a:solidFill>
              </a:rPr>
              <a:t>15 pts + (M (manqué) Flèche 1)  </a:t>
            </a:r>
          </a:p>
          <a:p>
            <a:r>
              <a:rPr lang="fr-FR" sz="1100" b="1" dirty="0" smtClean="0"/>
              <a:t> </a:t>
            </a:r>
            <a:endParaRPr lang="fr-FR" sz="1100" dirty="0" smtClean="0"/>
          </a:p>
          <a:p>
            <a:pPr lvl="0" fontAlgn="auto"/>
            <a:r>
              <a:rPr lang="fr-FR" sz="1100" dirty="0" smtClean="0"/>
              <a:t> En Tir 3D, une flèche qui traverse la patte d’une cible Varan avant de se planter dans la grande zone « tué » :</a:t>
            </a:r>
          </a:p>
          <a:p>
            <a:r>
              <a:rPr lang="fr-FR" sz="1100" b="1" dirty="0" smtClean="0"/>
              <a:t> </a:t>
            </a:r>
            <a:r>
              <a:rPr lang="fr-FR" sz="1100" dirty="0" smtClean="0">
                <a:solidFill>
                  <a:srgbClr val="00B0F0"/>
                </a:solidFill>
              </a:rPr>
              <a:t>5 points</a:t>
            </a:r>
          </a:p>
          <a:p>
            <a:r>
              <a:rPr lang="fr-FR" sz="1100" b="1" dirty="0" smtClean="0"/>
              <a:t> </a:t>
            </a:r>
            <a:endParaRPr lang="fr-FR" sz="1100" dirty="0" smtClean="0"/>
          </a:p>
          <a:p>
            <a:pPr lvl="0" fontAlgn="auto"/>
            <a:r>
              <a:rPr lang="fr-FR" sz="1100" dirty="0" smtClean="0"/>
              <a:t> En tir 3D, une flèche avec 2 bagues tirée en premier et qui se plante dans la croix au centre du petit cercle de la zone « tué » :</a:t>
            </a:r>
          </a:p>
          <a:p>
            <a:r>
              <a:rPr lang="fr-FR" sz="1100" b="1" dirty="0" smtClean="0"/>
              <a:t> </a:t>
            </a:r>
            <a:r>
              <a:rPr lang="fr-FR" sz="1100" dirty="0" smtClean="0">
                <a:solidFill>
                  <a:srgbClr val="00B0F0"/>
                </a:solidFill>
              </a:rPr>
              <a:t>11 points</a:t>
            </a:r>
          </a:p>
          <a:p>
            <a:r>
              <a:rPr lang="fr-FR" sz="1100" b="1" dirty="0" smtClean="0"/>
              <a:t> </a:t>
            </a:r>
            <a:endParaRPr lang="fr-FR" sz="1100" dirty="0" smtClean="0"/>
          </a:p>
          <a:p>
            <a:pPr lvl="0" fontAlgn="auto"/>
            <a:r>
              <a:rPr lang="fr-FR" sz="1100" dirty="0" smtClean="0"/>
              <a:t> En Tir 3D, une flèche qui rebondi sur un arbre avant de se planter dans l’aile d’une cible Faisan :</a:t>
            </a:r>
          </a:p>
          <a:p>
            <a:r>
              <a:rPr lang="fr-FR" sz="1100" dirty="0" smtClean="0"/>
              <a:t> </a:t>
            </a:r>
            <a:r>
              <a:rPr lang="fr-FR" sz="1100" dirty="0" smtClean="0">
                <a:solidFill>
                  <a:srgbClr val="00B0F0"/>
                </a:solidFill>
              </a:rPr>
              <a:t>5 points</a:t>
            </a:r>
          </a:p>
          <a:p>
            <a:r>
              <a:rPr lang="fr-FR" sz="1100" b="1" dirty="0" smtClean="0"/>
              <a:t> </a:t>
            </a:r>
            <a:endParaRPr lang="fr-FR" sz="1100" dirty="0" smtClean="0"/>
          </a:p>
          <a:p>
            <a:r>
              <a:rPr lang="fr-FR" sz="1100" b="1" dirty="0" smtClean="0"/>
              <a:t>2.2 Le président de votre club vous demande des conseils pour un archer de 17 ans qui souhaite participer à des compétitions de Tir 3D en Arc Droit.  Grâce à lui votre club pourrait avoir une équipe de club. Quelles informations pouvez-vous lui donner, sachant qu’on est au mois d’octobre ?  (10 points) </a:t>
            </a:r>
            <a:endParaRPr lang="fr-FR" sz="1100" dirty="0" smtClean="0"/>
          </a:p>
          <a:p>
            <a:r>
              <a:rPr lang="fr-FR" sz="1100" dirty="0" smtClean="0"/>
              <a:t> </a:t>
            </a:r>
          </a:p>
          <a:p>
            <a:r>
              <a:rPr lang="fr-FR" sz="1100" dirty="0" smtClean="0">
                <a:solidFill>
                  <a:srgbClr val="00B0F0"/>
                </a:solidFill>
              </a:rPr>
              <a:t>La catégorie Arc Droit n’est pas ouverte aux U18 en Tir 3D, mais elle l’est pour les U21. La seule solution est de demander un sur-classement annuel, car les sur-classements ponctuels ne permettent pas de tirer avec une arme non reconnue dans la catégorie actuelle.</a:t>
            </a:r>
          </a:p>
          <a:p>
            <a:r>
              <a:rPr lang="fr-FR" sz="1100" dirty="0" smtClean="0">
                <a:solidFill>
                  <a:srgbClr val="00B0F0"/>
                </a:solidFill>
              </a:rPr>
              <a:t>L’archer doit faire une demande de sur-classement à la FFTA, accompagnée du certificat médical de sur-classement et de sa licence en cours avant le 31 décembre.</a:t>
            </a:r>
          </a:p>
          <a:p>
            <a:r>
              <a:rPr lang="fr-FR" sz="1100" dirty="0" smtClean="0">
                <a:solidFill>
                  <a:srgbClr val="00B0F0"/>
                </a:solidFill>
              </a:rPr>
              <a:t> </a:t>
            </a:r>
          </a:p>
          <a:p>
            <a:r>
              <a:rPr lang="fr-FR" sz="1100" dirty="0" smtClean="0">
                <a:solidFill>
                  <a:srgbClr val="00B0F0"/>
                </a:solidFill>
              </a:rPr>
              <a:t>Le certificat médical doit être établi par un médecin agréé par la FFTA dans la dernière année de la catégorie, ce qui est le cas ici (U18).</a:t>
            </a:r>
          </a:p>
          <a:p>
            <a:r>
              <a:rPr lang="fr-FR" sz="1100" dirty="0" smtClean="0">
                <a:solidFill>
                  <a:srgbClr val="00B0F0"/>
                </a:solidFill>
              </a:rPr>
              <a:t> </a:t>
            </a:r>
          </a:p>
          <a:p>
            <a:r>
              <a:rPr lang="fr-FR" sz="1100" dirty="0" smtClean="0">
                <a:solidFill>
                  <a:srgbClr val="00B0F0"/>
                </a:solidFill>
              </a:rPr>
              <a:t>Au vu des pièces, si la demande est jugée recevable, la FFTA établira une nouvelle licence mentionnant le sur-classement.</a:t>
            </a:r>
          </a:p>
          <a:p>
            <a:r>
              <a:rPr lang="fr-FR" sz="1100" dirty="0" smtClean="0"/>
              <a:t> </a:t>
            </a:r>
            <a:endParaRPr lang="fr-FR" sz="1100" dirty="0"/>
          </a:p>
        </p:txBody>
      </p:sp>
      <p:sp>
        <p:nvSpPr>
          <p:cNvPr id="4" name="Espace réservé du pied de page 3"/>
          <p:cNvSpPr>
            <a:spLocks noGrp="1"/>
          </p:cNvSpPr>
          <p:nvPr>
            <p:ph type="ftr" sz="quarter" idx="11"/>
          </p:nvPr>
        </p:nvSpPr>
        <p:spPr/>
        <p:txBody>
          <a:bodyPr/>
          <a:lstStyle/>
          <a:p>
            <a:r>
              <a:rPr lang="fr-FR" smtClean="0"/>
              <a:t>Nature / 3D avril 2023</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20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wipe(left)">
                                      <p:cBhvr>
                                        <p:cTn id="12" dur="20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animEffect transition="in" filter="wipe(left)">
                                      <p:cBhvr>
                                        <p:cTn id="17" dur="2000"/>
                                        <p:tgtEl>
                                          <p:spTgt spid="3">
                                            <p:txEl>
                                              <p:pRg st="9" end="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12" end="12"/>
                                            </p:txEl>
                                          </p:spTgt>
                                        </p:tgtEl>
                                        <p:attrNameLst>
                                          <p:attrName>style.visibility</p:attrName>
                                        </p:attrNameLst>
                                      </p:cBhvr>
                                      <p:to>
                                        <p:strVal val="visible"/>
                                      </p:to>
                                    </p:set>
                                    <p:animEffect transition="in" filter="wipe(left)">
                                      <p:cBhvr>
                                        <p:cTn id="22" dur="2000"/>
                                        <p:tgtEl>
                                          <p:spTgt spid="3">
                                            <p:txEl>
                                              <p:pRg st="12" end="1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15" end="15"/>
                                            </p:txEl>
                                          </p:spTgt>
                                        </p:tgtEl>
                                        <p:attrNameLst>
                                          <p:attrName>style.visibility</p:attrName>
                                        </p:attrNameLst>
                                      </p:cBhvr>
                                      <p:to>
                                        <p:strVal val="visible"/>
                                      </p:to>
                                    </p:set>
                                    <p:animEffect transition="in" filter="wipe(left)">
                                      <p:cBhvr>
                                        <p:cTn id="27" dur="2000"/>
                                        <p:tgtEl>
                                          <p:spTgt spid="3">
                                            <p:txEl>
                                              <p:pRg st="15" end="1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19" end="19"/>
                                            </p:txEl>
                                          </p:spTgt>
                                        </p:tgtEl>
                                        <p:attrNameLst>
                                          <p:attrName>style.visibility</p:attrName>
                                        </p:attrNameLst>
                                      </p:cBhvr>
                                      <p:to>
                                        <p:strVal val="visible"/>
                                      </p:to>
                                    </p:set>
                                    <p:animEffect transition="in" filter="wipe(left)">
                                      <p:cBhvr>
                                        <p:cTn id="32" dur="2000"/>
                                        <p:tgtEl>
                                          <p:spTgt spid="3">
                                            <p:txEl>
                                              <p:pRg st="19" end="19"/>
                                            </p:txEl>
                                          </p:spTgt>
                                        </p:tgtEl>
                                      </p:cBhvr>
                                    </p:animEffect>
                                  </p:childTnLst>
                                </p:cTn>
                              </p:par>
                              <p:par>
                                <p:cTn id="33" presetID="22" presetClass="entr" presetSubtype="8" fill="hold" nodeType="withEffect">
                                  <p:stCondLst>
                                    <p:cond delay="0"/>
                                  </p:stCondLst>
                                  <p:childTnLst>
                                    <p:set>
                                      <p:cBhvr>
                                        <p:cTn id="34" dur="1" fill="hold">
                                          <p:stCondLst>
                                            <p:cond delay="0"/>
                                          </p:stCondLst>
                                        </p:cTn>
                                        <p:tgtEl>
                                          <p:spTgt spid="3">
                                            <p:txEl>
                                              <p:pRg st="20" end="20"/>
                                            </p:txEl>
                                          </p:spTgt>
                                        </p:tgtEl>
                                        <p:attrNameLst>
                                          <p:attrName>style.visibility</p:attrName>
                                        </p:attrNameLst>
                                      </p:cBhvr>
                                      <p:to>
                                        <p:strVal val="visible"/>
                                      </p:to>
                                    </p:set>
                                    <p:animEffect transition="in" filter="wipe(left)">
                                      <p:cBhvr>
                                        <p:cTn id="35" dur="2000"/>
                                        <p:tgtEl>
                                          <p:spTgt spid="3">
                                            <p:txEl>
                                              <p:pRg st="20" end="20"/>
                                            </p:txEl>
                                          </p:spTgt>
                                        </p:tgtEl>
                                      </p:cBhvr>
                                    </p:animEffect>
                                  </p:childTnLst>
                                </p:cTn>
                              </p:par>
                              <p:par>
                                <p:cTn id="36" presetID="22" presetClass="entr" presetSubtype="8" fill="hold" nodeType="withEffect">
                                  <p:stCondLst>
                                    <p:cond delay="0"/>
                                  </p:stCondLst>
                                  <p:childTnLst>
                                    <p:set>
                                      <p:cBhvr>
                                        <p:cTn id="37" dur="1" fill="hold">
                                          <p:stCondLst>
                                            <p:cond delay="0"/>
                                          </p:stCondLst>
                                        </p:cTn>
                                        <p:tgtEl>
                                          <p:spTgt spid="3">
                                            <p:txEl>
                                              <p:pRg st="21" end="21"/>
                                            </p:txEl>
                                          </p:spTgt>
                                        </p:tgtEl>
                                        <p:attrNameLst>
                                          <p:attrName>style.visibility</p:attrName>
                                        </p:attrNameLst>
                                      </p:cBhvr>
                                      <p:to>
                                        <p:strVal val="visible"/>
                                      </p:to>
                                    </p:set>
                                    <p:animEffect transition="in" filter="wipe(left)">
                                      <p:cBhvr>
                                        <p:cTn id="38" dur="2000"/>
                                        <p:tgtEl>
                                          <p:spTgt spid="3">
                                            <p:txEl>
                                              <p:pRg st="21" end="21"/>
                                            </p:txEl>
                                          </p:spTgt>
                                        </p:tgtEl>
                                      </p:cBhvr>
                                    </p:animEffect>
                                  </p:childTnLst>
                                </p:cTn>
                              </p:par>
                              <p:par>
                                <p:cTn id="39" presetID="22" presetClass="entr" presetSubtype="8" fill="hold" nodeType="withEffect">
                                  <p:stCondLst>
                                    <p:cond delay="0"/>
                                  </p:stCondLst>
                                  <p:childTnLst>
                                    <p:set>
                                      <p:cBhvr>
                                        <p:cTn id="40" dur="1" fill="hold">
                                          <p:stCondLst>
                                            <p:cond delay="0"/>
                                          </p:stCondLst>
                                        </p:cTn>
                                        <p:tgtEl>
                                          <p:spTgt spid="3">
                                            <p:txEl>
                                              <p:pRg st="22" end="22"/>
                                            </p:txEl>
                                          </p:spTgt>
                                        </p:tgtEl>
                                        <p:attrNameLst>
                                          <p:attrName>style.visibility</p:attrName>
                                        </p:attrNameLst>
                                      </p:cBhvr>
                                      <p:to>
                                        <p:strVal val="visible"/>
                                      </p:to>
                                    </p:set>
                                    <p:animEffect transition="in" filter="wipe(left)">
                                      <p:cBhvr>
                                        <p:cTn id="41" dur="2000"/>
                                        <p:tgtEl>
                                          <p:spTgt spid="3">
                                            <p:txEl>
                                              <p:pRg st="22" end="22"/>
                                            </p:txEl>
                                          </p:spTgt>
                                        </p:tgtEl>
                                      </p:cBhvr>
                                    </p:animEffect>
                                  </p:childTnLst>
                                </p:cTn>
                              </p:par>
                              <p:par>
                                <p:cTn id="42" presetID="22" presetClass="entr" presetSubtype="8" fill="hold" nodeType="withEffect">
                                  <p:stCondLst>
                                    <p:cond delay="0"/>
                                  </p:stCondLst>
                                  <p:childTnLst>
                                    <p:set>
                                      <p:cBhvr>
                                        <p:cTn id="43" dur="1" fill="hold">
                                          <p:stCondLst>
                                            <p:cond delay="0"/>
                                          </p:stCondLst>
                                        </p:cTn>
                                        <p:tgtEl>
                                          <p:spTgt spid="3">
                                            <p:txEl>
                                              <p:pRg st="23" end="23"/>
                                            </p:txEl>
                                          </p:spTgt>
                                        </p:tgtEl>
                                        <p:attrNameLst>
                                          <p:attrName>style.visibility</p:attrName>
                                        </p:attrNameLst>
                                      </p:cBhvr>
                                      <p:to>
                                        <p:strVal val="visible"/>
                                      </p:to>
                                    </p:set>
                                    <p:animEffect transition="in" filter="wipe(left)">
                                      <p:cBhvr>
                                        <p:cTn id="44" dur="2000"/>
                                        <p:tgtEl>
                                          <p:spTgt spid="3">
                                            <p:txEl>
                                              <p:pRg st="23" end="23"/>
                                            </p:txEl>
                                          </p:spTgt>
                                        </p:tgtEl>
                                      </p:cBhvr>
                                    </p:animEffect>
                                  </p:childTnLst>
                                </p:cTn>
                              </p:par>
                              <p:par>
                                <p:cTn id="45" presetID="22" presetClass="entr" presetSubtype="8" fill="hold" nodeType="withEffect">
                                  <p:stCondLst>
                                    <p:cond delay="0"/>
                                  </p:stCondLst>
                                  <p:childTnLst>
                                    <p:set>
                                      <p:cBhvr>
                                        <p:cTn id="46" dur="1" fill="hold">
                                          <p:stCondLst>
                                            <p:cond delay="0"/>
                                          </p:stCondLst>
                                        </p:cTn>
                                        <p:tgtEl>
                                          <p:spTgt spid="3">
                                            <p:txEl>
                                              <p:pRg st="24" end="24"/>
                                            </p:txEl>
                                          </p:spTgt>
                                        </p:tgtEl>
                                        <p:attrNameLst>
                                          <p:attrName>style.visibility</p:attrName>
                                        </p:attrNameLst>
                                      </p:cBhvr>
                                      <p:to>
                                        <p:strVal val="visible"/>
                                      </p:to>
                                    </p:set>
                                    <p:animEffect transition="in" filter="wipe(left)">
                                      <p:cBhvr>
                                        <p:cTn id="47" dur="2000"/>
                                        <p:tgtEl>
                                          <p:spTgt spid="3">
                                            <p:txEl>
                                              <p:pRg st="24" end="2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2656" y="3779912"/>
            <a:ext cx="6172200" cy="1524000"/>
          </a:xfrm>
        </p:spPr>
        <p:txBody>
          <a:bodyPr/>
          <a:lstStyle/>
          <a:p>
            <a:r>
              <a:rPr lang="fr-FR" dirty="0" smtClean="0"/>
              <a:t>TRONC COMMUN</a:t>
            </a:r>
            <a:endParaRPr lang="fr-FR" dirty="0"/>
          </a:p>
        </p:txBody>
      </p:sp>
      <p:sp>
        <p:nvSpPr>
          <p:cNvPr id="4" name="Espace réservé du pied de page 3"/>
          <p:cNvSpPr>
            <a:spLocks noGrp="1"/>
          </p:cNvSpPr>
          <p:nvPr>
            <p:ph type="ftr" sz="quarter" idx="11"/>
          </p:nvPr>
        </p:nvSpPr>
        <p:spPr/>
        <p:txBody>
          <a:bodyPr/>
          <a:lstStyle/>
          <a:p>
            <a:r>
              <a:rPr lang="fr-FR" smtClean="0"/>
              <a:t>Tronc commun avril 2023</a:t>
            </a:r>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2900" y="395536"/>
            <a:ext cx="6172200" cy="8424936"/>
          </a:xfrm>
        </p:spPr>
        <p:txBody>
          <a:bodyPr>
            <a:noAutofit/>
          </a:bodyPr>
          <a:lstStyle/>
          <a:p>
            <a:r>
              <a:rPr lang="fr-FR" sz="1100" b="1" dirty="0" smtClean="0"/>
              <a:t>2.3 En tir nature, vous constatez qu’un compétiteur qui arrive avant le reste du peloton, franchi le pas d’attente pour se rendre au piquet rouge et estime visiblement la distance qui le sépare de la cible. Il retourne au pas jaune quand son peloton arrive. Comment réagissez-vous ? (10 points) </a:t>
            </a:r>
            <a:endParaRPr lang="fr-FR" sz="1100" dirty="0" smtClean="0"/>
          </a:p>
          <a:p>
            <a:r>
              <a:rPr lang="fr-FR" sz="1100" b="1" dirty="0" smtClean="0"/>
              <a:t> </a:t>
            </a:r>
            <a:endParaRPr lang="fr-FR" sz="1100" dirty="0" smtClean="0"/>
          </a:p>
          <a:p>
            <a:r>
              <a:rPr lang="fr-FR" sz="1100" dirty="0" smtClean="0">
                <a:solidFill>
                  <a:srgbClr val="00B0F0"/>
                </a:solidFill>
              </a:rPr>
              <a:t>Il est interdit de franchir le pas d’attente pour reconnaître la cible au préalable. Cet archer verra l’annulation des scores des flèches tirées à cette cible.</a:t>
            </a:r>
          </a:p>
          <a:p>
            <a:r>
              <a:rPr lang="fr-FR" sz="1100" dirty="0" smtClean="0">
                <a:solidFill>
                  <a:srgbClr val="00B0F0"/>
                </a:solidFill>
              </a:rPr>
              <a:t>Je laisse les marqueurs noter les valeurs des flèches en question, puis les corrige en rouge en barrant leur valeur et en notant M. Ceci pour permettre un éventuel appel auprès du jury d’appel. Je paraphe à côté et averti l’archer qu’en cas de récidive, il s’expose à une disqualification.</a:t>
            </a:r>
          </a:p>
          <a:p>
            <a:r>
              <a:rPr lang="fr-FR" sz="1100" dirty="0" smtClean="0">
                <a:solidFill>
                  <a:srgbClr val="00B0F0"/>
                </a:solidFill>
              </a:rPr>
              <a:t>J’averti les autres arbitres de la compétition. Le cas sera inscrit sur le rapport d’arbitre.</a:t>
            </a:r>
          </a:p>
          <a:p>
            <a:r>
              <a:rPr lang="fr-FR" sz="1100" dirty="0" smtClean="0"/>
              <a:t>  </a:t>
            </a:r>
          </a:p>
          <a:p>
            <a:r>
              <a:rPr lang="fr-FR" sz="1100" b="1" dirty="0" smtClean="0"/>
              <a:t>2.4 Alors que vous contrôlez un arc lors de l’inspection de l’équipement d’un archer, vous avez un doute concernant le </a:t>
            </a:r>
            <a:r>
              <a:rPr lang="fr-FR" sz="1100" b="1" dirty="0" err="1" smtClean="0"/>
              <a:t>tranche-fil</a:t>
            </a:r>
            <a:r>
              <a:rPr lang="fr-FR" sz="1100" b="1" dirty="0" smtClean="0"/>
              <a:t> d’une corde d’un Arc Nu qui pourrait servir d’aide à la visée. Que faites-vous ? (10 points)</a:t>
            </a:r>
            <a:endParaRPr lang="fr-FR" sz="1100" dirty="0" smtClean="0"/>
          </a:p>
          <a:p>
            <a:r>
              <a:rPr lang="fr-FR" sz="1100" dirty="0" smtClean="0"/>
              <a:t> </a:t>
            </a:r>
          </a:p>
          <a:p>
            <a:r>
              <a:rPr lang="fr-FR" sz="1100" dirty="0" smtClean="0">
                <a:solidFill>
                  <a:srgbClr val="00B0F0"/>
                </a:solidFill>
              </a:rPr>
              <a:t>Je demande à l’archer d’armer son arc (sans flèche) et de se mettre en position de tir, afin de vérifier que le </a:t>
            </a:r>
            <a:r>
              <a:rPr lang="fr-FR" sz="1100" dirty="0" err="1" smtClean="0">
                <a:solidFill>
                  <a:srgbClr val="00B0F0"/>
                </a:solidFill>
              </a:rPr>
              <a:t>tranche-fil</a:t>
            </a:r>
            <a:r>
              <a:rPr lang="fr-FR" sz="1100" dirty="0" smtClean="0">
                <a:solidFill>
                  <a:srgbClr val="00B0F0"/>
                </a:solidFill>
              </a:rPr>
              <a:t> de la corde n’arrive pas au niveau de l’œil.</a:t>
            </a:r>
          </a:p>
          <a:p>
            <a:r>
              <a:rPr lang="fr-FR" sz="1100" dirty="0" smtClean="0">
                <a:solidFill>
                  <a:srgbClr val="00B0F0"/>
                </a:solidFill>
              </a:rPr>
              <a:t>Si le </a:t>
            </a:r>
            <a:r>
              <a:rPr lang="fr-FR" sz="1100" dirty="0" err="1" smtClean="0">
                <a:solidFill>
                  <a:srgbClr val="00B0F0"/>
                </a:solidFill>
              </a:rPr>
              <a:t>tranche-fil</a:t>
            </a:r>
            <a:r>
              <a:rPr lang="fr-FR" sz="1100" dirty="0" smtClean="0">
                <a:solidFill>
                  <a:srgbClr val="00B0F0"/>
                </a:solidFill>
              </a:rPr>
              <a:t> n’arrive pas au niveau de l’œil, je le vérifie pendant que l’archer est à l’échauffement.</a:t>
            </a:r>
          </a:p>
          <a:p>
            <a:r>
              <a:rPr lang="fr-FR" sz="1100" dirty="0" smtClean="0">
                <a:solidFill>
                  <a:srgbClr val="00B0F0"/>
                </a:solidFill>
              </a:rPr>
              <a:t>Si le </a:t>
            </a:r>
            <a:r>
              <a:rPr lang="fr-FR" sz="1100" dirty="0" err="1" smtClean="0">
                <a:solidFill>
                  <a:srgbClr val="00B0F0"/>
                </a:solidFill>
              </a:rPr>
              <a:t>tranche-fil</a:t>
            </a:r>
            <a:r>
              <a:rPr lang="fr-FR" sz="1100" dirty="0" smtClean="0">
                <a:solidFill>
                  <a:srgbClr val="00B0F0"/>
                </a:solidFill>
              </a:rPr>
              <a:t> arrive au niveau de l’œil, je demande à l’archer de changer de corde.</a:t>
            </a:r>
          </a:p>
          <a:p>
            <a:r>
              <a:rPr lang="fr-FR" sz="1100" dirty="0" smtClean="0">
                <a:solidFill>
                  <a:srgbClr val="00B0F0"/>
                </a:solidFill>
              </a:rPr>
              <a:t>S’il ne dispose pas d’une corde de rechange, il peut faire le concours mais ne pourra pas être classé et son score ne sera pas pris en compte.</a:t>
            </a:r>
            <a:endParaRPr lang="fr-FR" sz="1100" dirty="0" smtClean="0"/>
          </a:p>
          <a:p>
            <a:r>
              <a:rPr lang="fr-FR" sz="1100" dirty="0" smtClean="0"/>
              <a:t> </a:t>
            </a:r>
          </a:p>
          <a:p>
            <a:r>
              <a:rPr lang="fr-FR" sz="1100" b="1" dirty="0" smtClean="0"/>
              <a:t>2.5 Vous êtes arbitre sur un Championnat de France Parcours Nature par équipes de club. Expliquez comment vous gérez le chronométrage des équipes de votre peloton et comment se déroule le tir de chaque équipe. (10 points) </a:t>
            </a:r>
            <a:endParaRPr lang="fr-FR" sz="1100" dirty="0" smtClean="0"/>
          </a:p>
          <a:p>
            <a:r>
              <a:rPr lang="fr-FR" sz="1100" b="1" dirty="0" smtClean="0"/>
              <a:t> </a:t>
            </a:r>
            <a:endParaRPr lang="fr-FR" sz="1100" dirty="0" smtClean="0"/>
          </a:p>
          <a:p>
            <a:r>
              <a:rPr lang="fr-FR" sz="1100" dirty="0" smtClean="0">
                <a:solidFill>
                  <a:srgbClr val="00B0F0"/>
                </a:solidFill>
              </a:rPr>
              <a:t>Les équipes tirent l’une après l’autre.</a:t>
            </a:r>
          </a:p>
          <a:p>
            <a:r>
              <a:rPr lang="fr-FR" sz="1100" dirty="0" smtClean="0">
                <a:solidFill>
                  <a:srgbClr val="00B0F0"/>
                </a:solidFill>
              </a:rPr>
              <a:t>Elles disposent chacune de 2 minutes pour tirer l’ensemble des 6 flèches (2 par archers).</a:t>
            </a:r>
          </a:p>
          <a:p>
            <a:r>
              <a:rPr lang="fr-FR" sz="1100" dirty="0" smtClean="0">
                <a:solidFill>
                  <a:srgbClr val="00B0F0"/>
                </a:solidFill>
              </a:rPr>
              <a:t>Le chronométrage démarre lorsque le premier archer de l’équipe franchit le pas jaune et est arrêté à la décoche de la dernière flèche du dernier archer de l’équipe.</a:t>
            </a:r>
          </a:p>
          <a:p>
            <a:r>
              <a:rPr lang="fr-FR" sz="1100" dirty="0" smtClean="0">
                <a:solidFill>
                  <a:srgbClr val="00B0F0"/>
                </a:solidFill>
              </a:rPr>
              <a:t>Les archers peuvent se rendre tous ensemble au piquet de tir mais tirent un par un dans l’ordre qu’ils veulent.</a:t>
            </a:r>
          </a:p>
          <a:p>
            <a:r>
              <a:rPr lang="fr-FR" sz="1100" dirty="0" smtClean="0">
                <a:solidFill>
                  <a:srgbClr val="00B0F0"/>
                </a:solidFill>
              </a:rPr>
              <a:t>Chaque archer doit tirer ses deux flèches dans la foulée, l’une après l’autre.</a:t>
            </a:r>
          </a:p>
          <a:p>
            <a:r>
              <a:rPr lang="fr-FR" sz="1100" dirty="0" smtClean="0">
                <a:solidFill>
                  <a:srgbClr val="00B0F0"/>
                </a:solidFill>
              </a:rPr>
              <a:t> </a:t>
            </a:r>
          </a:p>
          <a:p>
            <a:r>
              <a:rPr lang="fr-FR" sz="1100" dirty="0" smtClean="0">
                <a:solidFill>
                  <a:srgbClr val="00B0F0"/>
                </a:solidFill>
              </a:rPr>
              <a:t>Les dépassements de temps sont gérés en terme d’équipe.</a:t>
            </a:r>
          </a:p>
          <a:p>
            <a:r>
              <a:rPr lang="fr-FR" sz="1100" dirty="0" smtClean="0">
                <a:solidFill>
                  <a:srgbClr val="00B0F0"/>
                </a:solidFill>
              </a:rPr>
              <a:t>Un premier dépassement est accordé avant sanction par parcours de 21 cibles.</a:t>
            </a:r>
          </a:p>
          <a:p>
            <a:r>
              <a:rPr lang="fr-FR" sz="1100" dirty="0" smtClean="0">
                <a:solidFill>
                  <a:srgbClr val="00B0F0"/>
                </a:solidFill>
              </a:rPr>
              <a:t>L’arbitre indique ce dépassement (et les éventuels suivants) sur la feuille de marque en indiquant l’heure de l’avertissement et en signant. </a:t>
            </a:r>
          </a:p>
          <a:p>
            <a:r>
              <a:rPr lang="fr-FR" sz="1100" dirty="0" smtClean="0">
                <a:solidFill>
                  <a:srgbClr val="00B0F0"/>
                </a:solidFill>
              </a:rPr>
              <a:t>Au second ou tout autre avertissement écrit suivant lors de cette compétition, cela entraînera l’annulation d’autant de meilleures flèches en cible que de flèches tirées hors temps.</a:t>
            </a:r>
          </a:p>
          <a:p>
            <a:r>
              <a:rPr lang="fr-FR" sz="1100" dirty="0" smtClean="0">
                <a:solidFill>
                  <a:srgbClr val="00B0F0"/>
                </a:solidFill>
              </a:rPr>
              <a:t> </a:t>
            </a:r>
          </a:p>
          <a:p>
            <a:r>
              <a:rPr lang="fr-FR" sz="1100" dirty="0" smtClean="0">
                <a:solidFill>
                  <a:srgbClr val="00B0F0"/>
                </a:solidFill>
              </a:rPr>
              <a:t>Le temps de tir peut être étendu lors de circonstances exceptionnelles, sous la responsabilité de l’arbitre responsable du Championnat.</a:t>
            </a:r>
          </a:p>
          <a:p>
            <a:endParaRPr lang="fr-FR" sz="1100" dirty="0"/>
          </a:p>
        </p:txBody>
      </p:sp>
      <p:sp>
        <p:nvSpPr>
          <p:cNvPr id="4" name="Espace réservé du pied de page 3"/>
          <p:cNvSpPr>
            <a:spLocks noGrp="1"/>
          </p:cNvSpPr>
          <p:nvPr>
            <p:ph type="ftr" sz="quarter" idx="11"/>
          </p:nvPr>
        </p:nvSpPr>
        <p:spPr/>
        <p:txBody>
          <a:bodyPr/>
          <a:lstStyle/>
          <a:p>
            <a:r>
              <a:rPr lang="fr-FR" smtClean="0"/>
              <a:t>Nature / 3D avril 2023</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2000"/>
                                        <p:tgtEl>
                                          <p:spTgt spid="3">
                                            <p:txEl>
                                              <p:pRg st="2" end="2"/>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left)">
                                      <p:cBhvr>
                                        <p:cTn id="10" dur="2000"/>
                                        <p:tgtEl>
                                          <p:spTgt spid="3">
                                            <p:txEl>
                                              <p:pRg st="3" end="3"/>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left)">
                                      <p:cBhvr>
                                        <p:cTn id="13" dur="20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wipe(left)">
                                      <p:cBhvr>
                                        <p:cTn id="18" dur="2000"/>
                                        <p:tgtEl>
                                          <p:spTgt spid="3">
                                            <p:txEl>
                                              <p:pRg st="8" end="8"/>
                                            </p:txEl>
                                          </p:spTgt>
                                        </p:tgtEl>
                                      </p:cBhvr>
                                    </p:animEffect>
                                  </p:childTnLst>
                                </p:cTn>
                              </p:par>
                              <p:par>
                                <p:cTn id="19" presetID="22" presetClass="entr" presetSubtype="8"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Effect transition="in" filter="wipe(left)">
                                      <p:cBhvr>
                                        <p:cTn id="21" dur="2000"/>
                                        <p:tgtEl>
                                          <p:spTgt spid="3">
                                            <p:txEl>
                                              <p:pRg st="9" end="9"/>
                                            </p:txEl>
                                          </p:spTgt>
                                        </p:tgtEl>
                                      </p:cBhvr>
                                    </p:animEffect>
                                  </p:childTnLst>
                                </p:cTn>
                              </p:par>
                              <p:par>
                                <p:cTn id="22" presetID="22" presetClass="entr" presetSubtype="8" fill="hold" nodeType="withEffect">
                                  <p:stCondLst>
                                    <p:cond delay="0"/>
                                  </p:stCondLst>
                                  <p:childTnLst>
                                    <p:set>
                                      <p:cBhvr>
                                        <p:cTn id="23" dur="1" fill="hold">
                                          <p:stCondLst>
                                            <p:cond delay="0"/>
                                          </p:stCondLst>
                                        </p:cTn>
                                        <p:tgtEl>
                                          <p:spTgt spid="3">
                                            <p:txEl>
                                              <p:pRg st="10" end="10"/>
                                            </p:txEl>
                                          </p:spTgt>
                                        </p:tgtEl>
                                        <p:attrNameLst>
                                          <p:attrName>style.visibility</p:attrName>
                                        </p:attrNameLst>
                                      </p:cBhvr>
                                      <p:to>
                                        <p:strVal val="visible"/>
                                      </p:to>
                                    </p:set>
                                    <p:animEffect transition="in" filter="wipe(left)">
                                      <p:cBhvr>
                                        <p:cTn id="24" dur="2000"/>
                                        <p:tgtEl>
                                          <p:spTgt spid="3">
                                            <p:txEl>
                                              <p:pRg st="10" end="10"/>
                                            </p:txEl>
                                          </p:spTgt>
                                        </p:tgtEl>
                                      </p:cBhvr>
                                    </p:animEffect>
                                  </p:childTnLst>
                                </p:cTn>
                              </p:par>
                              <p:par>
                                <p:cTn id="25" presetID="22" presetClass="entr" presetSubtype="8"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animEffect transition="in" filter="wipe(left)">
                                      <p:cBhvr>
                                        <p:cTn id="27" dur="2000"/>
                                        <p:tgtEl>
                                          <p:spTgt spid="3">
                                            <p:txEl>
                                              <p:pRg st="11" end="1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15" end="15"/>
                                            </p:txEl>
                                          </p:spTgt>
                                        </p:tgtEl>
                                        <p:attrNameLst>
                                          <p:attrName>style.visibility</p:attrName>
                                        </p:attrNameLst>
                                      </p:cBhvr>
                                      <p:to>
                                        <p:strVal val="visible"/>
                                      </p:to>
                                    </p:set>
                                    <p:animEffect transition="in" filter="wipe(left)">
                                      <p:cBhvr>
                                        <p:cTn id="32" dur="2000"/>
                                        <p:tgtEl>
                                          <p:spTgt spid="3">
                                            <p:txEl>
                                              <p:pRg st="15" end="15"/>
                                            </p:txEl>
                                          </p:spTgt>
                                        </p:tgtEl>
                                      </p:cBhvr>
                                    </p:animEffect>
                                  </p:childTnLst>
                                </p:cTn>
                              </p:par>
                              <p:par>
                                <p:cTn id="33" presetID="22" presetClass="entr" presetSubtype="8" fill="hold" nodeType="withEffect">
                                  <p:stCondLst>
                                    <p:cond delay="0"/>
                                  </p:stCondLst>
                                  <p:childTnLst>
                                    <p:set>
                                      <p:cBhvr>
                                        <p:cTn id="34" dur="1" fill="hold">
                                          <p:stCondLst>
                                            <p:cond delay="0"/>
                                          </p:stCondLst>
                                        </p:cTn>
                                        <p:tgtEl>
                                          <p:spTgt spid="3">
                                            <p:txEl>
                                              <p:pRg st="16" end="16"/>
                                            </p:txEl>
                                          </p:spTgt>
                                        </p:tgtEl>
                                        <p:attrNameLst>
                                          <p:attrName>style.visibility</p:attrName>
                                        </p:attrNameLst>
                                      </p:cBhvr>
                                      <p:to>
                                        <p:strVal val="visible"/>
                                      </p:to>
                                    </p:set>
                                    <p:animEffect transition="in" filter="wipe(left)">
                                      <p:cBhvr>
                                        <p:cTn id="35" dur="2000"/>
                                        <p:tgtEl>
                                          <p:spTgt spid="3">
                                            <p:txEl>
                                              <p:pRg st="16" end="16"/>
                                            </p:txEl>
                                          </p:spTgt>
                                        </p:tgtEl>
                                      </p:cBhvr>
                                    </p:animEffect>
                                  </p:childTnLst>
                                </p:cTn>
                              </p:par>
                              <p:par>
                                <p:cTn id="36" presetID="22" presetClass="entr" presetSubtype="8" fill="hold" nodeType="withEffect">
                                  <p:stCondLst>
                                    <p:cond delay="0"/>
                                  </p:stCondLst>
                                  <p:childTnLst>
                                    <p:set>
                                      <p:cBhvr>
                                        <p:cTn id="37" dur="1" fill="hold">
                                          <p:stCondLst>
                                            <p:cond delay="0"/>
                                          </p:stCondLst>
                                        </p:cTn>
                                        <p:tgtEl>
                                          <p:spTgt spid="3">
                                            <p:txEl>
                                              <p:pRg st="17" end="17"/>
                                            </p:txEl>
                                          </p:spTgt>
                                        </p:tgtEl>
                                        <p:attrNameLst>
                                          <p:attrName>style.visibility</p:attrName>
                                        </p:attrNameLst>
                                      </p:cBhvr>
                                      <p:to>
                                        <p:strVal val="visible"/>
                                      </p:to>
                                    </p:set>
                                    <p:animEffect transition="in" filter="wipe(left)">
                                      <p:cBhvr>
                                        <p:cTn id="38" dur="2000"/>
                                        <p:tgtEl>
                                          <p:spTgt spid="3">
                                            <p:txEl>
                                              <p:pRg st="17" end="17"/>
                                            </p:txEl>
                                          </p:spTgt>
                                        </p:tgtEl>
                                      </p:cBhvr>
                                    </p:animEffect>
                                  </p:childTnLst>
                                </p:cTn>
                              </p:par>
                              <p:par>
                                <p:cTn id="39" presetID="22" presetClass="entr" presetSubtype="8" fill="hold" nodeType="withEffect">
                                  <p:stCondLst>
                                    <p:cond delay="0"/>
                                  </p:stCondLst>
                                  <p:childTnLst>
                                    <p:set>
                                      <p:cBhvr>
                                        <p:cTn id="40" dur="1" fill="hold">
                                          <p:stCondLst>
                                            <p:cond delay="0"/>
                                          </p:stCondLst>
                                        </p:cTn>
                                        <p:tgtEl>
                                          <p:spTgt spid="3">
                                            <p:txEl>
                                              <p:pRg st="18" end="18"/>
                                            </p:txEl>
                                          </p:spTgt>
                                        </p:tgtEl>
                                        <p:attrNameLst>
                                          <p:attrName>style.visibility</p:attrName>
                                        </p:attrNameLst>
                                      </p:cBhvr>
                                      <p:to>
                                        <p:strVal val="visible"/>
                                      </p:to>
                                    </p:set>
                                    <p:animEffect transition="in" filter="wipe(left)">
                                      <p:cBhvr>
                                        <p:cTn id="41" dur="2000"/>
                                        <p:tgtEl>
                                          <p:spTgt spid="3">
                                            <p:txEl>
                                              <p:pRg st="18" end="18"/>
                                            </p:txEl>
                                          </p:spTgt>
                                        </p:tgtEl>
                                      </p:cBhvr>
                                    </p:animEffect>
                                  </p:childTnLst>
                                </p:cTn>
                              </p:par>
                              <p:par>
                                <p:cTn id="42" presetID="22" presetClass="entr" presetSubtype="8" fill="hold" nodeType="withEffect">
                                  <p:stCondLst>
                                    <p:cond delay="0"/>
                                  </p:stCondLst>
                                  <p:childTnLst>
                                    <p:set>
                                      <p:cBhvr>
                                        <p:cTn id="43" dur="1" fill="hold">
                                          <p:stCondLst>
                                            <p:cond delay="0"/>
                                          </p:stCondLst>
                                        </p:cTn>
                                        <p:tgtEl>
                                          <p:spTgt spid="3">
                                            <p:txEl>
                                              <p:pRg st="19" end="19"/>
                                            </p:txEl>
                                          </p:spTgt>
                                        </p:tgtEl>
                                        <p:attrNameLst>
                                          <p:attrName>style.visibility</p:attrName>
                                        </p:attrNameLst>
                                      </p:cBhvr>
                                      <p:to>
                                        <p:strVal val="visible"/>
                                      </p:to>
                                    </p:set>
                                    <p:animEffect transition="in" filter="wipe(left)">
                                      <p:cBhvr>
                                        <p:cTn id="44" dur="2000"/>
                                        <p:tgtEl>
                                          <p:spTgt spid="3">
                                            <p:txEl>
                                              <p:pRg st="19" end="19"/>
                                            </p:txEl>
                                          </p:spTgt>
                                        </p:tgtEl>
                                      </p:cBhvr>
                                    </p:animEffect>
                                  </p:childTnLst>
                                </p:cTn>
                              </p:par>
                              <p:par>
                                <p:cTn id="45" presetID="22" presetClass="entr" presetSubtype="8" fill="hold" nodeType="withEffect">
                                  <p:stCondLst>
                                    <p:cond delay="0"/>
                                  </p:stCondLst>
                                  <p:childTnLst>
                                    <p:set>
                                      <p:cBhvr>
                                        <p:cTn id="46" dur="1" fill="hold">
                                          <p:stCondLst>
                                            <p:cond delay="0"/>
                                          </p:stCondLst>
                                        </p:cTn>
                                        <p:tgtEl>
                                          <p:spTgt spid="3">
                                            <p:txEl>
                                              <p:pRg st="20" end="20"/>
                                            </p:txEl>
                                          </p:spTgt>
                                        </p:tgtEl>
                                        <p:attrNameLst>
                                          <p:attrName>style.visibility</p:attrName>
                                        </p:attrNameLst>
                                      </p:cBhvr>
                                      <p:to>
                                        <p:strVal val="visible"/>
                                      </p:to>
                                    </p:set>
                                    <p:animEffect transition="in" filter="wipe(left)">
                                      <p:cBhvr>
                                        <p:cTn id="47" dur="2000"/>
                                        <p:tgtEl>
                                          <p:spTgt spid="3">
                                            <p:txEl>
                                              <p:pRg st="20" end="20"/>
                                            </p:txEl>
                                          </p:spTgt>
                                        </p:tgtEl>
                                      </p:cBhvr>
                                    </p:animEffect>
                                  </p:childTnLst>
                                </p:cTn>
                              </p:par>
                              <p:par>
                                <p:cTn id="48" presetID="22" presetClass="entr" presetSubtype="8" fill="hold" nodeType="withEffect">
                                  <p:stCondLst>
                                    <p:cond delay="0"/>
                                  </p:stCondLst>
                                  <p:childTnLst>
                                    <p:set>
                                      <p:cBhvr>
                                        <p:cTn id="49" dur="1" fill="hold">
                                          <p:stCondLst>
                                            <p:cond delay="0"/>
                                          </p:stCondLst>
                                        </p:cTn>
                                        <p:tgtEl>
                                          <p:spTgt spid="3">
                                            <p:txEl>
                                              <p:pRg st="21" end="21"/>
                                            </p:txEl>
                                          </p:spTgt>
                                        </p:tgtEl>
                                        <p:attrNameLst>
                                          <p:attrName>style.visibility</p:attrName>
                                        </p:attrNameLst>
                                      </p:cBhvr>
                                      <p:to>
                                        <p:strVal val="visible"/>
                                      </p:to>
                                    </p:set>
                                    <p:animEffect transition="in" filter="wipe(left)">
                                      <p:cBhvr>
                                        <p:cTn id="50" dur="2000"/>
                                        <p:tgtEl>
                                          <p:spTgt spid="3">
                                            <p:txEl>
                                              <p:pRg st="21" end="21"/>
                                            </p:txEl>
                                          </p:spTgt>
                                        </p:tgtEl>
                                      </p:cBhvr>
                                    </p:animEffect>
                                  </p:childTnLst>
                                </p:cTn>
                              </p:par>
                              <p:par>
                                <p:cTn id="51" presetID="22" presetClass="entr" presetSubtype="8" fill="hold" nodeType="withEffect">
                                  <p:stCondLst>
                                    <p:cond delay="0"/>
                                  </p:stCondLst>
                                  <p:childTnLst>
                                    <p:set>
                                      <p:cBhvr>
                                        <p:cTn id="52" dur="1" fill="hold">
                                          <p:stCondLst>
                                            <p:cond delay="0"/>
                                          </p:stCondLst>
                                        </p:cTn>
                                        <p:tgtEl>
                                          <p:spTgt spid="3">
                                            <p:txEl>
                                              <p:pRg st="22" end="22"/>
                                            </p:txEl>
                                          </p:spTgt>
                                        </p:tgtEl>
                                        <p:attrNameLst>
                                          <p:attrName>style.visibility</p:attrName>
                                        </p:attrNameLst>
                                      </p:cBhvr>
                                      <p:to>
                                        <p:strVal val="visible"/>
                                      </p:to>
                                    </p:set>
                                    <p:animEffect transition="in" filter="wipe(left)">
                                      <p:cBhvr>
                                        <p:cTn id="53" dur="2000"/>
                                        <p:tgtEl>
                                          <p:spTgt spid="3">
                                            <p:txEl>
                                              <p:pRg st="22" end="22"/>
                                            </p:txEl>
                                          </p:spTgt>
                                        </p:tgtEl>
                                      </p:cBhvr>
                                    </p:animEffect>
                                  </p:childTnLst>
                                </p:cTn>
                              </p:par>
                              <p:par>
                                <p:cTn id="54" presetID="22" presetClass="entr" presetSubtype="8" fill="hold" nodeType="withEffect">
                                  <p:stCondLst>
                                    <p:cond delay="0"/>
                                  </p:stCondLst>
                                  <p:childTnLst>
                                    <p:set>
                                      <p:cBhvr>
                                        <p:cTn id="55" dur="1" fill="hold">
                                          <p:stCondLst>
                                            <p:cond delay="0"/>
                                          </p:stCondLst>
                                        </p:cTn>
                                        <p:tgtEl>
                                          <p:spTgt spid="3">
                                            <p:txEl>
                                              <p:pRg st="23" end="23"/>
                                            </p:txEl>
                                          </p:spTgt>
                                        </p:tgtEl>
                                        <p:attrNameLst>
                                          <p:attrName>style.visibility</p:attrName>
                                        </p:attrNameLst>
                                      </p:cBhvr>
                                      <p:to>
                                        <p:strVal val="visible"/>
                                      </p:to>
                                    </p:set>
                                    <p:animEffect transition="in" filter="wipe(left)">
                                      <p:cBhvr>
                                        <p:cTn id="56" dur="2000"/>
                                        <p:tgtEl>
                                          <p:spTgt spid="3">
                                            <p:txEl>
                                              <p:pRg st="23" end="23"/>
                                            </p:txEl>
                                          </p:spTgt>
                                        </p:tgtEl>
                                      </p:cBhvr>
                                    </p:animEffect>
                                  </p:childTnLst>
                                </p:cTn>
                              </p:par>
                              <p:par>
                                <p:cTn id="57" presetID="22" presetClass="entr" presetSubtype="8" fill="hold" nodeType="withEffect">
                                  <p:stCondLst>
                                    <p:cond delay="0"/>
                                  </p:stCondLst>
                                  <p:childTnLst>
                                    <p:set>
                                      <p:cBhvr>
                                        <p:cTn id="58" dur="1" fill="hold">
                                          <p:stCondLst>
                                            <p:cond delay="0"/>
                                          </p:stCondLst>
                                        </p:cTn>
                                        <p:tgtEl>
                                          <p:spTgt spid="3">
                                            <p:txEl>
                                              <p:pRg st="24" end="24"/>
                                            </p:txEl>
                                          </p:spTgt>
                                        </p:tgtEl>
                                        <p:attrNameLst>
                                          <p:attrName>style.visibility</p:attrName>
                                        </p:attrNameLst>
                                      </p:cBhvr>
                                      <p:to>
                                        <p:strVal val="visible"/>
                                      </p:to>
                                    </p:set>
                                    <p:animEffect transition="in" filter="wipe(left)">
                                      <p:cBhvr>
                                        <p:cTn id="59" dur="2000"/>
                                        <p:tgtEl>
                                          <p:spTgt spid="3">
                                            <p:txEl>
                                              <p:pRg st="24" end="24"/>
                                            </p:txEl>
                                          </p:spTgt>
                                        </p:tgtEl>
                                      </p:cBhvr>
                                    </p:animEffect>
                                  </p:childTnLst>
                                </p:cTn>
                              </p:par>
                              <p:par>
                                <p:cTn id="60" presetID="22" presetClass="entr" presetSubtype="8" fill="hold" nodeType="withEffect">
                                  <p:stCondLst>
                                    <p:cond delay="0"/>
                                  </p:stCondLst>
                                  <p:childTnLst>
                                    <p:set>
                                      <p:cBhvr>
                                        <p:cTn id="61" dur="1" fill="hold">
                                          <p:stCondLst>
                                            <p:cond delay="0"/>
                                          </p:stCondLst>
                                        </p:cTn>
                                        <p:tgtEl>
                                          <p:spTgt spid="3">
                                            <p:txEl>
                                              <p:pRg st="25" end="25"/>
                                            </p:txEl>
                                          </p:spTgt>
                                        </p:tgtEl>
                                        <p:attrNameLst>
                                          <p:attrName>style.visibility</p:attrName>
                                        </p:attrNameLst>
                                      </p:cBhvr>
                                      <p:to>
                                        <p:strVal val="visible"/>
                                      </p:to>
                                    </p:set>
                                    <p:animEffect transition="in" filter="wipe(left)">
                                      <p:cBhvr>
                                        <p:cTn id="62" dur="2000"/>
                                        <p:tgtEl>
                                          <p:spTgt spid="3">
                                            <p:txEl>
                                              <p:pRg st="25" end="25"/>
                                            </p:txEl>
                                          </p:spTgt>
                                        </p:tgtEl>
                                      </p:cBhvr>
                                    </p:animEffect>
                                  </p:childTnLst>
                                </p:cTn>
                              </p:par>
                              <p:par>
                                <p:cTn id="63" presetID="22" presetClass="entr" presetSubtype="8" fill="hold" nodeType="withEffect">
                                  <p:stCondLst>
                                    <p:cond delay="0"/>
                                  </p:stCondLst>
                                  <p:childTnLst>
                                    <p:set>
                                      <p:cBhvr>
                                        <p:cTn id="64" dur="1" fill="hold">
                                          <p:stCondLst>
                                            <p:cond delay="0"/>
                                          </p:stCondLst>
                                        </p:cTn>
                                        <p:tgtEl>
                                          <p:spTgt spid="3">
                                            <p:txEl>
                                              <p:pRg st="26" end="26"/>
                                            </p:txEl>
                                          </p:spTgt>
                                        </p:tgtEl>
                                        <p:attrNameLst>
                                          <p:attrName>style.visibility</p:attrName>
                                        </p:attrNameLst>
                                      </p:cBhvr>
                                      <p:to>
                                        <p:strVal val="visible"/>
                                      </p:to>
                                    </p:set>
                                    <p:animEffect transition="in" filter="wipe(left)">
                                      <p:cBhvr>
                                        <p:cTn id="65" dur="2000"/>
                                        <p:tgtEl>
                                          <p:spTgt spid="3">
                                            <p:txEl>
                                              <p:pRg st="26" end="2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4664" y="3707904"/>
            <a:ext cx="6172200" cy="1524000"/>
          </a:xfrm>
        </p:spPr>
        <p:txBody>
          <a:bodyPr/>
          <a:lstStyle/>
          <a:p>
            <a:r>
              <a:rPr lang="fr-FR" dirty="0" smtClean="0"/>
              <a:t>CAMPAGNE</a:t>
            </a:r>
            <a:endParaRPr lang="fr-FR" dirty="0"/>
          </a:p>
        </p:txBody>
      </p:sp>
      <p:sp>
        <p:nvSpPr>
          <p:cNvPr id="4" name="Espace réservé du pied de page 3"/>
          <p:cNvSpPr>
            <a:spLocks noGrp="1"/>
          </p:cNvSpPr>
          <p:nvPr>
            <p:ph type="ftr" sz="quarter" idx="11"/>
          </p:nvPr>
        </p:nvSpPr>
        <p:spPr/>
        <p:txBody>
          <a:bodyPr/>
          <a:lstStyle/>
          <a:p>
            <a:r>
              <a:rPr lang="fr-FR" smtClean="0"/>
              <a:t>Tronc commun avril 2023</a:t>
            </a:r>
            <a:endParaRPr 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48680" y="323528"/>
            <a:ext cx="5760640" cy="8064896"/>
          </a:xfrm>
        </p:spPr>
        <p:txBody>
          <a:bodyPr>
            <a:normAutofit lnSpcReduction="10000"/>
          </a:bodyPr>
          <a:lstStyle/>
          <a:p>
            <a:pPr algn="l"/>
            <a:r>
              <a:rPr lang="fr-FR" sz="1100" b="1" u="sng" dirty="0" smtClean="0">
                <a:solidFill>
                  <a:schemeClr val="tx1"/>
                </a:solidFill>
              </a:rPr>
              <a:t>Question A</a:t>
            </a:r>
            <a:r>
              <a:rPr lang="fr-FR" sz="1100" b="1" dirty="0" smtClean="0">
                <a:solidFill>
                  <a:schemeClr val="tx1"/>
                </a:solidFill>
              </a:rPr>
              <a:t> : Etudes de situations (30 points)</a:t>
            </a:r>
          </a:p>
          <a:p>
            <a:pPr algn="l"/>
            <a:endParaRPr lang="fr-FR" sz="1100" b="1" dirty="0">
              <a:solidFill>
                <a:schemeClr val="tx1"/>
              </a:solidFill>
            </a:endParaRPr>
          </a:p>
          <a:p>
            <a:pPr lvl="0" algn="l"/>
            <a:r>
              <a:rPr lang="fr-FR" sz="1100" b="1" dirty="0" smtClean="0">
                <a:solidFill>
                  <a:schemeClr val="tx1"/>
                </a:solidFill>
              </a:rPr>
              <a:t>2) Un peloton arrive sur un « </a:t>
            </a:r>
            <a:r>
              <a:rPr lang="fr-FR" sz="1100" b="1" dirty="0" err="1" smtClean="0">
                <a:solidFill>
                  <a:schemeClr val="tx1"/>
                </a:solidFill>
              </a:rPr>
              <a:t>birdy</a:t>
            </a:r>
            <a:r>
              <a:rPr lang="fr-FR" sz="1100" b="1" dirty="0" smtClean="0">
                <a:solidFill>
                  <a:schemeClr val="tx1"/>
                </a:solidFill>
              </a:rPr>
              <a:t> », cibles de 20 cm, où vous êtes en poste pour chronométrer. </a:t>
            </a:r>
          </a:p>
          <a:p>
            <a:pPr algn="l" fontAlgn="auto"/>
            <a:r>
              <a:rPr lang="fr-FR" sz="1100" b="1" dirty="0" smtClean="0">
                <a:solidFill>
                  <a:schemeClr val="tx1"/>
                </a:solidFill>
              </a:rPr>
              <a:t>Le premier binôme tire dans les colonnes 2 et 4, après leurs tirs, le second binôme s’avance sur le pas de tir et tire dans les colonnes 1 et 3.  Que faites-vous ? (6 points)</a:t>
            </a:r>
          </a:p>
          <a:p>
            <a:pPr algn="l" fontAlgn="auto"/>
            <a:r>
              <a:rPr lang="fr-FR" sz="1100" dirty="0" smtClean="0"/>
              <a:t> </a:t>
            </a:r>
          </a:p>
          <a:p>
            <a:pPr algn="l"/>
            <a:r>
              <a:rPr lang="fr-FR" sz="1100" dirty="0" smtClean="0">
                <a:solidFill>
                  <a:srgbClr val="0070C0"/>
                </a:solidFill>
              </a:rPr>
              <a:t>J’attends la fin des tirs de tous. Retrait des points pour tous, ils n’ont pas tiré dans leur colonne respective, le deuxième binôme aurait pu tirer dans les bonnes colonnes ou en laissant les flèches des premiers dans les blasons ou en les faisant retirer des blasons.</a:t>
            </a:r>
          </a:p>
          <a:p>
            <a:pPr algn="l"/>
            <a:endParaRPr lang="fr-FR" sz="1100" dirty="0" smtClean="0"/>
          </a:p>
          <a:p>
            <a:pPr lvl="0" algn="l"/>
            <a:r>
              <a:rPr lang="fr-FR" sz="1100" b="1" dirty="0" smtClean="0">
                <a:solidFill>
                  <a:schemeClr val="tx1"/>
                </a:solidFill>
              </a:rPr>
              <a:t>3)  Vous arrivez sur une compétition et l’organisateur vous fait faire le tour du parcours. Vous constatez qu’il n’y a que 12 cibles. Comment réagissez-vous ? (4 points)</a:t>
            </a:r>
            <a:r>
              <a:rPr lang="fr-FR" sz="1100" dirty="0" smtClean="0"/>
              <a:t/>
            </a:r>
            <a:br>
              <a:rPr lang="fr-FR" sz="1100" dirty="0" smtClean="0"/>
            </a:br>
            <a:endParaRPr lang="fr-FR" sz="1100" dirty="0" smtClean="0"/>
          </a:p>
          <a:p>
            <a:pPr algn="l"/>
            <a:r>
              <a:rPr lang="fr-FR" sz="1100" dirty="0" smtClean="0">
                <a:solidFill>
                  <a:srgbClr val="0070C0"/>
                </a:solidFill>
              </a:rPr>
              <a:t>Pour des compétitions à faible participation, moins de 48 participants, il sera possible d’implanter un parcours de 12 cibles. Elles seront tirées en premier en inconnues, </a:t>
            </a:r>
            <a:r>
              <a:rPr lang="fr-FR" sz="1100" dirty="0" err="1" smtClean="0">
                <a:solidFill>
                  <a:srgbClr val="0070C0"/>
                </a:solidFill>
              </a:rPr>
              <a:t>repiquetées</a:t>
            </a:r>
            <a:r>
              <a:rPr lang="fr-FR" sz="1100" dirty="0" smtClean="0">
                <a:solidFill>
                  <a:srgbClr val="0070C0"/>
                </a:solidFill>
              </a:rPr>
              <a:t> et tirées en connues ensuite.</a:t>
            </a:r>
          </a:p>
          <a:p>
            <a:pPr algn="l"/>
            <a:r>
              <a:rPr lang="fr-FR" sz="1100" b="1" dirty="0" smtClean="0">
                <a:solidFill>
                  <a:srgbClr val="0070C0"/>
                </a:solidFill>
              </a:rPr>
              <a:t>Cet ordre est obligatoire</a:t>
            </a:r>
            <a:r>
              <a:rPr lang="fr-FR" sz="1100" dirty="0" smtClean="0">
                <a:solidFill>
                  <a:srgbClr val="0070C0"/>
                </a:solidFill>
              </a:rPr>
              <a:t>.</a:t>
            </a:r>
          </a:p>
          <a:p>
            <a:pPr algn="l"/>
            <a:r>
              <a:rPr lang="fr-FR" sz="1100" dirty="0" smtClean="0">
                <a:solidFill>
                  <a:srgbClr val="0070C0"/>
                </a:solidFill>
              </a:rPr>
              <a:t>Le module de 12 cibles est celui des 4 fois 3 blasons de 20, 40, 60, et 80 cm aux distances correspondantes.</a:t>
            </a:r>
          </a:p>
          <a:p>
            <a:pPr algn="l"/>
            <a:r>
              <a:rPr lang="fr-FR" sz="1100" dirty="0" smtClean="0">
                <a:solidFill>
                  <a:srgbClr val="0070C0"/>
                </a:solidFill>
              </a:rPr>
              <a:t>Une heure trente au maximum est donnée à l’organisateur pour </a:t>
            </a:r>
            <a:r>
              <a:rPr lang="fr-FR" sz="1100" dirty="0" err="1" smtClean="0">
                <a:solidFill>
                  <a:srgbClr val="0070C0"/>
                </a:solidFill>
              </a:rPr>
              <a:t>repiqueter</a:t>
            </a:r>
            <a:r>
              <a:rPr lang="fr-FR" sz="1100" dirty="0" smtClean="0">
                <a:solidFill>
                  <a:srgbClr val="0070C0"/>
                </a:solidFill>
              </a:rPr>
              <a:t>.</a:t>
            </a:r>
          </a:p>
          <a:p>
            <a:pPr algn="l"/>
            <a:endParaRPr lang="fr-FR" sz="1100" dirty="0">
              <a:solidFill>
                <a:srgbClr val="0070C0"/>
              </a:solidFill>
            </a:endParaRPr>
          </a:p>
          <a:p>
            <a:pPr lvl="0" algn="l"/>
            <a:r>
              <a:rPr lang="fr-FR" sz="1100" b="1" dirty="0" smtClean="0">
                <a:solidFill>
                  <a:schemeClr val="tx1"/>
                </a:solidFill>
              </a:rPr>
              <a:t>4)  Vous constatez qu’un archer se porte toujours au niveau des autres archers. Vous lui faites la remarque qu’il doit attendre son tour au pas d’attente, mais deux cibles plus tard, il recommence. Que faites-vous ? (3 points)</a:t>
            </a:r>
          </a:p>
          <a:p>
            <a:pPr algn="l"/>
            <a:r>
              <a:rPr lang="fr-FR" sz="1100" dirty="0" smtClean="0"/>
              <a:t> </a:t>
            </a:r>
          </a:p>
          <a:p>
            <a:pPr algn="l"/>
            <a:r>
              <a:rPr lang="fr-FR" sz="1100" dirty="0" smtClean="0">
                <a:solidFill>
                  <a:srgbClr val="0070C0"/>
                </a:solidFill>
              </a:rPr>
              <a:t>Règlement : - B.8.3.3 : Les compétiteurs attendant leur tour de tirer doivent rester dans la zone d'attente.</a:t>
            </a:r>
          </a:p>
          <a:p>
            <a:pPr lvl="0" algn="l" fontAlgn="auto"/>
            <a:r>
              <a:rPr lang="fr-FR" sz="1100" dirty="0" smtClean="0">
                <a:solidFill>
                  <a:srgbClr val="0070C0"/>
                </a:solidFill>
              </a:rPr>
              <a:t>B.8.3.4 : Quand le tir est en cours, seuls les archers dont c'est le tour de tirer peuvent se trouver sur la ligne de tir</a:t>
            </a:r>
          </a:p>
          <a:p>
            <a:pPr algn="l"/>
            <a:r>
              <a:rPr lang="fr-FR" sz="1100" dirty="0" smtClean="0">
                <a:solidFill>
                  <a:srgbClr val="0070C0"/>
                </a:solidFill>
              </a:rPr>
              <a:t> </a:t>
            </a:r>
          </a:p>
          <a:p>
            <a:pPr algn="l"/>
            <a:r>
              <a:rPr lang="fr-FR" sz="1100" dirty="0" smtClean="0">
                <a:solidFill>
                  <a:srgbClr val="0070C0"/>
                </a:solidFill>
              </a:rPr>
              <a:t>Les compétiteurs, qui ont été avertis à plusieurs reprises et qui continuent à enfreindre les règles suivantes ou qui ne se plient pas aux décisions et directives des arbitres </a:t>
            </a:r>
          </a:p>
          <a:p>
            <a:pPr algn="l"/>
            <a:r>
              <a:rPr lang="fr-FR" sz="1100" dirty="0" smtClean="0">
                <a:solidFill>
                  <a:srgbClr val="0070C0"/>
                </a:solidFill>
              </a:rPr>
              <a:t>Un archer, coupable d'avoir transgressé sciemment une règle ou un règlement, peut être éliminé de la compétition, perdant de ce fait toute position qu'il aurait pu obtenir. </a:t>
            </a:r>
          </a:p>
          <a:p>
            <a:pPr algn="l"/>
            <a:r>
              <a:rPr lang="fr-FR" sz="1100" dirty="0" smtClean="0">
                <a:solidFill>
                  <a:srgbClr val="0070C0"/>
                </a:solidFill>
              </a:rPr>
              <a:t> Je peux donc le sanctionner</a:t>
            </a:r>
          </a:p>
          <a:p>
            <a:pPr algn="l"/>
            <a:r>
              <a:rPr lang="fr-FR" sz="1100" dirty="0" smtClean="0"/>
              <a:t> </a:t>
            </a:r>
          </a:p>
          <a:p>
            <a:pPr algn="l"/>
            <a:r>
              <a:rPr lang="fr-FR" sz="1100" dirty="0" smtClean="0"/>
              <a:t>  </a:t>
            </a:r>
          </a:p>
          <a:p>
            <a:pPr lvl="0" algn="l"/>
            <a:r>
              <a:rPr lang="fr-FR" sz="1100" b="1" dirty="0" smtClean="0">
                <a:solidFill>
                  <a:schemeClr val="tx1"/>
                </a:solidFill>
              </a:rPr>
              <a:t>5) Un archer est spécialiste du dépassement de temps. Lors des phases éliminatoires et finales d’un championnat de France, il commet un dépassement de temps lors du 1/8ème de finale, puis un lors des 1/2 finales, puis encore un lors des finales. Comment réagissez-vous ? (4 points)</a:t>
            </a:r>
          </a:p>
          <a:p>
            <a:pPr algn="l"/>
            <a:r>
              <a:rPr lang="fr-FR" sz="1100" dirty="0" smtClean="0"/>
              <a:t/>
            </a:r>
            <a:br>
              <a:rPr lang="fr-FR" sz="1100" dirty="0" smtClean="0"/>
            </a:br>
            <a:r>
              <a:rPr lang="fr-FR" sz="1100" dirty="0" smtClean="0">
                <a:solidFill>
                  <a:srgbClr val="0070C0"/>
                </a:solidFill>
              </a:rPr>
              <a:t>1 avertissement pour les 1/8 </a:t>
            </a:r>
          </a:p>
          <a:p>
            <a:pPr algn="l"/>
            <a:r>
              <a:rPr lang="fr-FR" sz="1100" dirty="0" smtClean="0">
                <a:solidFill>
                  <a:srgbClr val="0070C0"/>
                </a:solidFill>
              </a:rPr>
              <a:t>1 avertissement pour les 1/2 puisque ce n’est pas la même phase de la compétition et que les avertissements sont remis à zéro entre les phases.</a:t>
            </a:r>
          </a:p>
          <a:p>
            <a:pPr algn="l"/>
            <a:r>
              <a:rPr lang="fr-FR" sz="1100" dirty="0" smtClean="0">
                <a:solidFill>
                  <a:srgbClr val="0070C0"/>
                </a:solidFill>
              </a:rPr>
              <a:t>Sanction sur la finale en enlevant la meilleure flèche de cette volée.</a:t>
            </a:r>
          </a:p>
          <a:p>
            <a:pPr algn="l"/>
            <a:endParaRPr lang="fr-FR" sz="1100" dirty="0" smtClean="0">
              <a:solidFill>
                <a:srgbClr val="0070C0"/>
              </a:solidFill>
            </a:endParaRPr>
          </a:p>
          <a:p>
            <a:pPr algn="l"/>
            <a:endParaRPr lang="fr-FR" sz="1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wipe(left)">
                                      <p:cBhvr>
                                        <p:cTn id="7" dur="20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wipe(left)">
                                      <p:cBhvr>
                                        <p:cTn id="12" dur="2000"/>
                                        <p:tgtEl>
                                          <p:spTgt spid="3">
                                            <p:txEl>
                                              <p:pRg st="8" end="8"/>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animEffect transition="in" filter="wipe(left)">
                                      <p:cBhvr>
                                        <p:cTn id="15" dur="2000"/>
                                        <p:tgtEl>
                                          <p:spTgt spid="3">
                                            <p:txEl>
                                              <p:pRg st="9" end="9"/>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3">
                                            <p:txEl>
                                              <p:pRg st="10" end="10"/>
                                            </p:txEl>
                                          </p:spTgt>
                                        </p:tgtEl>
                                        <p:attrNameLst>
                                          <p:attrName>style.visibility</p:attrName>
                                        </p:attrNameLst>
                                      </p:cBhvr>
                                      <p:to>
                                        <p:strVal val="visible"/>
                                      </p:to>
                                    </p:set>
                                    <p:animEffect transition="in" filter="wipe(left)">
                                      <p:cBhvr>
                                        <p:cTn id="18" dur="2000"/>
                                        <p:tgtEl>
                                          <p:spTgt spid="3">
                                            <p:txEl>
                                              <p:pRg st="10" end="10"/>
                                            </p:txEl>
                                          </p:spTgt>
                                        </p:tgtEl>
                                      </p:cBhvr>
                                    </p:animEffect>
                                  </p:childTnLst>
                                </p:cTn>
                              </p:par>
                              <p:par>
                                <p:cTn id="19" presetID="22" presetClass="entr" presetSubtype="8"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animEffect transition="in" filter="wipe(left)">
                                      <p:cBhvr>
                                        <p:cTn id="21" dur="2000"/>
                                        <p:tgtEl>
                                          <p:spTgt spid="3">
                                            <p:txEl>
                                              <p:pRg st="11" end="1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3">
                                            <p:txEl>
                                              <p:pRg st="15" end="15"/>
                                            </p:txEl>
                                          </p:spTgt>
                                        </p:tgtEl>
                                        <p:attrNameLst>
                                          <p:attrName>style.visibility</p:attrName>
                                        </p:attrNameLst>
                                      </p:cBhvr>
                                      <p:to>
                                        <p:strVal val="visible"/>
                                      </p:to>
                                    </p:set>
                                    <p:animEffect transition="in" filter="wipe(left)">
                                      <p:cBhvr>
                                        <p:cTn id="26" dur="2000"/>
                                        <p:tgtEl>
                                          <p:spTgt spid="3">
                                            <p:txEl>
                                              <p:pRg st="15" end="15"/>
                                            </p:txEl>
                                          </p:spTgt>
                                        </p:tgtEl>
                                      </p:cBhvr>
                                    </p:animEffect>
                                  </p:childTnLst>
                                </p:cTn>
                              </p:par>
                              <p:par>
                                <p:cTn id="27" presetID="22" presetClass="entr" presetSubtype="8" fill="hold" nodeType="withEffect">
                                  <p:stCondLst>
                                    <p:cond delay="0"/>
                                  </p:stCondLst>
                                  <p:childTnLst>
                                    <p:set>
                                      <p:cBhvr>
                                        <p:cTn id="28" dur="1" fill="hold">
                                          <p:stCondLst>
                                            <p:cond delay="0"/>
                                          </p:stCondLst>
                                        </p:cTn>
                                        <p:tgtEl>
                                          <p:spTgt spid="3">
                                            <p:txEl>
                                              <p:pRg st="16" end="16"/>
                                            </p:txEl>
                                          </p:spTgt>
                                        </p:tgtEl>
                                        <p:attrNameLst>
                                          <p:attrName>style.visibility</p:attrName>
                                        </p:attrNameLst>
                                      </p:cBhvr>
                                      <p:to>
                                        <p:strVal val="visible"/>
                                      </p:to>
                                    </p:set>
                                    <p:animEffect transition="in" filter="wipe(left)">
                                      <p:cBhvr>
                                        <p:cTn id="29" dur="2000"/>
                                        <p:tgtEl>
                                          <p:spTgt spid="3">
                                            <p:txEl>
                                              <p:pRg st="16" end="16"/>
                                            </p:txEl>
                                          </p:spTgt>
                                        </p:tgtEl>
                                      </p:cBhvr>
                                    </p:animEffect>
                                  </p:childTnLst>
                                </p:cTn>
                              </p:par>
                              <p:par>
                                <p:cTn id="30" presetID="22" presetClass="entr" presetSubtype="8" fill="hold" nodeType="withEffect">
                                  <p:stCondLst>
                                    <p:cond delay="0"/>
                                  </p:stCondLst>
                                  <p:childTnLst>
                                    <p:set>
                                      <p:cBhvr>
                                        <p:cTn id="31" dur="1" fill="hold">
                                          <p:stCondLst>
                                            <p:cond delay="0"/>
                                          </p:stCondLst>
                                        </p:cTn>
                                        <p:tgtEl>
                                          <p:spTgt spid="3">
                                            <p:txEl>
                                              <p:pRg st="17" end="17"/>
                                            </p:txEl>
                                          </p:spTgt>
                                        </p:tgtEl>
                                        <p:attrNameLst>
                                          <p:attrName>style.visibility</p:attrName>
                                        </p:attrNameLst>
                                      </p:cBhvr>
                                      <p:to>
                                        <p:strVal val="visible"/>
                                      </p:to>
                                    </p:set>
                                    <p:animEffect transition="in" filter="wipe(left)">
                                      <p:cBhvr>
                                        <p:cTn id="32" dur="2000"/>
                                        <p:tgtEl>
                                          <p:spTgt spid="3">
                                            <p:txEl>
                                              <p:pRg st="17" end="17"/>
                                            </p:txEl>
                                          </p:spTgt>
                                        </p:tgtEl>
                                      </p:cBhvr>
                                    </p:animEffect>
                                  </p:childTnLst>
                                </p:cTn>
                              </p:par>
                              <p:par>
                                <p:cTn id="33" presetID="22" presetClass="entr" presetSubtype="8" fill="hold" nodeType="withEffect">
                                  <p:stCondLst>
                                    <p:cond delay="0"/>
                                  </p:stCondLst>
                                  <p:childTnLst>
                                    <p:set>
                                      <p:cBhvr>
                                        <p:cTn id="34" dur="1" fill="hold">
                                          <p:stCondLst>
                                            <p:cond delay="0"/>
                                          </p:stCondLst>
                                        </p:cTn>
                                        <p:tgtEl>
                                          <p:spTgt spid="3">
                                            <p:txEl>
                                              <p:pRg st="18" end="18"/>
                                            </p:txEl>
                                          </p:spTgt>
                                        </p:tgtEl>
                                        <p:attrNameLst>
                                          <p:attrName>style.visibility</p:attrName>
                                        </p:attrNameLst>
                                      </p:cBhvr>
                                      <p:to>
                                        <p:strVal val="visible"/>
                                      </p:to>
                                    </p:set>
                                    <p:animEffect transition="in" filter="wipe(left)">
                                      <p:cBhvr>
                                        <p:cTn id="35" dur="2000"/>
                                        <p:tgtEl>
                                          <p:spTgt spid="3">
                                            <p:txEl>
                                              <p:pRg st="18" end="18"/>
                                            </p:txEl>
                                          </p:spTgt>
                                        </p:tgtEl>
                                      </p:cBhvr>
                                    </p:animEffect>
                                  </p:childTnLst>
                                </p:cTn>
                              </p:par>
                              <p:par>
                                <p:cTn id="36" presetID="22" presetClass="entr" presetSubtype="8" fill="hold" nodeType="withEffect">
                                  <p:stCondLst>
                                    <p:cond delay="0"/>
                                  </p:stCondLst>
                                  <p:childTnLst>
                                    <p:set>
                                      <p:cBhvr>
                                        <p:cTn id="37" dur="1" fill="hold">
                                          <p:stCondLst>
                                            <p:cond delay="0"/>
                                          </p:stCondLst>
                                        </p:cTn>
                                        <p:tgtEl>
                                          <p:spTgt spid="3">
                                            <p:txEl>
                                              <p:pRg st="19" end="19"/>
                                            </p:txEl>
                                          </p:spTgt>
                                        </p:tgtEl>
                                        <p:attrNameLst>
                                          <p:attrName>style.visibility</p:attrName>
                                        </p:attrNameLst>
                                      </p:cBhvr>
                                      <p:to>
                                        <p:strVal val="visible"/>
                                      </p:to>
                                    </p:set>
                                    <p:animEffect transition="in" filter="wipe(left)">
                                      <p:cBhvr>
                                        <p:cTn id="38" dur="2000"/>
                                        <p:tgtEl>
                                          <p:spTgt spid="3">
                                            <p:txEl>
                                              <p:pRg st="19" end="19"/>
                                            </p:txEl>
                                          </p:spTgt>
                                        </p:tgtEl>
                                      </p:cBhvr>
                                    </p:animEffect>
                                  </p:childTnLst>
                                </p:cTn>
                              </p:par>
                              <p:par>
                                <p:cTn id="39" presetID="22" presetClass="entr" presetSubtype="8" fill="hold" nodeType="withEffect">
                                  <p:stCondLst>
                                    <p:cond delay="0"/>
                                  </p:stCondLst>
                                  <p:childTnLst>
                                    <p:set>
                                      <p:cBhvr>
                                        <p:cTn id="40" dur="1" fill="hold">
                                          <p:stCondLst>
                                            <p:cond delay="0"/>
                                          </p:stCondLst>
                                        </p:cTn>
                                        <p:tgtEl>
                                          <p:spTgt spid="3">
                                            <p:txEl>
                                              <p:pRg st="20" end="20"/>
                                            </p:txEl>
                                          </p:spTgt>
                                        </p:tgtEl>
                                        <p:attrNameLst>
                                          <p:attrName>style.visibility</p:attrName>
                                        </p:attrNameLst>
                                      </p:cBhvr>
                                      <p:to>
                                        <p:strVal val="visible"/>
                                      </p:to>
                                    </p:set>
                                    <p:animEffect transition="in" filter="wipe(left)">
                                      <p:cBhvr>
                                        <p:cTn id="41" dur="2000"/>
                                        <p:tgtEl>
                                          <p:spTgt spid="3">
                                            <p:txEl>
                                              <p:pRg st="20" end="2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3">
                                            <p:txEl>
                                              <p:pRg st="24" end="24"/>
                                            </p:txEl>
                                          </p:spTgt>
                                        </p:tgtEl>
                                        <p:attrNameLst>
                                          <p:attrName>style.visibility</p:attrName>
                                        </p:attrNameLst>
                                      </p:cBhvr>
                                      <p:to>
                                        <p:strVal val="visible"/>
                                      </p:to>
                                    </p:set>
                                    <p:animEffect transition="in" filter="wipe(left)">
                                      <p:cBhvr>
                                        <p:cTn id="46" dur="2000"/>
                                        <p:tgtEl>
                                          <p:spTgt spid="3">
                                            <p:txEl>
                                              <p:pRg st="24" end="24"/>
                                            </p:txEl>
                                          </p:spTgt>
                                        </p:tgtEl>
                                      </p:cBhvr>
                                    </p:animEffect>
                                  </p:childTnLst>
                                </p:cTn>
                              </p:par>
                              <p:par>
                                <p:cTn id="47" presetID="22" presetClass="entr" presetSubtype="8" fill="hold" nodeType="withEffect">
                                  <p:stCondLst>
                                    <p:cond delay="0"/>
                                  </p:stCondLst>
                                  <p:childTnLst>
                                    <p:set>
                                      <p:cBhvr>
                                        <p:cTn id="48" dur="1" fill="hold">
                                          <p:stCondLst>
                                            <p:cond delay="0"/>
                                          </p:stCondLst>
                                        </p:cTn>
                                        <p:tgtEl>
                                          <p:spTgt spid="3">
                                            <p:txEl>
                                              <p:pRg st="25" end="25"/>
                                            </p:txEl>
                                          </p:spTgt>
                                        </p:tgtEl>
                                        <p:attrNameLst>
                                          <p:attrName>style.visibility</p:attrName>
                                        </p:attrNameLst>
                                      </p:cBhvr>
                                      <p:to>
                                        <p:strVal val="visible"/>
                                      </p:to>
                                    </p:set>
                                    <p:animEffect transition="in" filter="wipe(left)">
                                      <p:cBhvr>
                                        <p:cTn id="49" dur="2000"/>
                                        <p:tgtEl>
                                          <p:spTgt spid="3">
                                            <p:txEl>
                                              <p:pRg st="25" end="25"/>
                                            </p:txEl>
                                          </p:spTgt>
                                        </p:tgtEl>
                                      </p:cBhvr>
                                    </p:animEffect>
                                  </p:childTnLst>
                                </p:cTn>
                              </p:par>
                              <p:par>
                                <p:cTn id="50" presetID="22" presetClass="entr" presetSubtype="8" fill="hold" nodeType="withEffect">
                                  <p:stCondLst>
                                    <p:cond delay="0"/>
                                  </p:stCondLst>
                                  <p:childTnLst>
                                    <p:set>
                                      <p:cBhvr>
                                        <p:cTn id="51" dur="1" fill="hold">
                                          <p:stCondLst>
                                            <p:cond delay="0"/>
                                          </p:stCondLst>
                                        </p:cTn>
                                        <p:tgtEl>
                                          <p:spTgt spid="3">
                                            <p:txEl>
                                              <p:pRg st="26" end="26"/>
                                            </p:txEl>
                                          </p:spTgt>
                                        </p:tgtEl>
                                        <p:attrNameLst>
                                          <p:attrName>style.visibility</p:attrName>
                                        </p:attrNameLst>
                                      </p:cBhvr>
                                      <p:to>
                                        <p:strVal val="visible"/>
                                      </p:to>
                                    </p:set>
                                    <p:animEffect transition="in" filter="wipe(left)">
                                      <p:cBhvr>
                                        <p:cTn id="52" dur="2000"/>
                                        <p:tgtEl>
                                          <p:spTgt spid="3">
                                            <p:txEl>
                                              <p:pRg st="26" end="2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2900" y="1547665"/>
            <a:ext cx="6172200" cy="6620554"/>
          </a:xfrm>
        </p:spPr>
        <p:txBody>
          <a:bodyPr>
            <a:normAutofit fontScale="32500" lnSpcReduction="20000"/>
          </a:bodyPr>
          <a:lstStyle/>
          <a:p>
            <a:r>
              <a:rPr lang="fr-FR" b="1" u="sng" dirty="0" smtClean="0"/>
              <a:t>B) Questions courtes</a:t>
            </a:r>
            <a:r>
              <a:rPr lang="fr-FR" dirty="0" smtClean="0"/>
              <a:t>, </a:t>
            </a:r>
            <a:r>
              <a:rPr lang="fr-FR" b="1" dirty="0" smtClean="0"/>
              <a:t>pour les questions à choix multiples il peut y avoir plusieurs réponses possibles (20 points)</a:t>
            </a:r>
          </a:p>
          <a:p>
            <a:r>
              <a:rPr lang="fr-FR" dirty="0" smtClean="0"/>
              <a:t> </a:t>
            </a:r>
          </a:p>
          <a:p>
            <a:r>
              <a:rPr lang="fr-FR" dirty="0" smtClean="0"/>
              <a:t> ● Citez les catégories qui tirent au piquet bleu : (2 points)</a:t>
            </a:r>
          </a:p>
          <a:p>
            <a:r>
              <a:rPr lang="fr-FR" dirty="0" smtClean="0">
                <a:solidFill>
                  <a:srgbClr val="0070C0"/>
                </a:solidFill>
              </a:rPr>
              <a:t>- Cadet (U18) Arc Classique</a:t>
            </a:r>
          </a:p>
          <a:p>
            <a:r>
              <a:rPr lang="fr-FR" dirty="0" smtClean="0">
                <a:solidFill>
                  <a:srgbClr val="0070C0"/>
                </a:solidFill>
              </a:rPr>
              <a:t>- Cadet (U18) Arc à Poulie</a:t>
            </a:r>
          </a:p>
          <a:p>
            <a:r>
              <a:rPr lang="en-US" dirty="0" smtClean="0">
                <a:solidFill>
                  <a:srgbClr val="0070C0"/>
                </a:solidFill>
              </a:rPr>
              <a:t>- Juniors (U21) Arc Nu</a:t>
            </a:r>
            <a:endParaRPr lang="fr-FR" dirty="0" smtClean="0">
              <a:solidFill>
                <a:srgbClr val="0070C0"/>
              </a:solidFill>
            </a:endParaRPr>
          </a:p>
          <a:p>
            <a:r>
              <a:rPr lang="en-US" dirty="0" smtClean="0">
                <a:solidFill>
                  <a:srgbClr val="0070C0"/>
                </a:solidFill>
              </a:rPr>
              <a:t>- Seniors 1-2-3 Arc Nu</a:t>
            </a:r>
            <a:endParaRPr lang="fr-FR" dirty="0" smtClean="0">
              <a:solidFill>
                <a:srgbClr val="0070C0"/>
              </a:solidFill>
            </a:endParaRPr>
          </a:p>
          <a:p>
            <a:r>
              <a:rPr lang="fr-FR" dirty="0" smtClean="0">
                <a:solidFill>
                  <a:srgbClr val="0070C0"/>
                </a:solidFill>
              </a:rPr>
              <a:t>- Senior 1 Arc Chasse</a:t>
            </a:r>
          </a:p>
          <a:p>
            <a:r>
              <a:rPr lang="fr-FR" dirty="0" smtClean="0"/>
              <a:t> </a:t>
            </a:r>
          </a:p>
          <a:p>
            <a:r>
              <a:rPr lang="fr-FR" dirty="0" smtClean="0"/>
              <a:t> </a:t>
            </a:r>
          </a:p>
          <a:p>
            <a:r>
              <a:rPr lang="fr-FR" dirty="0" smtClean="0"/>
              <a:t>● Citez les types d’arc qu’un cadet (U18) peut tirer : (2 points)</a:t>
            </a:r>
          </a:p>
          <a:p>
            <a:r>
              <a:rPr lang="fr-FR" dirty="0" smtClean="0">
                <a:solidFill>
                  <a:srgbClr val="0070C0"/>
                </a:solidFill>
              </a:rPr>
              <a:t>- Arc Nu</a:t>
            </a:r>
          </a:p>
          <a:p>
            <a:r>
              <a:rPr lang="fr-FR" dirty="0" smtClean="0">
                <a:solidFill>
                  <a:srgbClr val="0070C0"/>
                </a:solidFill>
              </a:rPr>
              <a:t>- Arc Classique</a:t>
            </a:r>
          </a:p>
          <a:p>
            <a:r>
              <a:rPr lang="fr-FR" dirty="0" smtClean="0">
                <a:solidFill>
                  <a:srgbClr val="0070C0"/>
                </a:solidFill>
              </a:rPr>
              <a:t>- Arc à Poulies</a:t>
            </a:r>
          </a:p>
          <a:p>
            <a:r>
              <a:rPr lang="fr-FR" dirty="0" smtClean="0">
                <a:solidFill>
                  <a:srgbClr val="0070C0"/>
                </a:solidFill>
              </a:rPr>
              <a:t>- Arc Droit</a:t>
            </a:r>
          </a:p>
          <a:p>
            <a:r>
              <a:rPr lang="fr-FR" dirty="0" smtClean="0"/>
              <a:t> </a:t>
            </a:r>
          </a:p>
          <a:p>
            <a:r>
              <a:rPr lang="fr-FR" dirty="0" smtClean="0"/>
              <a:t> ● Quel(s) blason(s) peut-on trouver à 20 m : (2 points)</a:t>
            </a:r>
          </a:p>
          <a:p>
            <a:r>
              <a:rPr lang="fr-FR" dirty="0" smtClean="0">
                <a:sym typeface="Webdings"/>
              </a:rPr>
              <a:t></a:t>
            </a:r>
            <a:r>
              <a:rPr lang="fr-FR" dirty="0" smtClean="0"/>
              <a:t>  20 cm   </a:t>
            </a:r>
          </a:p>
          <a:p>
            <a:r>
              <a:rPr lang="fr-FR" dirty="0" smtClean="0">
                <a:sym typeface="Webdings"/>
              </a:rPr>
              <a:t></a:t>
            </a:r>
            <a:r>
              <a:rPr lang="fr-FR" dirty="0" smtClean="0"/>
              <a:t>  40 cm </a:t>
            </a:r>
          </a:p>
          <a:p>
            <a:r>
              <a:rPr lang="fr-FR" dirty="0" smtClean="0">
                <a:sym typeface="Webdings"/>
              </a:rPr>
              <a:t></a:t>
            </a:r>
            <a:r>
              <a:rPr lang="fr-FR" dirty="0" smtClean="0"/>
              <a:t>  60 cm</a:t>
            </a:r>
          </a:p>
          <a:p>
            <a:r>
              <a:rPr lang="fr-FR" dirty="0" smtClean="0">
                <a:sym typeface="Webdings"/>
              </a:rPr>
              <a:t></a:t>
            </a:r>
            <a:r>
              <a:rPr lang="fr-FR" dirty="0" smtClean="0"/>
              <a:t>  80 cm (U13 piquet Orange)</a:t>
            </a:r>
          </a:p>
          <a:p>
            <a:r>
              <a:rPr lang="fr-FR" dirty="0" smtClean="0"/>
              <a:t> </a:t>
            </a:r>
          </a:p>
          <a:p>
            <a:r>
              <a:rPr lang="fr-FR" dirty="0" smtClean="0"/>
              <a:t>● Quel(s) blason(s) peut-on trouver à 30 m : (2 points)</a:t>
            </a:r>
          </a:p>
          <a:p>
            <a:r>
              <a:rPr lang="fr-FR" dirty="0" smtClean="0">
                <a:sym typeface="Webdings"/>
              </a:rPr>
              <a:t></a:t>
            </a:r>
            <a:r>
              <a:rPr lang="fr-FR" dirty="0" smtClean="0"/>
              <a:t>  20 cm </a:t>
            </a:r>
          </a:p>
          <a:p>
            <a:r>
              <a:rPr lang="fr-FR" dirty="0" smtClean="0">
                <a:sym typeface="Webdings"/>
              </a:rPr>
              <a:t></a:t>
            </a:r>
            <a:r>
              <a:rPr lang="fr-FR" dirty="0" smtClean="0"/>
              <a:t>  40 cm </a:t>
            </a:r>
          </a:p>
          <a:p>
            <a:r>
              <a:rPr lang="fr-FR" dirty="0" smtClean="0">
                <a:sym typeface="Webdings"/>
              </a:rPr>
              <a:t></a:t>
            </a:r>
            <a:r>
              <a:rPr lang="fr-FR" dirty="0" smtClean="0"/>
              <a:t>  60 cm</a:t>
            </a:r>
          </a:p>
          <a:p>
            <a:r>
              <a:rPr lang="fr-FR" dirty="0" smtClean="0">
                <a:sym typeface="Webdings"/>
              </a:rPr>
              <a:t></a:t>
            </a:r>
            <a:r>
              <a:rPr lang="fr-FR" dirty="0" smtClean="0"/>
              <a:t>  80 cm</a:t>
            </a:r>
          </a:p>
          <a:p>
            <a:r>
              <a:rPr lang="fr-FR" dirty="0" smtClean="0"/>
              <a:t> </a:t>
            </a:r>
          </a:p>
          <a:p>
            <a:r>
              <a:rPr lang="fr-FR" dirty="0" smtClean="0"/>
              <a:t>● Quel(s) blason(s) peut-on trouver à 40 m : (2 points)</a:t>
            </a:r>
          </a:p>
          <a:p>
            <a:r>
              <a:rPr lang="fr-FR" dirty="0" smtClean="0">
                <a:sym typeface="Webdings"/>
              </a:rPr>
              <a:t></a:t>
            </a:r>
            <a:r>
              <a:rPr lang="fr-FR" dirty="0" smtClean="0"/>
              <a:t>  20 cm </a:t>
            </a:r>
          </a:p>
          <a:p>
            <a:r>
              <a:rPr lang="fr-FR" dirty="0" smtClean="0">
                <a:sym typeface="Webdings"/>
              </a:rPr>
              <a:t></a:t>
            </a:r>
            <a:r>
              <a:rPr lang="fr-FR" dirty="0" smtClean="0"/>
              <a:t>  40 cm </a:t>
            </a:r>
          </a:p>
          <a:p>
            <a:r>
              <a:rPr lang="fr-FR" dirty="0" smtClean="0">
                <a:sym typeface="Webdings"/>
              </a:rPr>
              <a:t></a:t>
            </a:r>
            <a:r>
              <a:rPr lang="fr-FR" dirty="0" smtClean="0"/>
              <a:t>  60 cm</a:t>
            </a:r>
          </a:p>
          <a:p>
            <a:r>
              <a:rPr lang="fr-FR" dirty="0" smtClean="0">
                <a:sym typeface="Webdings"/>
              </a:rPr>
              <a:t></a:t>
            </a:r>
            <a:r>
              <a:rPr lang="fr-FR" dirty="0" smtClean="0"/>
              <a:t>  80 cm</a:t>
            </a:r>
            <a:br>
              <a:rPr lang="fr-FR" dirty="0" smtClean="0"/>
            </a:br>
            <a:endParaRPr lang="fr-FR" dirty="0" smtClean="0"/>
          </a:p>
          <a:p>
            <a:r>
              <a:rPr lang="fr-FR" dirty="0" smtClean="0"/>
              <a:t>● Combien de zones de score comporte la partie noire d’un blason de tir campagne de 40 cm : (1 point)</a:t>
            </a:r>
          </a:p>
          <a:p>
            <a:r>
              <a:rPr lang="fr-FR" dirty="0" smtClean="0">
                <a:sym typeface="Webdings"/>
              </a:rPr>
              <a:t></a:t>
            </a:r>
            <a:r>
              <a:rPr lang="fr-FR" dirty="0" smtClean="0"/>
              <a:t>  2</a:t>
            </a:r>
          </a:p>
          <a:p>
            <a:r>
              <a:rPr lang="fr-FR" dirty="0" smtClean="0">
                <a:sym typeface="Webdings"/>
              </a:rPr>
              <a:t></a:t>
            </a:r>
            <a:r>
              <a:rPr lang="fr-FR" dirty="0" smtClean="0"/>
              <a:t>  3</a:t>
            </a:r>
          </a:p>
          <a:p>
            <a:r>
              <a:rPr lang="fr-FR" dirty="0" smtClean="0">
                <a:sym typeface="Webdings"/>
              </a:rPr>
              <a:t></a:t>
            </a:r>
            <a:r>
              <a:rPr lang="fr-FR" dirty="0" smtClean="0"/>
              <a:t>  4</a:t>
            </a:r>
          </a:p>
          <a:p>
            <a:endParaRPr lang="fr-FR" dirty="0"/>
          </a:p>
        </p:txBody>
      </p:sp>
      <p:sp>
        <p:nvSpPr>
          <p:cNvPr id="4" name="Rectangle 3"/>
          <p:cNvSpPr/>
          <p:nvPr/>
        </p:nvSpPr>
        <p:spPr>
          <a:xfrm>
            <a:off x="756000" y="4266000"/>
            <a:ext cx="576000" cy="18000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756000" y="4428000"/>
            <a:ext cx="576000" cy="14400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756000" y="4580400"/>
            <a:ext cx="576000" cy="14400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756000" y="4732800"/>
            <a:ext cx="1728000" cy="14400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756000" y="5348100"/>
            <a:ext cx="576000" cy="14400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756000" y="5500500"/>
            <a:ext cx="576000" cy="14400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756000" y="5652900"/>
            <a:ext cx="576000" cy="14400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756000" y="6414900"/>
            <a:ext cx="576000" cy="14400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756000" y="6567300"/>
            <a:ext cx="576000" cy="14400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765525" y="7310250"/>
            <a:ext cx="576000" cy="14400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2000"/>
                                        <p:tgtEl>
                                          <p:spTgt spid="3">
                                            <p:txEl>
                                              <p:pRg st="3" end="3"/>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left)">
                                      <p:cBhvr>
                                        <p:cTn id="10" dur="2000"/>
                                        <p:tgtEl>
                                          <p:spTgt spid="3">
                                            <p:txEl>
                                              <p:pRg st="4" end="4"/>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wipe(left)">
                                      <p:cBhvr>
                                        <p:cTn id="13" dur="2000"/>
                                        <p:tgtEl>
                                          <p:spTgt spid="3">
                                            <p:txEl>
                                              <p:pRg st="5" end="5"/>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wipe(left)">
                                      <p:cBhvr>
                                        <p:cTn id="16" dur="2000"/>
                                        <p:tgtEl>
                                          <p:spTgt spid="3">
                                            <p:txEl>
                                              <p:pRg st="6" end="6"/>
                                            </p:txEl>
                                          </p:spTgt>
                                        </p:tgtEl>
                                      </p:cBhvr>
                                    </p:animEffect>
                                  </p:childTnLst>
                                </p:cTn>
                              </p:par>
                              <p:par>
                                <p:cTn id="17" presetID="22" presetClass="entr" presetSubtype="8"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wipe(left)">
                                      <p:cBhvr>
                                        <p:cTn id="19" dur="2000"/>
                                        <p:tgtEl>
                                          <p:spTgt spid="3">
                                            <p:txEl>
                                              <p:pRg st="7" end="7"/>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
                                            <p:txEl>
                                              <p:pRg st="11" end="11"/>
                                            </p:txEl>
                                          </p:spTgt>
                                        </p:tgtEl>
                                        <p:attrNameLst>
                                          <p:attrName>style.visibility</p:attrName>
                                        </p:attrNameLst>
                                      </p:cBhvr>
                                      <p:to>
                                        <p:strVal val="visible"/>
                                      </p:to>
                                    </p:set>
                                    <p:animEffect transition="in" filter="wipe(left)">
                                      <p:cBhvr>
                                        <p:cTn id="24" dur="2000"/>
                                        <p:tgtEl>
                                          <p:spTgt spid="3">
                                            <p:txEl>
                                              <p:pRg st="11" end="11"/>
                                            </p:txEl>
                                          </p:spTgt>
                                        </p:tgtEl>
                                      </p:cBhvr>
                                    </p:animEffect>
                                  </p:childTnLst>
                                </p:cTn>
                              </p:par>
                              <p:par>
                                <p:cTn id="25" presetID="22" presetClass="entr" presetSubtype="8"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animEffect transition="in" filter="wipe(left)">
                                      <p:cBhvr>
                                        <p:cTn id="27" dur="2000"/>
                                        <p:tgtEl>
                                          <p:spTgt spid="3">
                                            <p:txEl>
                                              <p:pRg st="12" end="12"/>
                                            </p:txEl>
                                          </p:spTgt>
                                        </p:tgtEl>
                                      </p:cBhvr>
                                    </p:animEffect>
                                  </p:childTnLst>
                                </p:cTn>
                              </p:par>
                              <p:par>
                                <p:cTn id="28" presetID="22" presetClass="entr" presetSubtype="8" fill="hold" nodeType="withEffect">
                                  <p:stCondLst>
                                    <p:cond delay="0"/>
                                  </p:stCondLst>
                                  <p:childTnLst>
                                    <p:set>
                                      <p:cBhvr>
                                        <p:cTn id="29" dur="1" fill="hold">
                                          <p:stCondLst>
                                            <p:cond delay="0"/>
                                          </p:stCondLst>
                                        </p:cTn>
                                        <p:tgtEl>
                                          <p:spTgt spid="3">
                                            <p:txEl>
                                              <p:pRg st="13" end="13"/>
                                            </p:txEl>
                                          </p:spTgt>
                                        </p:tgtEl>
                                        <p:attrNameLst>
                                          <p:attrName>style.visibility</p:attrName>
                                        </p:attrNameLst>
                                      </p:cBhvr>
                                      <p:to>
                                        <p:strVal val="visible"/>
                                      </p:to>
                                    </p:set>
                                    <p:animEffect transition="in" filter="wipe(left)">
                                      <p:cBhvr>
                                        <p:cTn id="30" dur="2000"/>
                                        <p:tgtEl>
                                          <p:spTgt spid="3">
                                            <p:txEl>
                                              <p:pRg st="13" end="13"/>
                                            </p:txEl>
                                          </p:spTgt>
                                        </p:tgtEl>
                                      </p:cBhvr>
                                    </p:animEffect>
                                  </p:childTnLst>
                                </p:cTn>
                              </p:par>
                              <p:par>
                                <p:cTn id="31" presetID="22" presetClass="entr" presetSubtype="8" fill="hold" nodeType="withEffect">
                                  <p:stCondLst>
                                    <p:cond delay="0"/>
                                  </p:stCondLst>
                                  <p:childTnLst>
                                    <p:set>
                                      <p:cBhvr>
                                        <p:cTn id="32" dur="1" fill="hold">
                                          <p:stCondLst>
                                            <p:cond delay="0"/>
                                          </p:stCondLst>
                                        </p:cTn>
                                        <p:tgtEl>
                                          <p:spTgt spid="3">
                                            <p:txEl>
                                              <p:pRg st="14" end="14"/>
                                            </p:txEl>
                                          </p:spTgt>
                                        </p:tgtEl>
                                        <p:attrNameLst>
                                          <p:attrName>style.visibility</p:attrName>
                                        </p:attrNameLst>
                                      </p:cBhvr>
                                      <p:to>
                                        <p:strVal val="visible"/>
                                      </p:to>
                                    </p:set>
                                    <p:animEffect transition="in" filter="wipe(left)">
                                      <p:cBhvr>
                                        <p:cTn id="33" dur="2000"/>
                                        <p:tgtEl>
                                          <p:spTgt spid="3">
                                            <p:txEl>
                                              <p:pRg st="14" end="1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wipe(left)">
                                      <p:cBhvr>
                                        <p:cTn id="38" dur="2000"/>
                                        <p:tgtEl>
                                          <p:spTgt spid="4"/>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ipe(left)">
                                      <p:cBhvr>
                                        <p:cTn id="43" dur="2000"/>
                                        <p:tgtEl>
                                          <p:spTgt spid="5"/>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wipe(left)">
                                      <p:cBhvr>
                                        <p:cTn id="48" dur="2000"/>
                                        <p:tgtEl>
                                          <p:spTgt spid="6"/>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wipe(left)">
                                      <p:cBhvr>
                                        <p:cTn id="53" dur="2000"/>
                                        <p:tgtEl>
                                          <p:spTgt spid="7"/>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wipe(left)">
                                      <p:cBhvr>
                                        <p:cTn id="58" dur="2000"/>
                                        <p:tgtEl>
                                          <p:spTgt spid="8"/>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9"/>
                                        </p:tgtEl>
                                        <p:attrNameLst>
                                          <p:attrName>style.visibility</p:attrName>
                                        </p:attrNameLst>
                                      </p:cBhvr>
                                      <p:to>
                                        <p:strVal val="visible"/>
                                      </p:to>
                                    </p:set>
                                    <p:animEffect transition="in" filter="wipe(left)">
                                      <p:cBhvr>
                                        <p:cTn id="63" dur="2000"/>
                                        <p:tgtEl>
                                          <p:spTgt spid="9"/>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10"/>
                                        </p:tgtEl>
                                        <p:attrNameLst>
                                          <p:attrName>style.visibility</p:attrName>
                                        </p:attrNameLst>
                                      </p:cBhvr>
                                      <p:to>
                                        <p:strVal val="visible"/>
                                      </p:to>
                                    </p:set>
                                    <p:animEffect transition="in" filter="wipe(left)">
                                      <p:cBhvr>
                                        <p:cTn id="68" dur="2000"/>
                                        <p:tgtEl>
                                          <p:spTgt spid="10"/>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11"/>
                                        </p:tgtEl>
                                        <p:attrNameLst>
                                          <p:attrName>style.visibility</p:attrName>
                                        </p:attrNameLst>
                                      </p:cBhvr>
                                      <p:to>
                                        <p:strVal val="visible"/>
                                      </p:to>
                                    </p:set>
                                    <p:animEffect transition="in" filter="wipe(left)">
                                      <p:cBhvr>
                                        <p:cTn id="73" dur="2000"/>
                                        <p:tgtEl>
                                          <p:spTgt spid="11"/>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grpId="0" nodeType="clickEffect">
                                  <p:stCondLst>
                                    <p:cond delay="0"/>
                                  </p:stCondLst>
                                  <p:childTnLst>
                                    <p:set>
                                      <p:cBhvr>
                                        <p:cTn id="77" dur="1" fill="hold">
                                          <p:stCondLst>
                                            <p:cond delay="0"/>
                                          </p:stCondLst>
                                        </p:cTn>
                                        <p:tgtEl>
                                          <p:spTgt spid="12"/>
                                        </p:tgtEl>
                                        <p:attrNameLst>
                                          <p:attrName>style.visibility</p:attrName>
                                        </p:attrNameLst>
                                      </p:cBhvr>
                                      <p:to>
                                        <p:strVal val="visible"/>
                                      </p:to>
                                    </p:set>
                                    <p:animEffect transition="in" filter="wipe(left)">
                                      <p:cBhvr>
                                        <p:cTn id="78" dur="2000"/>
                                        <p:tgtEl>
                                          <p:spTgt spid="12"/>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grpId="0" nodeType="clickEffect">
                                  <p:stCondLst>
                                    <p:cond delay="0"/>
                                  </p:stCondLst>
                                  <p:childTnLst>
                                    <p:set>
                                      <p:cBhvr>
                                        <p:cTn id="82" dur="1" fill="hold">
                                          <p:stCondLst>
                                            <p:cond delay="0"/>
                                          </p:stCondLst>
                                        </p:cTn>
                                        <p:tgtEl>
                                          <p:spTgt spid="13"/>
                                        </p:tgtEl>
                                        <p:attrNameLst>
                                          <p:attrName>style.visibility</p:attrName>
                                        </p:attrNameLst>
                                      </p:cBhvr>
                                      <p:to>
                                        <p:strVal val="visible"/>
                                      </p:to>
                                    </p:set>
                                    <p:animEffect transition="in" filter="wipe(left)">
                                      <p:cBhvr>
                                        <p:cTn id="83"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2900" y="467544"/>
            <a:ext cx="6172200" cy="7700675"/>
          </a:xfrm>
        </p:spPr>
        <p:txBody>
          <a:bodyPr>
            <a:normAutofit/>
          </a:bodyPr>
          <a:lstStyle/>
          <a:p>
            <a:r>
              <a:rPr lang="fr-FR" sz="1100" dirty="0" smtClean="0"/>
              <a:t>● Quelle est la tolérance de distance pour une cible située à 20m (1 point) </a:t>
            </a:r>
          </a:p>
          <a:p>
            <a:r>
              <a:rPr lang="fr-FR" sz="1100" dirty="0" smtClean="0">
                <a:solidFill>
                  <a:srgbClr val="0070C0"/>
                </a:solidFill>
              </a:rPr>
              <a:t>+/- 1 m</a:t>
            </a:r>
          </a:p>
          <a:p>
            <a:r>
              <a:rPr lang="fr-FR" sz="1100" dirty="0" smtClean="0"/>
              <a:t> </a:t>
            </a:r>
          </a:p>
          <a:p>
            <a:r>
              <a:rPr lang="fr-FR" sz="1100" dirty="0" smtClean="0"/>
              <a:t>● Quelle est la tolérance de distance pour une cible située à 55m (1 point) </a:t>
            </a:r>
          </a:p>
          <a:p>
            <a:r>
              <a:rPr lang="fr-FR" sz="1100" dirty="0" smtClean="0">
                <a:solidFill>
                  <a:srgbClr val="0070C0"/>
                </a:solidFill>
              </a:rPr>
              <a:t>+/- 1 m</a:t>
            </a:r>
          </a:p>
          <a:p>
            <a:r>
              <a:rPr lang="fr-FR" sz="1100" dirty="0" smtClean="0"/>
              <a:t> </a:t>
            </a:r>
          </a:p>
          <a:p>
            <a:r>
              <a:rPr lang="fr-FR" sz="1100" dirty="0" smtClean="0"/>
              <a:t>● Sur la feuille de marque, je totalise : (2 points)</a:t>
            </a:r>
          </a:p>
          <a:p>
            <a:r>
              <a:rPr lang="fr-FR" sz="1100" dirty="0" smtClean="0">
                <a:sym typeface="Webdings"/>
              </a:rPr>
              <a:t></a:t>
            </a:r>
            <a:r>
              <a:rPr lang="fr-FR" sz="1100" dirty="0" smtClean="0"/>
              <a:t>  les X et les 5</a:t>
            </a:r>
          </a:p>
          <a:p>
            <a:r>
              <a:rPr lang="fr-FR" sz="1100" dirty="0" smtClean="0">
                <a:sym typeface="Webdings"/>
              </a:rPr>
              <a:t></a:t>
            </a:r>
            <a:r>
              <a:rPr lang="fr-FR" sz="1100" dirty="0" smtClean="0"/>
              <a:t>  les 6 et les 5</a:t>
            </a:r>
          </a:p>
          <a:p>
            <a:r>
              <a:rPr lang="fr-FR" sz="1100" dirty="0" smtClean="0">
                <a:sym typeface="Webdings"/>
              </a:rPr>
              <a:t></a:t>
            </a:r>
            <a:r>
              <a:rPr lang="fr-FR" sz="1100" dirty="0" smtClean="0"/>
              <a:t>  les X et les 9</a:t>
            </a:r>
          </a:p>
          <a:p>
            <a:r>
              <a:rPr lang="fr-FR" sz="1100" dirty="0" smtClean="0"/>
              <a:t> </a:t>
            </a:r>
          </a:p>
          <a:p>
            <a:r>
              <a:rPr lang="fr-FR" sz="1100" dirty="0" smtClean="0"/>
              <a:t>● Quel est l'</a:t>
            </a:r>
            <a:r>
              <a:rPr lang="fr-FR" sz="1100" dirty="0" err="1" smtClean="0"/>
              <a:t>overdraw</a:t>
            </a:r>
            <a:r>
              <a:rPr lang="fr-FR" sz="1100" dirty="0" smtClean="0"/>
              <a:t> (distance entre le point de pression et le point pivot) autorisé pour un arc nu : (1 point)</a:t>
            </a:r>
          </a:p>
          <a:p>
            <a:r>
              <a:rPr lang="fr-FR" sz="1100" dirty="0" smtClean="0">
                <a:sym typeface="Webdings"/>
              </a:rPr>
              <a:t></a:t>
            </a:r>
            <a:r>
              <a:rPr lang="fr-FR" sz="1100" dirty="0" smtClean="0"/>
              <a:t>  0</a:t>
            </a:r>
          </a:p>
          <a:p>
            <a:r>
              <a:rPr lang="fr-FR" sz="1100" dirty="0" smtClean="0">
                <a:sym typeface="Webdings"/>
              </a:rPr>
              <a:t></a:t>
            </a:r>
            <a:r>
              <a:rPr lang="fr-FR" sz="1100" dirty="0" smtClean="0"/>
              <a:t>  2</a:t>
            </a:r>
          </a:p>
          <a:p>
            <a:r>
              <a:rPr lang="fr-FR" sz="1100" dirty="0" smtClean="0">
                <a:sym typeface="Webdings"/>
              </a:rPr>
              <a:t></a:t>
            </a:r>
            <a:r>
              <a:rPr lang="fr-FR" sz="1100" dirty="0" smtClean="0"/>
              <a:t>  4</a:t>
            </a:r>
          </a:p>
          <a:p>
            <a:r>
              <a:rPr lang="fr-FR" sz="1100" dirty="0" smtClean="0">
                <a:sym typeface="Webdings"/>
              </a:rPr>
              <a:t></a:t>
            </a:r>
            <a:r>
              <a:rPr lang="fr-FR" sz="1100" dirty="0" smtClean="0"/>
              <a:t>  6</a:t>
            </a:r>
          </a:p>
          <a:p>
            <a:r>
              <a:rPr lang="fr-FR" sz="1100" dirty="0" smtClean="0"/>
              <a:t> </a:t>
            </a:r>
          </a:p>
          <a:p>
            <a:r>
              <a:rPr lang="fr-FR" sz="1100" dirty="0" smtClean="0"/>
              <a:t> </a:t>
            </a:r>
          </a:p>
          <a:p>
            <a:r>
              <a:rPr lang="fr-FR" sz="1100" dirty="0" smtClean="0"/>
              <a:t>● L’Arc Chasse pour les hommes aura une puissance maximale de 60 livres : (2 points)</a:t>
            </a:r>
          </a:p>
          <a:p>
            <a:r>
              <a:rPr lang="fr-FR" sz="1100" dirty="0" smtClean="0">
                <a:sym typeface="Webdings"/>
              </a:rPr>
              <a:t></a:t>
            </a:r>
            <a:r>
              <a:rPr lang="fr-FR" sz="1100" dirty="0" smtClean="0"/>
              <a:t> Oui</a:t>
            </a:r>
          </a:p>
          <a:p>
            <a:r>
              <a:rPr lang="fr-FR" sz="1100" dirty="0" smtClean="0">
                <a:sym typeface="Webdings"/>
              </a:rPr>
              <a:t></a:t>
            </a:r>
            <a:r>
              <a:rPr lang="fr-FR" sz="1100" dirty="0" smtClean="0"/>
              <a:t> Non</a:t>
            </a:r>
          </a:p>
          <a:p>
            <a:r>
              <a:rPr lang="fr-FR" sz="1100" dirty="0" smtClean="0"/>
              <a:t> </a:t>
            </a:r>
          </a:p>
          <a:p>
            <a:r>
              <a:rPr lang="fr-FR" sz="1100" dirty="0" smtClean="0"/>
              <a:t> </a:t>
            </a:r>
          </a:p>
          <a:p>
            <a:r>
              <a:rPr lang="fr-FR" sz="1100" dirty="0" smtClean="0"/>
              <a:t>● Décrire la protection pour les doigts ou les mains en Arc Nu ? (2 points)</a:t>
            </a:r>
          </a:p>
          <a:p>
            <a:pPr lvl="0" fontAlgn="auto"/>
            <a:r>
              <a:rPr lang="fr-FR" sz="1100" dirty="0" smtClean="0">
                <a:solidFill>
                  <a:srgbClr val="0070C0"/>
                </a:solidFill>
              </a:rPr>
              <a:t>Une plaquette d’ancrage ou tout système similaire attaché à la palette</a:t>
            </a:r>
          </a:p>
          <a:p>
            <a:pPr lvl="0" fontAlgn="auto"/>
            <a:r>
              <a:rPr lang="fr-FR" sz="1100" dirty="0" smtClean="0">
                <a:solidFill>
                  <a:srgbClr val="0070C0"/>
                </a:solidFill>
              </a:rPr>
              <a:t>Les coutures sur les palettes doivent être de couleur unie, les points et les </a:t>
            </a:r>
          </a:p>
          <a:p>
            <a:r>
              <a:rPr lang="fr-FR" sz="1100" dirty="0" smtClean="0">
                <a:solidFill>
                  <a:srgbClr val="0070C0"/>
                </a:solidFill>
              </a:rPr>
              <a:t>lignes doivent être de même taille, forme et couleur.</a:t>
            </a:r>
          </a:p>
          <a:p>
            <a:pPr lvl="0" fontAlgn="auto"/>
            <a:r>
              <a:rPr lang="fr-FR" sz="1100" dirty="0" smtClean="0">
                <a:solidFill>
                  <a:srgbClr val="0070C0"/>
                </a:solidFill>
              </a:rPr>
              <a:t>Des repères supplémentaires ou des inscriptions ne sont pas autorisés.</a:t>
            </a:r>
          </a:p>
          <a:p>
            <a:endParaRPr lang="fr-FR" dirty="0" smtClean="0"/>
          </a:p>
          <a:p>
            <a:r>
              <a:rPr lang="fr-FR" dirty="0" smtClean="0"/>
              <a:t> </a:t>
            </a:r>
          </a:p>
          <a:p>
            <a:endParaRPr lang="fr-FR" dirty="0"/>
          </a:p>
        </p:txBody>
      </p:sp>
      <p:sp>
        <p:nvSpPr>
          <p:cNvPr id="5" name="Rectangle 4"/>
          <p:cNvSpPr/>
          <p:nvPr/>
        </p:nvSpPr>
        <p:spPr>
          <a:xfrm>
            <a:off x="756000" y="2124000"/>
            <a:ext cx="1008112" cy="18000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756000" y="3097575"/>
            <a:ext cx="360000" cy="18000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756000" y="4716000"/>
            <a:ext cx="504000" cy="18000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left)">
                                      <p:cBhvr>
                                        <p:cTn id="12" dur="2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2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24" end="24"/>
                                            </p:txEl>
                                          </p:spTgt>
                                        </p:tgtEl>
                                        <p:attrNameLst>
                                          <p:attrName>style.visibility</p:attrName>
                                        </p:attrNameLst>
                                      </p:cBhvr>
                                      <p:to>
                                        <p:strVal val="visible"/>
                                      </p:to>
                                    </p:set>
                                    <p:animEffect transition="in" filter="wipe(left)">
                                      <p:cBhvr>
                                        <p:cTn id="32" dur="2000"/>
                                        <p:tgtEl>
                                          <p:spTgt spid="3">
                                            <p:txEl>
                                              <p:pRg st="24" end="24"/>
                                            </p:txEl>
                                          </p:spTgt>
                                        </p:tgtEl>
                                      </p:cBhvr>
                                    </p:animEffect>
                                  </p:childTnLst>
                                </p:cTn>
                              </p:par>
                              <p:par>
                                <p:cTn id="33" presetID="22" presetClass="entr" presetSubtype="8" fill="hold" nodeType="withEffect">
                                  <p:stCondLst>
                                    <p:cond delay="0"/>
                                  </p:stCondLst>
                                  <p:childTnLst>
                                    <p:set>
                                      <p:cBhvr>
                                        <p:cTn id="34" dur="1" fill="hold">
                                          <p:stCondLst>
                                            <p:cond delay="0"/>
                                          </p:stCondLst>
                                        </p:cTn>
                                        <p:tgtEl>
                                          <p:spTgt spid="3">
                                            <p:txEl>
                                              <p:pRg st="25" end="25"/>
                                            </p:txEl>
                                          </p:spTgt>
                                        </p:tgtEl>
                                        <p:attrNameLst>
                                          <p:attrName>style.visibility</p:attrName>
                                        </p:attrNameLst>
                                      </p:cBhvr>
                                      <p:to>
                                        <p:strVal val="visible"/>
                                      </p:to>
                                    </p:set>
                                    <p:animEffect transition="in" filter="wipe(left)">
                                      <p:cBhvr>
                                        <p:cTn id="35" dur="2000"/>
                                        <p:tgtEl>
                                          <p:spTgt spid="3">
                                            <p:txEl>
                                              <p:pRg st="25" end="25"/>
                                            </p:txEl>
                                          </p:spTgt>
                                        </p:tgtEl>
                                      </p:cBhvr>
                                    </p:animEffect>
                                  </p:childTnLst>
                                </p:cTn>
                              </p:par>
                              <p:par>
                                <p:cTn id="36" presetID="22" presetClass="entr" presetSubtype="8" fill="hold" nodeType="withEffect">
                                  <p:stCondLst>
                                    <p:cond delay="0"/>
                                  </p:stCondLst>
                                  <p:childTnLst>
                                    <p:set>
                                      <p:cBhvr>
                                        <p:cTn id="37" dur="1" fill="hold">
                                          <p:stCondLst>
                                            <p:cond delay="0"/>
                                          </p:stCondLst>
                                        </p:cTn>
                                        <p:tgtEl>
                                          <p:spTgt spid="3">
                                            <p:txEl>
                                              <p:pRg st="26" end="26"/>
                                            </p:txEl>
                                          </p:spTgt>
                                        </p:tgtEl>
                                        <p:attrNameLst>
                                          <p:attrName>style.visibility</p:attrName>
                                        </p:attrNameLst>
                                      </p:cBhvr>
                                      <p:to>
                                        <p:strVal val="visible"/>
                                      </p:to>
                                    </p:set>
                                    <p:animEffect transition="in" filter="wipe(left)">
                                      <p:cBhvr>
                                        <p:cTn id="38" dur="2000"/>
                                        <p:tgtEl>
                                          <p:spTgt spid="3">
                                            <p:txEl>
                                              <p:pRg st="26" end="26"/>
                                            </p:txEl>
                                          </p:spTgt>
                                        </p:tgtEl>
                                      </p:cBhvr>
                                    </p:animEffect>
                                  </p:childTnLst>
                                </p:cTn>
                              </p:par>
                              <p:par>
                                <p:cTn id="39" presetID="22" presetClass="entr" presetSubtype="8" fill="hold" nodeType="withEffect">
                                  <p:stCondLst>
                                    <p:cond delay="0"/>
                                  </p:stCondLst>
                                  <p:childTnLst>
                                    <p:set>
                                      <p:cBhvr>
                                        <p:cTn id="40" dur="1" fill="hold">
                                          <p:stCondLst>
                                            <p:cond delay="0"/>
                                          </p:stCondLst>
                                        </p:cTn>
                                        <p:tgtEl>
                                          <p:spTgt spid="3">
                                            <p:txEl>
                                              <p:pRg st="27" end="27"/>
                                            </p:txEl>
                                          </p:spTgt>
                                        </p:tgtEl>
                                        <p:attrNameLst>
                                          <p:attrName>style.visibility</p:attrName>
                                        </p:attrNameLst>
                                      </p:cBhvr>
                                      <p:to>
                                        <p:strVal val="visible"/>
                                      </p:to>
                                    </p:set>
                                    <p:animEffect transition="in" filter="wipe(left)">
                                      <p:cBhvr>
                                        <p:cTn id="41" dur="2000"/>
                                        <p:tgtEl>
                                          <p:spTgt spid="3">
                                            <p:txEl>
                                              <p:pRg st="27" end="2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2900" y="611561"/>
            <a:ext cx="6172200" cy="7556658"/>
          </a:xfrm>
        </p:spPr>
        <p:txBody>
          <a:bodyPr/>
          <a:lstStyle/>
          <a:p>
            <a:pPr>
              <a:buNone/>
            </a:pPr>
            <a:r>
              <a:rPr lang="fr-FR" sz="1100" b="1" u="sng" dirty="0" smtClean="0"/>
              <a:t>Question C</a:t>
            </a:r>
            <a:r>
              <a:rPr lang="fr-FR" sz="1100" b="1" dirty="0" smtClean="0"/>
              <a:t> : </a:t>
            </a:r>
            <a:r>
              <a:rPr lang="fr-FR" sz="1100" dirty="0" smtClean="0"/>
              <a:t>Répondez par Vrai ou par Faux (25 points)</a:t>
            </a:r>
          </a:p>
          <a:p>
            <a:pPr>
              <a:buNone/>
            </a:pPr>
            <a:endParaRPr lang="fr-FR" sz="1100" dirty="0" smtClean="0"/>
          </a:p>
          <a:p>
            <a:endParaRPr lang="fr-FR" dirty="0"/>
          </a:p>
        </p:txBody>
      </p:sp>
      <p:pic>
        <p:nvPicPr>
          <p:cNvPr id="4" name="Picture 2"/>
          <p:cNvPicPr>
            <a:picLocks noChangeAspect="1" noChangeArrowheads="1"/>
          </p:cNvPicPr>
          <p:nvPr/>
        </p:nvPicPr>
        <p:blipFill>
          <a:blip r:embed="rId2" cstate="print"/>
          <a:srcRect/>
          <a:stretch>
            <a:fillRect/>
          </a:stretch>
        </p:blipFill>
        <p:spPr bwMode="auto">
          <a:xfrm>
            <a:off x="595313" y="1045884"/>
            <a:ext cx="5667375" cy="5849937"/>
          </a:xfrm>
          <a:prstGeom prst="rect">
            <a:avLst/>
          </a:prstGeom>
          <a:noFill/>
          <a:ln w="9525">
            <a:noFill/>
            <a:miter lim="800000"/>
            <a:headEnd/>
            <a:tailEnd/>
          </a:ln>
          <a:effectLst/>
        </p:spPr>
      </p:pic>
      <p:sp>
        <p:nvSpPr>
          <p:cNvPr id="5" name="Rectangle 4"/>
          <p:cNvSpPr/>
          <p:nvPr/>
        </p:nvSpPr>
        <p:spPr>
          <a:xfrm>
            <a:off x="5760000" y="1295450"/>
            <a:ext cx="432048" cy="1800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548680" y="1485950"/>
            <a:ext cx="5760640" cy="20573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5760000" y="1685975"/>
            <a:ext cx="432048" cy="1800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5760000" y="1886000"/>
            <a:ext cx="432048" cy="1800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5760000" y="2076500"/>
            <a:ext cx="432048" cy="1800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5760000" y="2272911"/>
            <a:ext cx="432048" cy="1800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5760000" y="2596761"/>
            <a:ext cx="432048" cy="1800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5760000" y="2787261"/>
            <a:ext cx="432048" cy="1800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5760000" y="2987286"/>
            <a:ext cx="432048" cy="1800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5760000" y="3187311"/>
            <a:ext cx="432048" cy="1800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p:nvSpPr>
        <p:spPr>
          <a:xfrm>
            <a:off x="5760000" y="3377811"/>
            <a:ext cx="432048" cy="1800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p:cNvSpPr/>
          <p:nvPr/>
        </p:nvSpPr>
        <p:spPr>
          <a:xfrm>
            <a:off x="5760000" y="3701661"/>
            <a:ext cx="432048" cy="1800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p:nvSpPr>
        <p:spPr>
          <a:xfrm>
            <a:off x="5760000" y="3892161"/>
            <a:ext cx="432048" cy="1800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5760000" y="4216011"/>
            <a:ext cx="432048" cy="1800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p:cNvSpPr/>
          <p:nvPr/>
        </p:nvSpPr>
        <p:spPr>
          <a:xfrm>
            <a:off x="5760000" y="4416036"/>
            <a:ext cx="432048" cy="1800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p:cNvSpPr/>
          <p:nvPr/>
        </p:nvSpPr>
        <p:spPr>
          <a:xfrm>
            <a:off x="5760000" y="4616061"/>
            <a:ext cx="432048" cy="1800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20"/>
          <p:cNvSpPr/>
          <p:nvPr/>
        </p:nvSpPr>
        <p:spPr>
          <a:xfrm>
            <a:off x="5760000" y="4797036"/>
            <a:ext cx="432048" cy="1800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p:cNvSpPr/>
          <p:nvPr/>
        </p:nvSpPr>
        <p:spPr>
          <a:xfrm>
            <a:off x="5760000" y="5444736"/>
            <a:ext cx="432048" cy="1800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23"/>
          <p:cNvSpPr/>
          <p:nvPr/>
        </p:nvSpPr>
        <p:spPr>
          <a:xfrm>
            <a:off x="5760000" y="5635236"/>
            <a:ext cx="432048" cy="1800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p:cNvSpPr/>
          <p:nvPr/>
        </p:nvSpPr>
        <p:spPr>
          <a:xfrm>
            <a:off x="5760000" y="5825736"/>
            <a:ext cx="432048" cy="1800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25"/>
          <p:cNvSpPr/>
          <p:nvPr/>
        </p:nvSpPr>
        <p:spPr>
          <a:xfrm>
            <a:off x="5760000" y="6034467"/>
            <a:ext cx="432048" cy="1800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26"/>
          <p:cNvSpPr/>
          <p:nvPr/>
        </p:nvSpPr>
        <p:spPr>
          <a:xfrm>
            <a:off x="5760000" y="6234492"/>
            <a:ext cx="432048" cy="1800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Rectangle 27"/>
          <p:cNvSpPr/>
          <p:nvPr/>
        </p:nvSpPr>
        <p:spPr>
          <a:xfrm>
            <a:off x="5760000" y="6424992"/>
            <a:ext cx="432048" cy="1800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28"/>
          <p:cNvSpPr/>
          <p:nvPr/>
        </p:nvSpPr>
        <p:spPr>
          <a:xfrm>
            <a:off x="5769525" y="6625017"/>
            <a:ext cx="432048" cy="1800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useBgFill="1">
        <p:nvSpPr>
          <p:cNvPr id="30" name="Rectangle 29"/>
          <p:cNvSpPr/>
          <p:nvPr/>
        </p:nvSpPr>
        <p:spPr>
          <a:xfrm>
            <a:off x="5799755" y="5132162"/>
            <a:ext cx="144016" cy="144016"/>
          </a:xfrm>
          <a:prstGeom prst="rect">
            <a:avLst/>
          </a:pr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6" name="Picture 2"/>
          <p:cNvPicPr>
            <a:picLocks noChangeAspect="1" noChangeArrowheads="1"/>
          </p:cNvPicPr>
          <p:nvPr/>
        </p:nvPicPr>
        <p:blipFill>
          <a:blip r:embed="rId3" cstate="print"/>
          <a:srcRect/>
          <a:stretch>
            <a:fillRect/>
          </a:stretch>
        </p:blipFill>
        <p:spPr bwMode="auto">
          <a:xfrm>
            <a:off x="5993854" y="5116438"/>
            <a:ext cx="121598" cy="175642"/>
          </a:xfrm>
          <a:prstGeom prst="rect">
            <a:avLst/>
          </a:prstGeom>
          <a:noFill/>
          <a:ln w="9525">
            <a:noFill/>
            <a:miter lim="800000"/>
            <a:headEnd/>
            <a:tailEnd/>
          </a:ln>
          <a:effectLst/>
        </p:spPr>
      </p:pic>
      <p:sp useBgFill="1">
        <p:nvSpPr>
          <p:cNvPr id="22" name="Rectangle 21"/>
          <p:cNvSpPr/>
          <p:nvPr/>
        </p:nvSpPr>
        <p:spPr>
          <a:xfrm>
            <a:off x="5760000" y="5120886"/>
            <a:ext cx="432048" cy="180000"/>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2" fill="hold" grpId="0" nodeType="clickEffect">
                                  <p:stCondLst>
                                    <p:cond delay="0"/>
                                  </p:stCondLst>
                                  <p:childTnLst>
                                    <p:anim calcmode="lin" valueType="num">
                                      <p:cBhvr additive="base">
                                        <p:cTn id="6" dur="2000"/>
                                        <p:tgtEl>
                                          <p:spTgt spid="5"/>
                                        </p:tgtEl>
                                        <p:attrNameLst>
                                          <p:attrName>ppt_x</p:attrName>
                                        </p:attrNameLst>
                                      </p:cBhvr>
                                      <p:tavLst>
                                        <p:tav tm="0">
                                          <p:val>
                                            <p:strVal val="ppt_x"/>
                                          </p:val>
                                        </p:tav>
                                        <p:tav tm="100000">
                                          <p:val>
                                            <p:strVal val="1+ppt_w/2"/>
                                          </p:val>
                                        </p:tav>
                                      </p:tavLst>
                                    </p:anim>
                                    <p:anim calcmode="lin" valueType="num">
                                      <p:cBhvr additive="base">
                                        <p:cTn id="7" dur="2000"/>
                                        <p:tgtEl>
                                          <p:spTgt spid="5"/>
                                        </p:tgtEl>
                                        <p:attrNameLst>
                                          <p:attrName>ppt_y</p:attrName>
                                        </p:attrNameLst>
                                      </p:cBhvr>
                                      <p:tavLst>
                                        <p:tav tm="0">
                                          <p:val>
                                            <p:strVal val="ppt_y"/>
                                          </p:val>
                                        </p:tav>
                                        <p:tav tm="100000">
                                          <p:val>
                                            <p:strVal val="ppt_y"/>
                                          </p:val>
                                        </p:tav>
                                      </p:tavLst>
                                    </p:anim>
                                    <p:set>
                                      <p:cBhvr>
                                        <p:cTn id="8" dur="1" fill="hold">
                                          <p:stCondLst>
                                            <p:cond delay="1999"/>
                                          </p:stCondLst>
                                        </p:cTn>
                                        <p:tgtEl>
                                          <p:spTgt spid="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2" fill="hold" grpId="0" nodeType="clickEffect">
                                  <p:stCondLst>
                                    <p:cond delay="0"/>
                                  </p:stCondLst>
                                  <p:childTnLst>
                                    <p:anim calcmode="lin" valueType="num">
                                      <p:cBhvr additive="base">
                                        <p:cTn id="12" dur="2000"/>
                                        <p:tgtEl>
                                          <p:spTgt spid="7"/>
                                        </p:tgtEl>
                                        <p:attrNameLst>
                                          <p:attrName>ppt_x</p:attrName>
                                        </p:attrNameLst>
                                      </p:cBhvr>
                                      <p:tavLst>
                                        <p:tav tm="0">
                                          <p:val>
                                            <p:strVal val="ppt_x"/>
                                          </p:val>
                                        </p:tav>
                                        <p:tav tm="100000">
                                          <p:val>
                                            <p:strVal val="1+ppt_w/2"/>
                                          </p:val>
                                        </p:tav>
                                      </p:tavLst>
                                    </p:anim>
                                    <p:anim calcmode="lin" valueType="num">
                                      <p:cBhvr additive="base">
                                        <p:cTn id="13" dur="2000"/>
                                        <p:tgtEl>
                                          <p:spTgt spid="7"/>
                                        </p:tgtEl>
                                        <p:attrNameLst>
                                          <p:attrName>ppt_y</p:attrName>
                                        </p:attrNameLst>
                                      </p:cBhvr>
                                      <p:tavLst>
                                        <p:tav tm="0">
                                          <p:val>
                                            <p:strVal val="ppt_y"/>
                                          </p:val>
                                        </p:tav>
                                        <p:tav tm="100000">
                                          <p:val>
                                            <p:strVal val="ppt_y"/>
                                          </p:val>
                                        </p:tav>
                                      </p:tavLst>
                                    </p:anim>
                                    <p:set>
                                      <p:cBhvr>
                                        <p:cTn id="14" dur="1" fill="hold">
                                          <p:stCondLst>
                                            <p:cond delay="1999"/>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2" fill="hold" grpId="0" nodeType="clickEffect">
                                  <p:stCondLst>
                                    <p:cond delay="0"/>
                                  </p:stCondLst>
                                  <p:childTnLst>
                                    <p:anim calcmode="lin" valueType="num">
                                      <p:cBhvr additive="base">
                                        <p:cTn id="18" dur="2000"/>
                                        <p:tgtEl>
                                          <p:spTgt spid="8"/>
                                        </p:tgtEl>
                                        <p:attrNameLst>
                                          <p:attrName>ppt_x</p:attrName>
                                        </p:attrNameLst>
                                      </p:cBhvr>
                                      <p:tavLst>
                                        <p:tav tm="0">
                                          <p:val>
                                            <p:strVal val="ppt_x"/>
                                          </p:val>
                                        </p:tav>
                                        <p:tav tm="100000">
                                          <p:val>
                                            <p:strVal val="1+ppt_w/2"/>
                                          </p:val>
                                        </p:tav>
                                      </p:tavLst>
                                    </p:anim>
                                    <p:anim calcmode="lin" valueType="num">
                                      <p:cBhvr additive="base">
                                        <p:cTn id="19" dur="2000"/>
                                        <p:tgtEl>
                                          <p:spTgt spid="8"/>
                                        </p:tgtEl>
                                        <p:attrNameLst>
                                          <p:attrName>ppt_y</p:attrName>
                                        </p:attrNameLst>
                                      </p:cBhvr>
                                      <p:tavLst>
                                        <p:tav tm="0">
                                          <p:val>
                                            <p:strVal val="ppt_y"/>
                                          </p:val>
                                        </p:tav>
                                        <p:tav tm="100000">
                                          <p:val>
                                            <p:strVal val="ppt_y"/>
                                          </p:val>
                                        </p:tav>
                                      </p:tavLst>
                                    </p:anim>
                                    <p:set>
                                      <p:cBhvr>
                                        <p:cTn id="20" dur="1" fill="hold">
                                          <p:stCondLst>
                                            <p:cond delay="1999"/>
                                          </p:stCondLst>
                                        </p:cTn>
                                        <p:tgtEl>
                                          <p:spTgt spid="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2" fill="hold" grpId="0" nodeType="clickEffect">
                                  <p:stCondLst>
                                    <p:cond delay="0"/>
                                  </p:stCondLst>
                                  <p:childTnLst>
                                    <p:anim calcmode="lin" valueType="num">
                                      <p:cBhvr additive="base">
                                        <p:cTn id="24" dur="2000"/>
                                        <p:tgtEl>
                                          <p:spTgt spid="9"/>
                                        </p:tgtEl>
                                        <p:attrNameLst>
                                          <p:attrName>ppt_x</p:attrName>
                                        </p:attrNameLst>
                                      </p:cBhvr>
                                      <p:tavLst>
                                        <p:tav tm="0">
                                          <p:val>
                                            <p:strVal val="ppt_x"/>
                                          </p:val>
                                        </p:tav>
                                        <p:tav tm="100000">
                                          <p:val>
                                            <p:strVal val="1+ppt_w/2"/>
                                          </p:val>
                                        </p:tav>
                                      </p:tavLst>
                                    </p:anim>
                                    <p:anim calcmode="lin" valueType="num">
                                      <p:cBhvr additive="base">
                                        <p:cTn id="25" dur="2000"/>
                                        <p:tgtEl>
                                          <p:spTgt spid="9"/>
                                        </p:tgtEl>
                                        <p:attrNameLst>
                                          <p:attrName>ppt_y</p:attrName>
                                        </p:attrNameLst>
                                      </p:cBhvr>
                                      <p:tavLst>
                                        <p:tav tm="0">
                                          <p:val>
                                            <p:strVal val="ppt_y"/>
                                          </p:val>
                                        </p:tav>
                                        <p:tav tm="100000">
                                          <p:val>
                                            <p:strVal val="ppt_y"/>
                                          </p:val>
                                        </p:tav>
                                      </p:tavLst>
                                    </p:anim>
                                    <p:set>
                                      <p:cBhvr>
                                        <p:cTn id="26" dur="1" fill="hold">
                                          <p:stCondLst>
                                            <p:cond delay="1999"/>
                                          </p:stCondLst>
                                        </p:cTn>
                                        <p:tgtEl>
                                          <p:spTgt spid="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2" fill="hold" grpId="0" nodeType="clickEffect">
                                  <p:stCondLst>
                                    <p:cond delay="0"/>
                                  </p:stCondLst>
                                  <p:childTnLst>
                                    <p:anim calcmode="lin" valueType="num">
                                      <p:cBhvr additive="base">
                                        <p:cTn id="30" dur="2000"/>
                                        <p:tgtEl>
                                          <p:spTgt spid="10"/>
                                        </p:tgtEl>
                                        <p:attrNameLst>
                                          <p:attrName>ppt_x</p:attrName>
                                        </p:attrNameLst>
                                      </p:cBhvr>
                                      <p:tavLst>
                                        <p:tav tm="0">
                                          <p:val>
                                            <p:strVal val="ppt_x"/>
                                          </p:val>
                                        </p:tav>
                                        <p:tav tm="100000">
                                          <p:val>
                                            <p:strVal val="1+ppt_w/2"/>
                                          </p:val>
                                        </p:tav>
                                      </p:tavLst>
                                    </p:anim>
                                    <p:anim calcmode="lin" valueType="num">
                                      <p:cBhvr additive="base">
                                        <p:cTn id="31" dur="2000"/>
                                        <p:tgtEl>
                                          <p:spTgt spid="10"/>
                                        </p:tgtEl>
                                        <p:attrNameLst>
                                          <p:attrName>ppt_y</p:attrName>
                                        </p:attrNameLst>
                                      </p:cBhvr>
                                      <p:tavLst>
                                        <p:tav tm="0">
                                          <p:val>
                                            <p:strVal val="ppt_y"/>
                                          </p:val>
                                        </p:tav>
                                        <p:tav tm="100000">
                                          <p:val>
                                            <p:strVal val="ppt_y"/>
                                          </p:val>
                                        </p:tav>
                                      </p:tavLst>
                                    </p:anim>
                                    <p:set>
                                      <p:cBhvr>
                                        <p:cTn id="32" dur="1" fill="hold">
                                          <p:stCondLst>
                                            <p:cond delay="1999"/>
                                          </p:stCondLst>
                                        </p:cTn>
                                        <p:tgtEl>
                                          <p:spTgt spid="1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xit" presetSubtype="2" fill="hold" grpId="0" nodeType="clickEffect">
                                  <p:stCondLst>
                                    <p:cond delay="0"/>
                                  </p:stCondLst>
                                  <p:childTnLst>
                                    <p:anim calcmode="lin" valueType="num">
                                      <p:cBhvr additive="base">
                                        <p:cTn id="36" dur="2000"/>
                                        <p:tgtEl>
                                          <p:spTgt spid="11"/>
                                        </p:tgtEl>
                                        <p:attrNameLst>
                                          <p:attrName>ppt_x</p:attrName>
                                        </p:attrNameLst>
                                      </p:cBhvr>
                                      <p:tavLst>
                                        <p:tav tm="0">
                                          <p:val>
                                            <p:strVal val="ppt_x"/>
                                          </p:val>
                                        </p:tav>
                                        <p:tav tm="100000">
                                          <p:val>
                                            <p:strVal val="1+ppt_w/2"/>
                                          </p:val>
                                        </p:tav>
                                      </p:tavLst>
                                    </p:anim>
                                    <p:anim calcmode="lin" valueType="num">
                                      <p:cBhvr additive="base">
                                        <p:cTn id="37" dur="2000"/>
                                        <p:tgtEl>
                                          <p:spTgt spid="11"/>
                                        </p:tgtEl>
                                        <p:attrNameLst>
                                          <p:attrName>ppt_y</p:attrName>
                                        </p:attrNameLst>
                                      </p:cBhvr>
                                      <p:tavLst>
                                        <p:tav tm="0">
                                          <p:val>
                                            <p:strVal val="ppt_y"/>
                                          </p:val>
                                        </p:tav>
                                        <p:tav tm="100000">
                                          <p:val>
                                            <p:strVal val="ppt_y"/>
                                          </p:val>
                                        </p:tav>
                                      </p:tavLst>
                                    </p:anim>
                                    <p:set>
                                      <p:cBhvr>
                                        <p:cTn id="38" dur="1" fill="hold">
                                          <p:stCondLst>
                                            <p:cond delay="1999"/>
                                          </p:stCondLst>
                                        </p:cTn>
                                        <p:tgtEl>
                                          <p:spTgt spid="1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 presetClass="exit" presetSubtype="2" fill="hold" grpId="0" nodeType="clickEffect">
                                  <p:stCondLst>
                                    <p:cond delay="0"/>
                                  </p:stCondLst>
                                  <p:childTnLst>
                                    <p:anim calcmode="lin" valueType="num">
                                      <p:cBhvr additive="base">
                                        <p:cTn id="42" dur="2000"/>
                                        <p:tgtEl>
                                          <p:spTgt spid="12"/>
                                        </p:tgtEl>
                                        <p:attrNameLst>
                                          <p:attrName>ppt_x</p:attrName>
                                        </p:attrNameLst>
                                      </p:cBhvr>
                                      <p:tavLst>
                                        <p:tav tm="0">
                                          <p:val>
                                            <p:strVal val="ppt_x"/>
                                          </p:val>
                                        </p:tav>
                                        <p:tav tm="100000">
                                          <p:val>
                                            <p:strVal val="1+ppt_w/2"/>
                                          </p:val>
                                        </p:tav>
                                      </p:tavLst>
                                    </p:anim>
                                    <p:anim calcmode="lin" valueType="num">
                                      <p:cBhvr additive="base">
                                        <p:cTn id="43" dur="2000"/>
                                        <p:tgtEl>
                                          <p:spTgt spid="12"/>
                                        </p:tgtEl>
                                        <p:attrNameLst>
                                          <p:attrName>ppt_y</p:attrName>
                                        </p:attrNameLst>
                                      </p:cBhvr>
                                      <p:tavLst>
                                        <p:tav tm="0">
                                          <p:val>
                                            <p:strVal val="ppt_y"/>
                                          </p:val>
                                        </p:tav>
                                        <p:tav tm="100000">
                                          <p:val>
                                            <p:strVal val="ppt_y"/>
                                          </p:val>
                                        </p:tav>
                                      </p:tavLst>
                                    </p:anim>
                                    <p:set>
                                      <p:cBhvr>
                                        <p:cTn id="44" dur="1" fill="hold">
                                          <p:stCondLst>
                                            <p:cond delay="1999"/>
                                          </p:stCondLst>
                                        </p:cTn>
                                        <p:tgtEl>
                                          <p:spTgt spid="12"/>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 presetClass="exit" presetSubtype="2" fill="hold" grpId="0" nodeType="clickEffect">
                                  <p:stCondLst>
                                    <p:cond delay="0"/>
                                  </p:stCondLst>
                                  <p:childTnLst>
                                    <p:anim calcmode="lin" valueType="num">
                                      <p:cBhvr additive="base">
                                        <p:cTn id="48" dur="2000"/>
                                        <p:tgtEl>
                                          <p:spTgt spid="13"/>
                                        </p:tgtEl>
                                        <p:attrNameLst>
                                          <p:attrName>ppt_x</p:attrName>
                                        </p:attrNameLst>
                                      </p:cBhvr>
                                      <p:tavLst>
                                        <p:tav tm="0">
                                          <p:val>
                                            <p:strVal val="ppt_x"/>
                                          </p:val>
                                        </p:tav>
                                        <p:tav tm="100000">
                                          <p:val>
                                            <p:strVal val="1+ppt_w/2"/>
                                          </p:val>
                                        </p:tav>
                                      </p:tavLst>
                                    </p:anim>
                                    <p:anim calcmode="lin" valueType="num">
                                      <p:cBhvr additive="base">
                                        <p:cTn id="49" dur="2000"/>
                                        <p:tgtEl>
                                          <p:spTgt spid="13"/>
                                        </p:tgtEl>
                                        <p:attrNameLst>
                                          <p:attrName>ppt_y</p:attrName>
                                        </p:attrNameLst>
                                      </p:cBhvr>
                                      <p:tavLst>
                                        <p:tav tm="0">
                                          <p:val>
                                            <p:strVal val="ppt_y"/>
                                          </p:val>
                                        </p:tav>
                                        <p:tav tm="100000">
                                          <p:val>
                                            <p:strVal val="ppt_y"/>
                                          </p:val>
                                        </p:tav>
                                      </p:tavLst>
                                    </p:anim>
                                    <p:set>
                                      <p:cBhvr>
                                        <p:cTn id="50" dur="1" fill="hold">
                                          <p:stCondLst>
                                            <p:cond delay="1999"/>
                                          </p:stCondLst>
                                        </p:cTn>
                                        <p:tgtEl>
                                          <p:spTgt spid="13"/>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 presetClass="exit" presetSubtype="2" fill="hold" grpId="0" nodeType="clickEffect">
                                  <p:stCondLst>
                                    <p:cond delay="0"/>
                                  </p:stCondLst>
                                  <p:childTnLst>
                                    <p:anim calcmode="lin" valueType="num">
                                      <p:cBhvr additive="base">
                                        <p:cTn id="54" dur="2000"/>
                                        <p:tgtEl>
                                          <p:spTgt spid="14"/>
                                        </p:tgtEl>
                                        <p:attrNameLst>
                                          <p:attrName>ppt_x</p:attrName>
                                        </p:attrNameLst>
                                      </p:cBhvr>
                                      <p:tavLst>
                                        <p:tav tm="0">
                                          <p:val>
                                            <p:strVal val="ppt_x"/>
                                          </p:val>
                                        </p:tav>
                                        <p:tav tm="100000">
                                          <p:val>
                                            <p:strVal val="1+ppt_w/2"/>
                                          </p:val>
                                        </p:tav>
                                      </p:tavLst>
                                    </p:anim>
                                    <p:anim calcmode="lin" valueType="num">
                                      <p:cBhvr additive="base">
                                        <p:cTn id="55" dur="2000"/>
                                        <p:tgtEl>
                                          <p:spTgt spid="14"/>
                                        </p:tgtEl>
                                        <p:attrNameLst>
                                          <p:attrName>ppt_y</p:attrName>
                                        </p:attrNameLst>
                                      </p:cBhvr>
                                      <p:tavLst>
                                        <p:tav tm="0">
                                          <p:val>
                                            <p:strVal val="ppt_y"/>
                                          </p:val>
                                        </p:tav>
                                        <p:tav tm="100000">
                                          <p:val>
                                            <p:strVal val="ppt_y"/>
                                          </p:val>
                                        </p:tav>
                                      </p:tavLst>
                                    </p:anim>
                                    <p:set>
                                      <p:cBhvr>
                                        <p:cTn id="56" dur="1" fill="hold">
                                          <p:stCondLst>
                                            <p:cond delay="1999"/>
                                          </p:stCondLst>
                                        </p:cTn>
                                        <p:tgtEl>
                                          <p:spTgt spid="14"/>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2" presetClass="exit" presetSubtype="2" fill="hold" grpId="0" nodeType="clickEffect">
                                  <p:stCondLst>
                                    <p:cond delay="0"/>
                                  </p:stCondLst>
                                  <p:childTnLst>
                                    <p:anim calcmode="lin" valueType="num">
                                      <p:cBhvr additive="base">
                                        <p:cTn id="60" dur="2000"/>
                                        <p:tgtEl>
                                          <p:spTgt spid="15"/>
                                        </p:tgtEl>
                                        <p:attrNameLst>
                                          <p:attrName>ppt_x</p:attrName>
                                        </p:attrNameLst>
                                      </p:cBhvr>
                                      <p:tavLst>
                                        <p:tav tm="0">
                                          <p:val>
                                            <p:strVal val="ppt_x"/>
                                          </p:val>
                                        </p:tav>
                                        <p:tav tm="100000">
                                          <p:val>
                                            <p:strVal val="1+ppt_w/2"/>
                                          </p:val>
                                        </p:tav>
                                      </p:tavLst>
                                    </p:anim>
                                    <p:anim calcmode="lin" valueType="num">
                                      <p:cBhvr additive="base">
                                        <p:cTn id="61" dur="2000"/>
                                        <p:tgtEl>
                                          <p:spTgt spid="15"/>
                                        </p:tgtEl>
                                        <p:attrNameLst>
                                          <p:attrName>ppt_y</p:attrName>
                                        </p:attrNameLst>
                                      </p:cBhvr>
                                      <p:tavLst>
                                        <p:tav tm="0">
                                          <p:val>
                                            <p:strVal val="ppt_y"/>
                                          </p:val>
                                        </p:tav>
                                        <p:tav tm="100000">
                                          <p:val>
                                            <p:strVal val="ppt_y"/>
                                          </p:val>
                                        </p:tav>
                                      </p:tavLst>
                                    </p:anim>
                                    <p:set>
                                      <p:cBhvr>
                                        <p:cTn id="62" dur="1" fill="hold">
                                          <p:stCondLst>
                                            <p:cond delay="1999"/>
                                          </p:stCondLst>
                                        </p:cTn>
                                        <p:tgtEl>
                                          <p:spTgt spid="15"/>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 presetClass="exit" presetSubtype="2" fill="hold" grpId="0" nodeType="clickEffect">
                                  <p:stCondLst>
                                    <p:cond delay="0"/>
                                  </p:stCondLst>
                                  <p:childTnLst>
                                    <p:anim calcmode="lin" valueType="num">
                                      <p:cBhvr additive="base">
                                        <p:cTn id="66" dur="2000"/>
                                        <p:tgtEl>
                                          <p:spTgt spid="16"/>
                                        </p:tgtEl>
                                        <p:attrNameLst>
                                          <p:attrName>ppt_x</p:attrName>
                                        </p:attrNameLst>
                                      </p:cBhvr>
                                      <p:tavLst>
                                        <p:tav tm="0">
                                          <p:val>
                                            <p:strVal val="ppt_x"/>
                                          </p:val>
                                        </p:tav>
                                        <p:tav tm="100000">
                                          <p:val>
                                            <p:strVal val="1+ppt_w/2"/>
                                          </p:val>
                                        </p:tav>
                                      </p:tavLst>
                                    </p:anim>
                                    <p:anim calcmode="lin" valueType="num">
                                      <p:cBhvr additive="base">
                                        <p:cTn id="67" dur="2000"/>
                                        <p:tgtEl>
                                          <p:spTgt spid="16"/>
                                        </p:tgtEl>
                                        <p:attrNameLst>
                                          <p:attrName>ppt_y</p:attrName>
                                        </p:attrNameLst>
                                      </p:cBhvr>
                                      <p:tavLst>
                                        <p:tav tm="0">
                                          <p:val>
                                            <p:strVal val="ppt_y"/>
                                          </p:val>
                                        </p:tav>
                                        <p:tav tm="100000">
                                          <p:val>
                                            <p:strVal val="ppt_y"/>
                                          </p:val>
                                        </p:tav>
                                      </p:tavLst>
                                    </p:anim>
                                    <p:set>
                                      <p:cBhvr>
                                        <p:cTn id="68" dur="1" fill="hold">
                                          <p:stCondLst>
                                            <p:cond delay="1999"/>
                                          </p:stCondLst>
                                        </p:cTn>
                                        <p:tgtEl>
                                          <p:spTgt spid="16"/>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2" presetClass="exit" presetSubtype="2" fill="hold" grpId="0" nodeType="clickEffect">
                                  <p:stCondLst>
                                    <p:cond delay="0"/>
                                  </p:stCondLst>
                                  <p:childTnLst>
                                    <p:anim calcmode="lin" valueType="num">
                                      <p:cBhvr additive="base">
                                        <p:cTn id="72" dur="2000"/>
                                        <p:tgtEl>
                                          <p:spTgt spid="17"/>
                                        </p:tgtEl>
                                        <p:attrNameLst>
                                          <p:attrName>ppt_x</p:attrName>
                                        </p:attrNameLst>
                                      </p:cBhvr>
                                      <p:tavLst>
                                        <p:tav tm="0">
                                          <p:val>
                                            <p:strVal val="ppt_x"/>
                                          </p:val>
                                        </p:tav>
                                        <p:tav tm="100000">
                                          <p:val>
                                            <p:strVal val="1+ppt_w/2"/>
                                          </p:val>
                                        </p:tav>
                                      </p:tavLst>
                                    </p:anim>
                                    <p:anim calcmode="lin" valueType="num">
                                      <p:cBhvr additive="base">
                                        <p:cTn id="73" dur="2000"/>
                                        <p:tgtEl>
                                          <p:spTgt spid="17"/>
                                        </p:tgtEl>
                                        <p:attrNameLst>
                                          <p:attrName>ppt_y</p:attrName>
                                        </p:attrNameLst>
                                      </p:cBhvr>
                                      <p:tavLst>
                                        <p:tav tm="0">
                                          <p:val>
                                            <p:strVal val="ppt_y"/>
                                          </p:val>
                                        </p:tav>
                                        <p:tav tm="100000">
                                          <p:val>
                                            <p:strVal val="ppt_y"/>
                                          </p:val>
                                        </p:tav>
                                      </p:tavLst>
                                    </p:anim>
                                    <p:set>
                                      <p:cBhvr>
                                        <p:cTn id="74" dur="1" fill="hold">
                                          <p:stCondLst>
                                            <p:cond delay="1999"/>
                                          </p:stCondLst>
                                        </p:cTn>
                                        <p:tgtEl>
                                          <p:spTgt spid="17"/>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 presetClass="exit" presetSubtype="2" fill="hold" grpId="0" nodeType="clickEffect">
                                  <p:stCondLst>
                                    <p:cond delay="0"/>
                                  </p:stCondLst>
                                  <p:childTnLst>
                                    <p:anim calcmode="lin" valueType="num">
                                      <p:cBhvr additive="base">
                                        <p:cTn id="78" dur="2000"/>
                                        <p:tgtEl>
                                          <p:spTgt spid="18"/>
                                        </p:tgtEl>
                                        <p:attrNameLst>
                                          <p:attrName>ppt_x</p:attrName>
                                        </p:attrNameLst>
                                      </p:cBhvr>
                                      <p:tavLst>
                                        <p:tav tm="0">
                                          <p:val>
                                            <p:strVal val="ppt_x"/>
                                          </p:val>
                                        </p:tav>
                                        <p:tav tm="100000">
                                          <p:val>
                                            <p:strVal val="1+ppt_w/2"/>
                                          </p:val>
                                        </p:tav>
                                      </p:tavLst>
                                    </p:anim>
                                    <p:anim calcmode="lin" valueType="num">
                                      <p:cBhvr additive="base">
                                        <p:cTn id="79" dur="2000"/>
                                        <p:tgtEl>
                                          <p:spTgt spid="18"/>
                                        </p:tgtEl>
                                        <p:attrNameLst>
                                          <p:attrName>ppt_y</p:attrName>
                                        </p:attrNameLst>
                                      </p:cBhvr>
                                      <p:tavLst>
                                        <p:tav tm="0">
                                          <p:val>
                                            <p:strVal val="ppt_y"/>
                                          </p:val>
                                        </p:tav>
                                        <p:tav tm="100000">
                                          <p:val>
                                            <p:strVal val="ppt_y"/>
                                          </p:val>
                                        </p:tav>
                                      </p:tavLst>
                                    </p:anim>
                                    <p:set>
                                      <p:cBhvr>
                                        <p:cTn id="80" dur="1" fill="hold">
                                          <p:stCondLst>
                                            <p:cond delay="1999"/>
                                          </p:stCondLst>
                                        </p:cTn>
                                        <p:tgtEl>
                                          <p:spTgt spid="18"/>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2" presetClass="exit" presetSubtype="2" fill="hold" grpId="0" nodeType="clickEffect">
                                  <p:stCondLst>
                                    <p:cond delay="0"/>
                                  </p:stCondLst>
                                  <p:childTnLst>
                                    <p:anim calcmode="lin" valueType="num">
                                      <p:cBhvr additive="base">
                                        <p:cTn id="84" dur="2000"/>
                                        <p:tgtEl>
                                          <p:spTgt spid="19"/>
                                        </p:tgtEl>
                                        <p:attrNameLst>
                                          <p:attrName>ppt_x</p:attrName>
                                        </p:attrNameLst>
                                      </p:cBhvr>
                                      <p:tavLst>
                                        <p:tav tm="0">
                                          <p:val>
                                            <p:strVal val="ppt_x"/>
                                          </p:val>
                                        </p:tav>
                                        <p:tav tm="100000">
                                          <p:val>
                                            <p:strVal val="1+ppt_w/2"/>
                                          </p:val>
                                        </p:tav>
                                      </p:tavLst>
                                    </p:anim>
                                    <p:anim calcmode="lin" valueType="num">
                                      <p:cBhvr additive="base">
                                        <p:cTn id="85" dur="2000"/>
                                        <p:tgtEl>
                                          <p:spTgt spid="19"/>
                                        </p:tgtEl>
                                        <p:attrNameLst>
                                          <p:attrName>ppt_y</p:attrName>
                                        </p:attrNameLst>
                                      </p:cBhvr>
                                      <p:tavLst>
                                        <p:tav tm="0">
                                          <p:val>
                                            <p:strVal val="ppt_y"/>
                                          </p:val>
                                        </p:tav>
                                        <p:tav tm="100000">
                                          <p:val>
                                            <p:strVal val="ppt_y"/>
                                          </p:val>
                                        </p:tav>
                                      </p:tavLst>
                                    </p:anim>
                                    <p:set>
                                      <p:cBhvr>
                                        <p:cTn id="86" dur="1" fill="hold">
                                          <p:stCondLst>
                                            <p:cond delay="1999"/>
                                          </p:stCondLst>
                                        </p:cTn>
                                        <p:tgtEl>
                                          <p:spTgt spid="19"/>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2" presetClass="exit" presetSubtype="2" fill="hold" grpId="0" nodeType="clickEffect">
                                  <p:stCondLst>
                                    <p:cond delay="0"/>
                                  </p:stCondLst>
                                  <p:childTnLst>
                                    <p:anim calcmode="lin" valueType="num">
                                      <p:cBhvr additive="base">
                                        <p:cTn id="90" dur="2000"/>
                                        <p:tgtEl>
                                          <p:spTgt spid="20"/>
                                        </p:tgtEl>
                                        <p:attrNameLst>
                                          <p:attrName>ppt_x</p:attrName>
                                        </p:attrNameLst>
                                      </p:cBhvr>
                                      <p:tavLst>
                                        <p:tav tm="0">
                                          <p:val>
                                            <p:strVal val="ppt_x"/>
                                          </p:val>
                                        </p:tav>
                                        <p:tav tm="100000">
                                          <p:val>
                                            <p:strVal val="1+ppt_w/2"/>
                                          </p:val>
                                        </p:tav>
                                      </p:tavLst>
                                    </p:anim>
                                    <p:anim calcmode="lin" valueType="num">
                                      <p:cBhvr additive="base">
                                        <p:cTn id="91" dur="2000"/>
                                        <p:tgtEl>
                                          <p:spTgt spid="20"/>
                                        </p:tgtEl>
                                        <p:attrNameLst>
                                          <p:attrName>ppt_y</p:attrName>
                                        </p:attrNameLst>
                                      </p:cBhvr>
                                      <p:tavLst>
                                        <p:tav tm="0">
                                          <p:val>
                                            <p:strVal val="ppt_y"/>
                                          </p:val>
                                        </p:tav>
                                        <p:tav tm="100000">
                                          <p:val>
                                            <p:strVal val="ppt_y"/>
                                          </p:val>
                                        </p:tav>
                                      </p:tavLst>
                                    </p:anim>
                                    <p:set>
                                      <p:cBhvr>
                                        <p:cTn id="92" dur="1" fill="hold">
                                          <p:stCondLst>
                                            <p:cond delay="1999"/>
                                          </p:stCondLst>
                                        </p:cTn>
                                        <p:tgtEl>
                                          <p:spTgt spid="20"/>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2" presetClass="exit" presetSubtype="2" fill="hold" grpId="0" nodeType="clickEffect">
                                  <p:stCondLst>
                                    <p:cond delay="0"/>
                                  </p:stCondLst>
                                  <p:childTnLst>
                                    <p:anim calcmode="lin" valueType="num">
                                      <p:cBhvr additive="base">
                                        <p:cTn id="96" dur="2000"/>
                                        <p:tgtEl>
                                          <p:spTgt spid="21"/>
                                        </p:tgtEl>
                                        <p:attrNameLst>
                                          <p:attrName>ppt_x</p:attrName>
                                        </p:attrNameLst>
                                      </p:cBhvr>
                                      <p:tavLst>
                                        <p:tav tm="0">
                                          <p:val>
                                            <p:strVal val="ppt_x"/>
                                          </p:val>
                                        </p:tav>
                                        <p:tav tm="100000">
                                          <p:val>
                                            <p:strVal val="1+ppt_w/2"/>
                                          </p:val>
                                        </p:tav>
                                      </p:tavLst>
                                    </p:anim>
                                    <p:anim calcmode="lin" valueType="num">
                                      <p:cBhvr additive="base">
                                        <p:cTn id="97" dur="2000"/>
                                        <p:tgtEl>
                                          <p:spTgt spid="21"/>
                                        </p:tgtEl>
                                        <p:attrNameLst>
                                          <p:attrName>ppt_y</p:attrName>
                                        </p:attrNameLst>
                                      </p:cBhvr>
                                      <p:tavLst>
                                        <p:tav tm="0">
                                          <p:val>
                                            <p:strVal val="ppt_y"/>
                                          </p:val>
                                        </p:tav>
                                        <p:tav tm="100000">
                                          <p:val>
                                            <p:strVal val="ppt_y"/>
                                          </p:val>
                                        </p:tav>
                                      </p:tavLst>
                                    </p:anim>
                                    <p:set>
                                      <p:cBhvr>
                                        <p:cTn id="98" dur="1" fill="hold">
                                          <p:stCondLst>
                                            <p:cond delay="1999"/>
                                          </p:stCondLst>
                                        </p:cTn>
                                        <p:tgtEl>
                                          <p:spTgt spid="21"/>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2" presetClass="exit" presetSubtype="2" fill="hold" grpId="0" nodeType="clickEffect">
                                  <p:stCondLst>
                                    <p:cond delay="0"/>
                                  </p:stCondLst>
                                  <p:childTnLst>
                                    <p:anim calcmode="lin" valueType="num">
                                      <p:cBhvr additive="base">
                                        <p:cTn id="102" dur="2000"/>
                                        <p:tgtEl>
                                          <p:spTgt spid="22"/>
                                        </p:tgtEl>
                                        <p:attrNameLst>
                                          <p:attrName>ppt_x</p:attrName>
                                        </p:attrNameLst>
                                      </p:cBhvr>
                                      <p:tavLst>
                                        <p:tav tm="0">
                                          <p:val>
                                            <p:strVal val="ppt_x"/>
                                          </p:val>
                                        </p:tav>
                                        <p:tav tm="100000">
                                          <p:val>
                                            <p:strVal val="1+ppt_w/2"/>
                                          </p:val>
                                        </p:tav>
                                      </p:tavLst>
                                    </p:anim>
                                    <p:anim calcmode="lin" valueType="num">
                                      <p:cBhvr additive="base">
                                        <p:cTn id="103" dur="2000"/>
                                        <p:tgtEl>
                                          <p:spTgt spid="22"/>
                                        </p:tgtEl>
                                        <p:attrNameLst>
                                          <p:attrName>ppt_y</p:attrName>
                                        </p:attrNameLst>
                                      </p:cBhvr>
                                      <p:tavLst>
                                        <p:tav tm="0">
                                          <p:val>
                                            <p:strVal val="ppt_y"/>
                                          </p:val>
                                        </p:tav>
                                        <p:tav tm="100000">
                                          <p:val>
                                            <p:strVal val="ppt_y"/>
                                          </p:val>
                                        </p:tav>
                                      </p:tavLst>
                                    </p:anim>
                                    <p:set>
                                      <p:cBhvr>
                                        <p:cTn id="104" dur="1" fill="hold">
                                          <p:stCondLst>
                                            <p:cond delay="1999"/>
                                          </p:stCondLst>
                                        </p:cTn>
                                        <p:tgtEl>
                                          <p:spTgt spid="22"/>
                                        </p:tgtEl>
                                        <p:attrNameLst>
                                          <p:attrName>style.visibility</p:attrName>
                                        </p:attrNameLst>
                                      </p:cBhvr>
                                      <p:to>
                                        <p:strVal val="hidden"/>
                                      </p:to>
                                    </p:set>
                                  </p:childTnLst>
                                </p:cTn>
                              </p:par>
                            </p:childTnLst>
                          </p:cTn>
                        </p:par>
                      </p:childTnLst>
                    </p:cTn>
                  </p:par>
                  <p:par>
                    <p:cTn id="105" fill="hold">
                      <p:stCondLst>
                        <p:cond delay="indefinite"/>
                      </p:stCondLst>
                      <p:childTnLst>
                        <p:par>
                          <p:cTn id="106" fill="hold">
                            <p:stCondLst>
                              <p:cond delay="0"/>
                            </p:stCondLst>
                            <p:childTnLst>
                              <p:par>
                                <p:cTn id="107" presetID="2" presetClass="exit" presetSubtype="2" fill="hold" grpId="0" nodeType="clickEffect">
                                  <p:stCondLst>
                                    <p:cond delay="0"/>
                                  </p:stCondLst>
                                  <p:childTnLst>
                                    <p:anim calcmode="lin" valueType="num">
                                      <p:cBhvr additive="base">
                                        <p:cTn id="108" dur="2000"/>
                                        <p:tgtEl>
                                          <p:spTgt spid="23"/>
                                        </p:tgtEl>
                                        <p:attrNameLst>
                                          <p:attrName>ppt_x</p:attrName>
                                        </p:attrNameLst>
                                      </p:cBhvr>
                                      <p:tavLst>
                                        <p:tav tm="0">
                                          <p:val>
                                            <p:strVal val="ppt_x"/>
                                          </p:val>
                                        </p:tav>
                                        <p:tav tm="100000">
                                          <p:val>
                                            <p:strVal val="1+ppt_w/2"/>
                                          </p:val>
                                        </p:tav>
                                      </p:tavLst>
                                    </p:anim>
                                    <p:anim calcmode="lin" valueType="num">
                                      <p:cBhvr additive="base">
                                        <p:cTn id="109" dur="2000"/>
                                        <p:tgtEl>
                                          <p:spTgt spid="23"/>
                                        </p:tgtEl>
                                        <p:attrNameLst>
                                          <p:attrName>ppt_y</p:attrName>
                                        </p:attrNameLst>
                                      </p:cBhvr>
                                      <p:tavLst>
                                        <p:tav tm="0">
                                          <p:val>
                                            <p:strVal val="ppt_y"/>
                                          </p:val>
                                        </p:tav>
                                        <p:tav tm="100000">
                                          <p:val>
                                            <p:strVal val="ppt_y"/>
                                          </p:val>
                                        </p:tav>
                                      </p:tavLst>
                                    </p:anim>
                                    <p:set>
                                      <p:cBhvr>
                                        <p:cTn id="110" dur="1" fill="hold">
                                          <p:stCondLst>
                                            <p:cond delay="1999"/>
                                          </p:stCondLst>
                                        </p:cTn>
                                        <p:tgtEl>
                                          <p:spTgt spid="23"/>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2" presetClass="exit" presetSubtype="2" fill="hold" grpId="0" nodeType="clickEffect">
                                  <p:stCondLst>
                                    <p:cond delay="0"/>
                                  </p:stCondLst>
                                  <p:childTnLst>
                                    <p:anim calcmode="lin" valueType="num">
                                      <p:cBhvr additive="base">
                                        <p:cTn id="114" dur="2000"/>
                                        <p:tgtEl>
                                          <p:spTgt spid="24"/>
                                        </p:tgtEl>
                                        <p:attrNameLst>
                                          <p:attrName>ppt_x</p:attrName>
                                        </p:attrNameLst>
                                      </p:cBhvr>
                                      <p:tavLst>
                                        <p:tav tm="0">
                                          <p:val>
                                            <p:strVal val="ppt_x"/>
                                          </p:val>
                                        </p:tav>
                                        <p:tav tm="100000">
                                          <p:val>
                                            <p:strVal val="1+ppt_w/2"/>
                                          </p:val>
                                        </p:tav>
                                      </p:tavLst>
                                    </p:anim>
                                    <p:anim calcmode="lin" valueType="num">
                                      <p:cBhvr additive="base">
                                        <p:cTn id="115" dur="2000"/>
                                        <p:tgtEl>
                                          <p:spTgt spid="24"/>
                                        </p:tgtEl>
                                        <p:attrNameLst>
                                          <p:attrName>ppt_y</p:attrName>
                                        </p:attrNameLst>
                                      </p:cBhvr>
                                      <p:tavLst>
                                        <p:tav tm="0">
                                          <p:val>
                                            <p:strVal val="ppt_y"/>
                                          </p:val>
                                        </p:tav>
                                        <p:tav tm="100000">
                                          <p:val>
                                            <p:strVal val="ppt_y"/>
                                          </p:val>
                                        </p:tav>
                                      </p:tavLst>
                                    </p:anim>
                                    <p:set>
                                      <p:cBhvr>
                                        <p:cTn id="116" dur="1" fill="hold">
                                          <p:stCondLst>
                                            <p:cond delay="1999"/>
                                          </p:stCondLst>
                                        </p:cTn>
                                        <p:tgtEl>
                                          <p:spTgt spid="24"/>
                                        </p:tgtEl>
                                        <p:attrNameLst>
                                          <p:attrName>style.visibility</p:attrName>
                                        </p:attrNameLst>
                                      </p:cBhvr>
                                      <p:to>
                                        <p:strVal val="hidden"/>
                                      </p:to>
                                    </p:set>
                                  </p:childTnLst>
                                </p:cTn>
                              </p:par>
                            </p:childTnLst>
                          </p:cTn>
                        </p:par>
                      </p:childTnLst>
                    </p:cTn>
                  </p:par>
                  <p:par>
                    <p:cTn id="117" fill="hold">
                      <p:stCondLst>
                        <p:cond delay="indefinite"/>
                      </p:stCondLst>
                      <p:childTnLst>
                        <p:par>
                          <p:cTn id="118" fill="hold">
                            <p:stCondLst>
                              <p:cond delay="0"/>
                            </p:stCondLst>
                            <p:childTnLst>
                              <p:par>
                                <p:cTn id="119" presetID="2" presetClass="exit" presetSubtype="2" fill="hold" grpId="0" nodeType="clickEffect">
                                  <p:stCondLst>
                                    <p:cond delay="0"/>
                                  </p:stCondLst>
                                  <p:childTnLst>
                                    <p:anim calcmode="lin" valueType="num">
                                      <p:cBhvr additive="base">
                                        <p:cTn id="120" dur="2000"/>
                                        <p:tgtEl>
                                          <p:spTgt spid="25"/>
                                        </p:tgtEl>
                                        <p:attrNameLst>
                                          <p:attrName>ppt_x</p:attrName>
                                        </p:attrNameLst>
                                      </p:cBhvr>
                                      <p:tavLst>
                                        <p:tav tm="0">
                                          <p:val>
                                            <p:strVal val="ppt_x"/>
                                          </p:val>
                                        </p:tav>
                                        <p:tav tm="100000">
                                          <p:val>
                                            <p:strVal val="1+ppt_w/2"/>
                                          </p:val>
                                        </p:tav>
                                      </p:tavLst>
                                    </p:anim>
                                    <p:anim calcmode="lin" valueType="num">
                                      <p:cBhvr additive="base">
                                        <p:cTn id="121" dur="2000"/>
                                        <p:tgtEl>
                                          <p:spTgt spid="25"/>
                                        </p:tgtEl>
                                        <p:attrNameLst>
                                          <p:attrName>ppt_y</p:attrName>
                                        </p:attrNameLst>
                                      </p:cBhvr>
                                      <p:tavLst>
                                        <p:tav tm="0">
                                          <p:val>
                                            <p:strVal val="ppt_y"/>
                                          </p:val>
                                        </p:tav>
                                        <p:tav tm="100000">
                                          <p:val>
                                            <p:strVal val="ppt_y"/>
                                          </p:val>
                                        </p:tav>
                                      </p:tavLst>
                                    </p:anim>
                                    <p:set>
                                      <p:cBhvr>
                                        <p:cTn id="122" dur="1" fill="hold">
                                          <p:stCondLst>
                                            <p:cond delay="1999"/>
                                          </p:stCondLst>
                                        </p:cTn>
                                        <p:tgtEl>
                                          <p:spTgt spid="25"/>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2" presetClass="exit" presetSubtype="2" fill="hold" grpId="0" nodeType="clickEffect">
                                  <p:stCondLst>
                                    <p:cond delay="0"/>
                                  </p:stCondLst>
                                  <p:childTnLst>
                                    <p:anim calcmode="lin" valueType="num">
                                      <p:cBhvr additive="base">
                                        <p:cTn id="126" dur="2000"/>
                                        <p:tgtEl>
                                          <p:spTgt spid="26"/>
                                        </p:tgtEl>
                                        <p:attrNameLst>
                                          <p:attrName>ppt_x</p:attrName>
                                        </p:attrNameLst>
                                      </p:cBhvr>
                                      <p:tavLst>
                                        <p:tav tm="0">
                                          <p:val>
                                            <p:strVal val="ppt_x"/>
                                          </p:val>
                                        </p:tav>
                                        <p:tav tm="100000">
                                          <p:val>
                                            <p:strVal val="1+ppt_w/2"/>
                                          </p:val>
                                        </p:tav>
                                      </p:tavLst>
                                    </p:anim>
                                    <p:anim calcmode="lin" valueType="num">
                                      <p:cBhvr additive="base">
                                        <p:cTn id="127" dur="2000"/>
                                        <p:tgtEl>
                                          <p:spTgt spid="26"/>
                                        </p:tgtEl>
                                        <p:attrNameLst>
                                          <p:attrName>ppt_y</p:attrName>
                                        </p:attrNameLst>
                                      </p:cBhvr>
                                      <p:tavLst>
                                        <p:tav tm="0">
                                          <p:val>
                                            <p:strVal val="ppt_y"/>
                                          </p:val>
                                        </p:tav>
                                        <p:tav tm="100000">
                                          <p:val>
                                            <p:strVal val="ppt_y"/>
                                          </p:val>
                                        </p:tav>
                                      </p:tavLst>
                                    </p:anim>
                                    <p:set>
                                      <p:cBhvr>
                                        <p:cTn id="128" dur="1" fill="hold">
                                          <p:stCondLst>
                                            <p:cond delay="1999"/>
                                          </p:stCondLst>
                                        </p:cTn>
                                        <p:tgtEl>
                                          <p:spTgt spid="26"/>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2" presetClass="exit" presetSubtype="2" fill="hold" grpId="0" nodeType="clickEffect">
                                  <p:stCondLst>
                                    <p:cond delay="0"/>
                                  </p:stCondLst>
                                  <p:childTnLst>
                                    <p:anim calcmode="lin" valueType="num">
                                      <p:cBhvr additive="base">
                                        <p:cTn id="132" dur="2000"/>
                                        <p:tgtEl>
                                          <p:spTgt spid="27"/>
                                        </p:tgtEl>
                                        <p:attrNameLst>
                                          <p:attrName>ppt_x</p:attrName>
                                        </p:attrNameLst>
                                      </p:cBhvr>
                                      <p:tavLst>
                                        <p:tav tm="0">
                                          <p:val>
                                            <p:strVal val="ppt_x"/>
                                          </p:val>
                                        </p:tav>
                                        <p:tav tm="100000">
                                          <p:val>
                                            <p:strVal val="1+ppt_w/2"/>
                                          </p:val>
                                        </p:tav>
                                      </p:tavLst>
                                    </p:anim>
                                    <p:anim calcmode="lin" valueType="num">
                                      <p:cBhvr additive="base">
                                        <p:cTn id="133" dur="2000"/>
                                        <p:tgtEl>
                                          <p:spTgt spid="27"/>
                                        </p:tgtEl>
                                        <p:attrNameLst>
                                          <p:attrName>ppt_y</p:attrName>
                                        </p:attrNameLst>
                                      </p:cBhvr>
                                      <p:tavLst>
                                        <p:tav tm="0">
                                          <p:val>
                                            <p:strVal val="ppt_y"/>
                                          </p:val>
                                        </p:tav>
                                        <p:tav tm="100000">
                                          <p:val>
                                            <p:strVal val="ppt_y"/>
                                          </p:val>
                                        </p:tav>
                                      </p:tavLst>
                                    </p:anim>
                                    <p:set>
                                      <p:cBhvr>
                                        <p:cTn id="134" dur="1" fill="hold">
                                          <p:stCondLst>
                                            <p:cond delay="1999"/>
                                          </p:stCondLst>
                                        </p:cTn>
                                        <p:tgtEl>
                                          <p:spTgt spid="27"/>
                                        </p:tgtEl>
                                        <p:attrNameLst>
                                          <p:attrName>style.visibility</p:attrName>
                                        </p:attrNameLst>
                                      </p:cBhvr>
                                      <p:to>
                                        <p:strVal val="hidden"/>
                                      </p:to>
                                    </p:set>
                                  </p:childTnLst>
                                </p:cTn>
                              </p:par>
                            </p:childTnLst>
                          </p:cTn>
                        </p:par>
                      </p:childTnLst>
                    </p:cTn>
                  </p:par>
                  <p:par>
                    <p:cTn id="135" fill="hold">
                      <p:stCondLst>
                        <p:cond delay="indefinite"/>
                      </p:stCondLst>
                      <p:childTnLst>
                        <p:par>
                          <p:cTn id="136" fill="hold">
                            <p:stCondLst>
                              <p:cond delay="0"/>
                            </p:stCondLst>
                            <p:childTnLst>
                              <p:par>
                                <p:cTn id="137" presetID="2" presetClass="exit" presetSubtype="2" fill="hold" grpId="0" nodeType="clickEffect">
                                  <p:stCondLst>
                                    <p:cond delay="0"/>
                                  </p:stCondLst>
                                  <p:childTnLst>
                                    <p:anim calcmode="lin" valueType="num">
                                      <p:cBhvr additive="base">
                                        <p:cTn id="138" dur="2000"/>
                                        <p:tgtEl>
                                          <p:spTgt spid="28"/>
                                        </p:tgtEl>
                                        <p:attrNameLst>
                                          <p:attrName>ppt_x</p:attrName>
                                        </p:attrNameLst>
                                      </p:cBhvr>
                                      <p:tavLst>
                                        <p:tav tm="0">
                                          <p:val>
                                            <p:strVal val="ppt_x"/>
                                          </p:val>
                                        </p:tav>
                                        <p:tav tm="100000">
                                          <p:val>
                                            <p:strVal val="1+ppt_w/2"/>
                                          </p:val>
                                        </p:tav>
                                      </p:tavLst>
                                    </p:anim>
                                    <p:anim calcmode="lin" valueType="num">
                                      <p:cBhvr additive="base">
                                        <p:cTn id="139" dur="2000"/>
                                        <p:tgtEl>
                                          <p:spTgt spid="28"/>
                                        </p:tgtEl>
                                        <p:attrNameLst>
                                          <p:attrName>ppt_y</p:attrName>
                                        </p:attrNameLst>
                                      </p:cBhvr>
                                      <p:tavLst>
                                        <p:tav tm="0">
                                          <p:val>
                                            <p:strVal val="ppt_y"/>
                                          </p:val>
                                        </p:tav>
                                        <p:tav tm="100000">
                                          <p:val>
                                            <p:strVal val="ppt_y"/>
                                          </p:val>
                                        </p:tav>
                                      </p:tavLst>
                                    </p:anim>
                                    <p:set>
                                      <p:cBhvr>
                                        <p:cTn id="140" dur="1" fill="hold">
                                          <p:stCondLst>
                                            <p:cond delay="1999"/>
                                          </p:stCondLst>
                                        </p:cTn>
                                        <p:tgtEl>
                                          <p:spTgt spid="28"/>
                                        </p:tgtEl>
                                        <p:attrNameLst>
                                          <p:attrName>style.visibility</p:attrName>
                                        </p:attrNameLst>
                                      </p:cBhvr>
                                      <p:to>
                                        <p:strVal val="hidden"/>
                                      </p:to>
                                    </p:set>
                                  </p:childTnLst>
                                </p:cTn>
                              </p:par>
                            </p:childTnLst>
                          </p:cTn>
                        </p:par>
                      </p:childTnLst>
                    </p:cTn>
                  </p:par>
                  <p:par>
                    <p:cTn id="141" fill="hold">
                      <p:stCondLst>
                        <p:cond delay="indefinite"/>
                      </p:stCondLst>
                      <p:childTnLst>
                        <p:par>
                          <p:cTn id="142" fill="hold">
                            <p:stCondLst>
                              <p:cond delay="0"/>
                            </p:stCondLst>
                            <p:childTnLst>
                              <p:par>
                                <p:cTn id="143" presetID="2" presetClass="exit" presetSubtype="2" fill="hold" grpId="0" nodeType="clickEffect">
                                  <p:stCondLst>
                                    <p:cond delay="0"/>
                                  </p:stCondLst>
                                  <p:childTnLst>
                                    <p:anim calcmode="lin" valueType="num">
                                      <p:cBhvr additive="base">
                                        <p:cTn id="144" dur="2000"/>
                                        <p:tgtEl>
                                          <p:spTgt spid="29"/>
                                        </p:tgtEl>
                                        <p:attrNameLst>
                                          <p:attrName>ppt_x</p:attrName>
                                        </p:attrNameLst>
                                      </p:cBhvr>
                                      <p:tavLst>
                                        <p:tav tm="0">
                                          <p:val>
                                            <p:strVal val="ppt_x"/>
                                          </p:val>
                                        </p:tav>
                                        <p:tav tm="100000">
                                          <p:val>
                                            <p:strVal val="1+ppt_w/2"/>
                                          </p:val>
                                        </p:tav>
                                      </p:tavLst>
                                    </p:anim>
                                    <p:anim calcmode="lin" valueType="num">
                                      <p:cBhvr additive="base">
                                        <p:cTn id="145" dur="2000"/>
                                        <p:tgtEl>
                                          <p:spTgt spid="29"/>
                                        </p:tgtEl>
                                        <p:attrNameLst>
                                          <p:attrName>ppt_y</p:attrName>
                                        </p:attrNameLst>
                                      </p:cBhvr>
                                      <p:tavLst>
                                        <p:tav tm="0">
                                          <p:val>
                                            <p:strVal val="ppt_y"/>
                                          </p:val>
                                        </p:tav>
                                        <p:tav tm="100000">
                                          <p:val>
                                            <p:strVal val="ppt_y"/>
                                          </p:val>
                                        </p:tav>
                                      </p:tavLst>
                                    </p:anim>
                                    <p:set>
                                      <p:cBhvr>
                                        <p:cTn id="146" dur="1" fill="hold">
                                          <p:stCondLst>
                                            <p:cond delay="1999"/>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3" grpId="0" animBg="1"/>
      <p:bldP spid="24" grpId="0" animBg="1"/>
      <p:bldP spid="25" grpId="0" animBg="1"/>
      <p:bldP spid="26" grpId="0" animBg="1"/>
      <p:bldP spid="27" grpId="0" animBg="1"/>
      <p:bldP spid="28" grpId="0" animBg="1"/>
      <p:bldP spid="29" grpId="0" animBg="1"/>
      <p:bldP spid="2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2900" y="539553"/>
            <a:ext cx="6172200" cy="7628666"/>
          </a:xfrm>
        </p:spPr>
        <p:txBody>
          <a:bodyPr/>
          <a:lstStyle/>
          <a:p>
            <a:r>
              <a:rPr lang="fr-FR" sz="1100" dirty="0" smtClean="0"/>
              <a:t>1. La flèche en zone non marquante a été tirée hors temps. (5 points)</a:t>
            </a:r>
          </a:p>
          <a:p>
            <a:endParaRPr lang="fr-FR" sz="1100" dirty="0" smtClean="0"/>
          </a:p>
          <a:p>
            <a:endParaRPr lang="fr-FR" sz="1100" dirty="0"/>
          </a:p>
          <a:p>
            <a:endParaRPr lang="fr-FR" sz="1100" dirty="0" smtClean="0"/>
          </a:p>
          <a:p>
            <a:endParaRPr lang="fr-FR" sz="1100" dirty="0"/>
          </a:p>
          <a:p>
            <a:endParaRPr lang="fr-FR" sz="1100" dirty="0" smtClean="0"/>
          </a:p>
          <a:p>
            <a:endParaRPr lang="fr-FR" sz="1100" dirty="0"/>
          </a:p>
          <a:p>
            <a:endParaRPr lang="fr-FR" sz="1100" dirty="0" smtClean="0"/>
          </a:p>
          <a:p>
            <a:endParaRPr lang="fr-FR" sz="1100" dirty="0"/>
          </a:p>
          <a:p>
            <a:endParaRPr lang="fr-FR" sz="1100" dirty="0" smtClean="0"/>
          </a:p>
          <a:p>
            <a:endParaRPr lang="fr-FR" sz="1100" dirty="0"/>
          </a:p>
          <a:p>
            <a:endParaRPr lang="fr-FR" sz="1100" dirty="0" smtClean="0"/>
          </a:p>
          <a:p>
            <a:endParaRPr lang="fr-FR" sz="1100" dirty="0"/>
          </a:p>
          <a:p>
            <a:endParaRPr lang="fr-FR" sz="1100" dirty="0" smtClean="0"/>
          </a:p>
          <a:p>
            <a:endParaRPr lang="fr-FR" sz="1100" dirty="0"/>
          </a:p>
          <a:p>
            <a:r>
              <a:rPr lang="fr-FR" sz="1100" dirty="0" smtClean="0">
                <a:solidFill>
                  <a:srgbClr val="0070C0"/>
                </a:solidFill>
              </a:rPr>
              <a:t>Réponse : Valeurs des flèches tirées 4, 4, 3 et 0, deux flèches dans le spot du haut on enlève la meilleure, quatre flèches tirées on enlève la meilleure suivante, enfin une flèche a été tirée hors temps on enlève la valeur la plus haute suivante il reste M+M+M=0</a:t>
            </a:r>
          </a:p>
          <a:p>
            <a:endParaRPr lang="fr-FR" sz="1100" dirty="0">
              <a:solidFill>
                <a:srgbClr val="0070C0"/>
              </a:solidFill>
            </a:endParaRPr>
          </a:p>
          <a:p>
            <a:r>
              <a:rPr lang="fr-FR" sz="1100" dirty="0" smtClean="0"/>
              <a:t>2. La flèche dans le 1 a heurté la flèche dans le 6 avant de se planter dans le 1. (5 points)</a:t>
            </a:r>
          </a:p>
          <a:p>
            <a:endParaRPr lang="fr-FR" sz="1100" dirty="0" smtClean="0">
              <a:solidFill>
                <a:srgbClr val="0070C0"/>
              </a:solidFill>
            </a:endParaRPr>
          </a:p>
          <a:p>
            <a:endParaRPr lang="fr-FR" sz="1100" dirty="0">
              <a:solidFill>
                <a:srgbClr val="0070C0"/>
              </a:solidFill>
            </a:endParaRPr>
          </a:p>
          <a:p>
            <a:endParaRPr lang="fr-FR" sz="1100" dirty="0" smtClean="0">
              <a:solidFill>
                <a:srgbClr val="0070C0"/>
              </a:solidFill>
            </a:endParaRPr>
          </a:p>
          <a:p>
            <a:endParaRPr lang="fr-FR" sz="1100" dirty="0">
              <a:solidFill>
                <a:srgbClr val="0070C0"/>
              </a:solidFill>
            </a:endParaRPr>
          </a:p>
          <a:p>
            <a:endParaRPr lang="fr-FR" sz="1100" dirty="0" smtClean="0">
              <a:solidFill>
                <a:srgbClr val="0070C0"/>
              </a:solidFill>
            </a:endParaRPr>
          </a:p>
          <a:p>
            <a:endParaRPr lang="fr-FR" sz="1100" dirty="0">
              <a:solidFill>
                <a:srgbClr val="0070C0"/>
              </a:solidFill>
            </a:endParaRPr>
          </a:p>
          <a:p>
            <a:endParaRPr lang="fr-FR" sz="1100" dirty="0" smtClean="0">
              <a:solidFill>
                <a:srgbClr val="0070C0"/>
              </a:solidFill>
            </a:endParaRPr>
          </a:p>
          <a:p>
            <a:endParaRPr lang="fr-FR" sz="1100" dirty="0">
              <a:solidFill>
                <a:srgbClr val="0070C0"/>
              </a:solidFill>
            </a:endParaRPr>
          </a:p>
          <a:p>
            <a:endParaRPr lang="fr-FR" sz="1100" dirty="0" smtClean="0">
              <a:solidFill>
                <a:srgbClr val="0070C0"/>
              </a:solidFill>
            </a:endParaRPr>
          </a:p>
          <a:p>
            <a:endParaRPr lang="fr-FR" sz="1100" dirty="0">
              <a:solidFill>
                <a:srgbClr val="0070C0"/>
              </a:solidFill>
            </a:endParaRPr>
          </a:p>
          <a:p>
            <a:endParaRPr lang="fr-FR" sz="1100" dirty="0" smtClean="0">
              <a:solidFill>
                <a:srgbClr val="0070C0"/>
              </a:solidFill>
            </a:endParaRPr>
          </a:p>
          <a:p>
            <a:endParaRPr lang="fr-FR" sz="1100" dirty="0">
              <a:solidFill>
                <a:srgbClr val="0070C0"/>
              </a:solidFill>
            </a:endParaRPr>
          </a:p>
          <a:p>
            <a:endParaRPr lang="fr-FR" sz="1100" dirty="0" smtClean="0">
              <a:solidFill>
                <a:srgbClr val="0070C0"/>
              </a:solidFill>
            </a:endParaRPr>
          </a:p>
          <a:p>
            <a:r>
              <a:rPr lang="fr-FR" sz="1100" dirty="0" smtClean="0">
                <a:solidFill>
                  <a:srgbClr val="0070C0"/>
                </a:solidFill>
              </a:rPr>
              <a:t>Réponse : 6+3+1=10 Toute flèche qui en heurte une autre et se plante en zone marquante prend la valeur de la zone touchée.</a:t>
            </a:r>
          </a:p>
          <a:p>
            <a:endParaRPr lang="fr-FR" sz="1100" dirty="0" smtClean="0">
              <a:solidFill>
                <a:srgbClr val="0070C0"/>
              </a:solidFill>
            </a:endParaRPr>
          </a:p>
          <a:p>
            <a:endParaRPr lang="fr-FR" sz="1100" dirty="0"/>
          </a:p>
          <a:p>
            <a:endParaRPr lang="fr-FR" sz="1100" dirty="0" smtClean="0"/>
          </a:p>
          <a:p>
            <a:endParaRPr lang="fr-FR" dirty="0"/>
          </a:p>
        </p:txBody>
      </p:sp>
      <p:pic>
        <p:nvPicPr>
          <p:cNvPr id="4" name="Picture 2"/>
          <p:cNvPicPr>
            <a:picLocks noChangeAspect="1" noChangeArrowheads="1"/>
          </p:cNvPicPr>
          <p:nvPr/>
        </p:nvPicPr>
        <p:blipFill>
          <a:blip r:embed="rId2" cstate="print"/>
          <a:srcRect/>
          <a:stretch>
            <a:fillRect/>
          </a:stretch>
        </p:blipFill>
        <p:spPr bwMode="auto">
          <a:xfrm>
            <a:off x="797711" y="970792"/>
            <a:ext cx="2200275" cy="2343150"/>
          </a:xfrm>
          <a:prstGeom prst="rect">
            <a:avLst/>
          </a:prstGeom>
          <a:noFill/>
          <a:ln w="9525">
            <a:noFill/>
            <a:miter lim="800000"/>
            <a:headEnd/>
            <a:tailEnd/>
          </a:ln>
          <a:effectLst/>
        </p:spPr>
      </p:pic>
      <p:pic>
        <p:nvPicPr>
          <p:cNvPr id="5" name="Picture 3"/>
          <p:cNvPicPr>
            <a:picLocks noChangeAspect="1" noChangeArrowheads="1"/>
          </p:cNvPicPr>
          <p:nvPr/>
        </p:nvPicPr>
        <p:blipFill>
          <a:blip r:embed="rId3" cstate="print"/>
          <a:srcRect/>
          <a:stretch>
            <a:fillRect/>
          </a:stretch>
        </p:blipFill>
        <p:spPr bwMode="auto">
          <a:xfrm>
            <a:off x="764704" y="4559344"/>
            <a:ext cx="3438525" cy="248602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5" end="15"/>
                                            </p:txEl>
                                          </p:spTgt>
                                        </p:tgtEl>
                                        <p:attrNameLst>
                                          <p:attrName>style.visibility</p:attrName>
                                        </p:attrNameLst>
                                      </p:cBhvr>
                                      <p:to>
                                        <p:strVal val="visible"/>
                                      </p:to>
                                    </p:set>
                                    <p:animEffect transition="in" filter="wipe(left)">
                                      <p:cBhvr>
                                        <p:cTn id="7" dur="2000"/>
                                        <p:tgtEl>
                                          <p:spTgt spid="3">
                                            <p:txEl>
                                              <p:pRg st="15" end="1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1" end="31"/>
                                            </p:txEl>
                                          </p:spTgt>
                                        </p:tgtEl>
                                        <p:attrNameLst>
                                          <p:attrName>style.visibility</p:attrName>
                                        </p:attrNameLst>
                                      </p:cBhvr>
                                      <p:to>
                                        <p:strVal val="visible"/>
                                      </p:to>
                                    </p:set>
                                    <p:animEffect transition="in" filter="wipe(left)">
                                      <p:cBhvr>
                                        <p:cTn id="12" dur="2000"/>
                                        <p:tgtEl>
                                          <p:spTgt spid="3">
                                            <p:txEl>
                                              <p:pRg st="31" end="3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2900" y="1403649"/>
            <a:ext cx="6172200" cy="6764570"/>
          </a:xfrm>
        </p:spPr>
        <p:txBody>
          <a:bodyPr>
            <a:normAutofit/>
          </a:bodyPr>
          <a:lstStyle/>
          <a:p>
            <a:r>
              <a:rPr lang="fr-FR" sz="1100" dirty="0" smtClean="0"/>
              <a:t>3) Voici la colonne de tir d’un archer B qui a tiré avec en même temps qu’un archer A (5points)</a:t>
            </a:r>
          </a:p>
          <a:p>
            <a:endParaRPr lang="fr-FR" sz="1100" dirty="0"/>
          </a:p>
          <a:p>
            <a:endParaRPr lang="fr-FR" sz="1100" dirty="0" smtClean="0"/>
          </a:p>
          <a:p>
            <a:endParaRPr lang="fr-FR" sz="1100" dirty="0"/>
          </a:p>
          <a:p>
            <a:endParaRPr lang="fr-FR" sz="1100" dirty="0" smtClean="0"/>
          </a:p>
          <a:p>
            <a:endParaRPr lang="fr-FR" sz="1100" dirty="0"/>
          </a:p>
          <a:p>
            <a:endParaRPr lang="fr-FR" sz="1100" dirty="0" smtClean="0"/>
          </a:p>
          <a:p>
            <a:endParaRPr lang="fr-FR" sz="1100" dirty="0"/>
          </a:p>
          <a:p>
            <a:endParaRPr lang="fr-FR" sz="1100" dirty="0" smtClean="0"/>
          </a:p>
          <a:p>
            <a:endParaRPr lang="fr-FR" sz="1100" dirty="0"/>
          </a:p>
          <a:p>
            <a:endParaRPr lang="fr-FR" sz="1100" dirty="0" smtClean="0"/>
          </a:p>
          <a:p>
            <a:endParaRPr lang="fr-FR" dirty="0" smtClean="0"/>
          </a:p>
          <a:p>
            <a:endParaRPr lang="fr-FR" dirty="0"/>
          </a:p>
          <a:p>
            <a:endParaRPr lang="fr-FR" dirty="0" smtClean="0"/>
          </a:p>
          <a:p>
            <a:endParaRPr lang="fr-FR" dirty="0"/>
          </a:p>
          <a:p>
            <a:r>
              <a:rPr lang="fr-FR" sz="1100" dirty="0" smtClean="0">
                <a:solidFill>
                  <a:srgbClr val="0070C0"/>
                </a:solidFill>
              </a:rPr>
              <a:t>Réponse : 6+5+3= 14 aucune erreur pour B, la flèche du haut en zone non marquante prend la valeur de la flèche qu’elle a heurtée.</a:t>
            </a:r>
          </a:p>
          <a:p>
            <a:endParaRPr lang="fr-FR" dirty="0"/>
          </a:p>
        </p:txBody>
      </p:sp>
      <p:pic>
        <p:nvPicPr>
          <p:cNvPr id="4" name="Image 3"/>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6se="http://schemas.microsoft.com/office/word/2015/wordml/symex" xmlns:w16sdtdh="http://schemas.microsoft.com/office/word/2020/wordml/sdtdatahash"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el="http://schemas.microsoft.com/office/2019/extlst"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476672" y="2054771"/>
            <a:ext cx="5775694" cy="349811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5" end="15"/>
                                            </p:txEl>
                                          </p:spTgt>
                                        </p:tgtEl>
                                        <p:attrNameLst>
                                          <p:attrName>style.visibility</p:attrName>
                                        </p:attrNameLst>
                                      </p:cBhvr>
                                      <p:to>
                                        <p:strVal val="visible"/>
                                      </p:to>
                                    </p:set>
                                    <p:animEffect transition="in" filter="wipe(left)">
                                      <p:cBhvr>
                                        <p:cTn id="7" dur="20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2900" y="539553"/>
            <a:ext cx="6172200" cy="7628667"/>
          </a:xfrm>
        </p:spPr>
        <p:txBody>
          <a:bodyPr>
            <a:normAutofit fontScale="47500" lnSpcReduction="20000"/>
          </a:bodyPr>
          <a:lstStyle/>
          <a:p>
            <a:pPr algn="ctr">
              <a:buNone/>
            </a:pPr>
            <a:r>
              <a:rPr lang="fr-FR" b="1" dirty="0" smtClean="0"/>
              <a:t> MODULE </a:t>
            </a:r>
            <a:r>
              <a:rPr lang="fr-FR" b="1" dirty="0"/>
              <a:t>II</a:t>
            </a:r>
            <a:endParaRPr lang="fr-FR" dirty="0"/>
          </a:p>
          <a:p>
            <a:r>
              <a:rPr lang="fr-FR" dirty="0"/>
              <a:t> </a:t>
            </a:r>
          </a:p>
          <a:p>
            <a:r>
              <a:rPr lang="fr-FR" dirty="0"/>
              <a:t> </a:t>
            </a:r>
          </a:p>
          <a:p>
            <a:r>
              <a:rPr lang="fr-FR" b="1" u="sng" dirty="0"/>
              <a:t>Question 1</a:t>
            </a:r>
            <a:r>
              <a:rPr lang="fr-FR" b="1" dirty="0"/>
              <a:t> : </a:t>
            </a:r>
            <a:r>
              <a:rPr lang="fr-FR" dirty="0"/>
              <a:t>Un arbitre fédéral option TAE peut :</a:t>
            </a:r>
          </a:p>
          <a:p>
            <a:r>
              <a:rPr lang="fr-FR" dirty="0"/>
              <a:t> </a:t>
            </a:r>
          </a:p>
          <a:p>
            <a:r>
              <a:rPr lang="fr-FR" dirty="0">
                <a:sym typeface="Webdings"/>
              </a:rPr>
              <a:t></a:t>
            </a:r>
            <a:r>
              <a:rPr lang="fr-FR" dirty="0"/>
              <a:t>  Etre responsable d’un concours campagne dans son club</a:t>
            </a:r>
          </a:p>
          <a:p>
            <a:r>
              <a:rPr lang="fr-FR" dirty="0">
                <a:sym typeface="Webdings"/>
              </a:rPr>
              <a:t></a:t>
            </a:r>
            <a:r>
              <a:rPr lang="fr-FR" dirty="0"/>
              <a:t>  Juger les cordons sur une </a:t>
            </a:r>
            <a:r>
              <a:rPr lang="fr-FR" dirty="0" smtClean="0"/>
              <a:t>compétition Nature/3D</a:t>
            </a:r>
            <a:endParaRPr lang="fr-FR" dirty="0"/>
          </a:p>
          <a:p>
            <a:r>
              <a:rPr lang="fr-FR" dirty="0">
                <a:sym typeface="Webdings"/>
              </a:rPr>
              <a:t></a:t>
            </a:r>
            <a:r>
              <a:rPr lang="fr-FR" dirty="0"/>
              <a:t>  Infliger une sanction dans une compétition Nature/3D</a:t>
            </a:r>
          </a:p>
          <a:p>
            <a:r>
              <a:rPr lang="fr-FR" dirty="0"/>
              <a:t> </a:t>
            </a:r>
          </a:p>
          <a:p>
            <a:r>
              <a:rPr lang="fr-FR" b="1" u="sng" dirty="0"/>
              <a:t>Question 2 : </a:t>
            </a:r>
            <a:r>
              <a:rPr lang="fr-FR" b="1" dirty="0"/>
              <a:t> </a:t>
            </a:r>
            <a:r>
              <a:rPr lang="fr-FR" dirty="0"/>
              <a:t>Lors d’une compétition par équipe, le capitaine d’équipe :</a:t>
            </a:r>
          </a:p>
          <a:p>
            <a:r>
              <a:rPr lang="fr-FR" dirty="0"/>
              <a:t> </a:t>
            </a:r>
          </a:p>
          <a:p>
            <a:r>
              <a:rPr lang="fr-FR" dirty="0">
                <a:sym typeface="Webdings"/>
              </a:rPr>
              <a:t></a:t>
            </a:r>
            <a:r>
              <a:rPr lang="fr-FR" dirty="0"/>
              <a:t>  Doit être obligatoirement du même club que l’équipe</a:t>
            </a:r>
          </a:p>
          <a:p>
            <a:r>
              <a:rPr lang="fr-FR" dirty="0">
                <a:sym typeface="Webdings"/>
              </a:rPr>
              <a:t></a:t>
            </a:r>
            <a:r>
              <a:rPr lang="fr-FR" dirty="0"/>
              <a:t>  Peut avoir une licence Découverte</a:t>
            </a:r>
          </a:p>
          <a:p>
            <a:r>
              <a:rPr lang="fr-FR" dirty="0">
                <a:sym typeface="Webdings"/>
              </a:rPr>
              <a:t></a:t>
            </a:r>
            <a:r>
              <a:rPr lang="fr-FR" dirty="0"/>
              <a:t>  Doit avoir la même tenue que son équipe</a:t>
            </a:r>
          </a:p>
          <a:p>
            <a:r>
              <a:rPr lang="fr-FR" b="1" dirty="0"/>
              <a:t> </a:t>
            </a:r>
            <a:endParaRPr lang="fr-FR" dirty="0"/>
          </a:p>
          <a:p>
            <a:r>
              <a:rPr lang="fr-FR" b="1" u="sng" dirty="0"/>
              <a:t>Question 3</a:t>
            </a:r>
            <a:r>
              <a:rPr lang="fr-FR" b="1" dirty="0"/>
              <a:t> : </a:t>
            </a:r>
            <a:r>
              <a:rPr lang="fr-FR" dirty="0"/>
              <a:t>Un comité régional décide que le jury d’appel n’existera plus pour les championnats régionaux :</a:t>
            </a:r>
          </a:p>
          <a:p>
            <a:r>
              <a:rPr lang="fr-FR" dirty="0"/>
              <a:t> </a:t>
            </a:r>
          </a:p>
          <a:p>
            <a:r>
              <a:rPr lang="fr-FR" dirty="0">
                <a:sym typeface="Webdings"/>
              </a:rPr>
              <a:t></a:t>
            </a:r>
            <a:r>
              <a:rPr lang="fr-FR" dirty="0"/>
              <a:t>  Les comités départementaux de cette région peuvent choisir d’en laisser pour leurs championnats départementaux</a:t>
            </a:r>
          </a:p>
          <a:p>
            <a:r>
              <a:rPr lang="fr-FR" dirty="0">
                <a:sym typeface="Webdings"/>
              </a:rPr>
              <a:t></a:t>
            </a:r>
            <a:r>
              <a:rPr lang="fr-FR" dirty="0"/>
              <a:t>  Les comités départementaux de cette région doivent faire de même pour leurs championnats départementaux</a:t>
            </a:r>
          </a:p>
          <a:p>
            <a:r>
              <a:rPr lang="fr-FR" dirty="0">
                <a:sym typeface="Webdings"/>
              </a:rPr>
              <a:t></a:t>
            </a:r>
            <a:r>
              <a:rPr lang="fr-FR" dirty="0"/>
              <a:t>  Il n’y a plus de jury d’appel pour les championnats départementaux</a:t>
            </a:r>
          </a:p>
          <a:p>
            <a:r>
              <a:rPr lang="fr-FR" b="1" dirty="0"/>
              <a:t> </a:t>
            </a:r>
            <a:endParaRPr lang="fr-FR" dirty="0"/>
          </a:p>
          <a:p>
            <a:r>
              <a:rPr lang="fr-FR" b="1" u="sng" dirty="0"/>
              <a:t>Question 4</a:t>
            </a:r>
            <a:r>
              <a:rPr lang="fr-FR" b="1" dirty="0"/>
              <a:t> : </a:t>
            </a:r>
            <a:r>
              <a:rPr lang="fr-FR" dirty="0"/>
              <a:t>Un licencié FFTA peut faire partie d’un jury d’appel :</a:t>
            </a:r>
          </a:p>
          <a:p>
            <a:r>
              <a:rPr lang="fr-FR" dirty="0"/>
              <a:t> </a:t>
            </a:r>
          </a:p>
          <a:p>
            <a:r>
              <a:rPr lang="fr-FR" dirty="0">
                <a:sym typeface="Webdings"/>
              </a:rPr>
              <a:t></a:t>
            </a:r>
            <a:r>
              <a:rPr lang="fr-FR" dirty="0"/>
              <a:t>  S’il est entraîneur d’archers lors de cette compétition</a:t>
            </a:r>
          </a:p>
          <a:p>
            <a:r>
              <a:rPr lang="fr-FR" dirty="0">
                <a:sym typeface="Webdings"/>
              </a:rPr>
              <a:t></a:t>
            </a:r>
            <a:r>
              <a:rPr lang="fr-FR" dirty="0"/>
              <a:t>  S’il est archer lors de cette compétition</a:t>
            </a:r>
          </a:p>
          <a:p>
            <a:r>
              <a:rPr lang="fr-FR" dirty="0">
                <a:sym typeface="Webdings"/>
              </a:rPr>
              <a:t></a:t>
            </a:r>
            <a:r>
              <a:rPr lang="fr-FR" dirty="0"/>
              <a:t>  S’il est le fils du président de la commission des arbitres</a:t>
            </a:r>
          </a:p>
          <a:p>
            <a:r>
              <a:rPr lang="fr-FR" b="1" dirty="0"/>
              <a:t> </a:t>
            </a:r>
            <a:endParaRPr lang="fr-FR" dirty="0"/>
          </a:p>
          <a:p>
            <a:pPr>
              <a:buNone/>
            </a:pPr>
            <a:endParaRPr lang="fr-FR" dirty="0"/>
          </a:p>
        </p:txBody>
      </p:sp>
      <p:sp>
        <p:nvSpPr>
          <p:cNvPr id="4" name="Rectangle 3"/>
          <p:cNvSpPr/>
          <p:nvPr/>
        </p:nvSpPr>
        <p:spPr>
          <a:xfrm>
            <a:off x="720000" y="1908000"/>
            <a:ext cx="4320000" cy="216000"/>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692696" y="3491880"/>
            <a:ext cx="3744416" cy="288032"/>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703842" y="4574539"/>
            <a:ext cx="5616624" cy="454260"/>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703268" y="6300192"/>
            <a:ext cx="4597939" cy="288032"/>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space réservé du pied de page 9"/>
          <p:cNvSpPr>
            <a:spLocks noGrp="1"/>
          </p:cNvSpPr>
          <p:nvPr>
            <p:ph type="ftr" sz="quarter" idx="11"/>
          </p:nvPr>
        </p:nvSpPr>
        <p:spPr/>
        <p:txBody>
          <a:bodyPr/>
          <a:lstStyle/>
          <a:p>
            <a:r>
              <a:rPr lang="fr-FR" dirty="0" smtClean="0"/>
              <a:t>Tronc commun avril 2023</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2900" y="611560"/>
            <a:ext cx="6172200" cy="7556659"/>
          </a:xfrm>
        </p:spPr>
        <p:txBody>
          <a:bodyPr>
            <a:normAutofit fontScale="32500" lnSpcReduction="20000"/>
          </a:bodyPr>
          <a:lstStyle/>
          <a:p>
            <a:pPr>
              <a:buNone/>
            </a:pPr>
            <a:r>
              <a:rPr lang="fr-FR" b="1" dirty="0"/>
              <a:t> </a:t>
            </a:r>
            <a:endParaRPr lang="fr-FR" dirty="0"/>
          </a:p>
          <a:p>
            <a:r>
              <a:rPr lang="fr-FR" sz="3400" b="1" u="sng" dirty="0"/>
              <a:t>Question 8</a:t>
            </a:r>
            <a:r>
              <a:rPr lang="fr-FR" sz="3400" b="1" dirty="0"/>
              <a:t> : </a:t>
            </a:r>
            <a:r>
              <a:rPr lang="fr-FR" sz="3400" dirty="0"/>
              <a:t>Pour les U11 en dernière année, qui doit établir le certificat médical de </a:t>
            </a:r>
            <a:r>
              <a:rPr lang="fr-FR" sz="3400" dirty="0" err="1"/>
              <a:t>surclassement</a:t>
            </a:r>
            <a:r>
              <a:rPr lang="fr-FR" sz="3400" dirty="0"/>
              <a:t> ?</a:t>
            </a:r>
          </a:p>
          <a:p>
            <a:r>
              <a:rPr lang="fr-FR" sz="3400" dirty="0"/>
              <a:t> </a:t>
            </a:r>
          </a:p>
          <a:p>
            <a:r>
              <a:rPr lang="fr-FR" sz="3400" dirty="0">
                <a:sym typeface="Webdings"/>
              </a:rPr>
              <a:t></a:t>
            </a:r>
            <a:r>
              <a:rPr lang="fr-FR" sz="3400" dirty="0"/>
              <a:t>  Tout docteur en médecine</a:t>
            </a:r>
          </a:p>
          <a:p>
            <a:r>
              <a:rPr lang="fr-FR" sz="3400" dirty="0">
                <a:sym typeface="Webdings"/>
              </a:rPr>
              <a:t></a:t>
            </a:r>
            <a:r>
              <a:rPr lang="fr-FR" sz="3400" dirty="0"/>
              <a:t>  Un médecin agréé par la FFTA</a:t>
            </a:r>
          </a:p>
          <a:p>
            <a:r>
              <a:rPr lang="fr-FR" sz="3400" dirty="0">
                <a:sym typeface="Webdings"/>
              </a:rPr>
              <a:t></a:t>
            </a:r>
            <a:r>
              <a:rPr lang="fr-FR" sz="3400" dirty="0"/>
              <a:t>  Il ne peut pas être surclassé</a:t>
            </a:r>
          </a:p>
          <a:p>
            <a:r>
              <a:rPr lang="fr-FR" sz="3400" b="1" dirty="0"/>
              <a:t> </a:t>
            </a:r>
            <a:endParaRPr lang="fr-FR" sz="3400" dirty="0"/>
          </a:p>
          <a:p>
            <a:r>
              <a:rPr lang="fr-FR" sz="3400" b="1" u="sng" dirty="0" smtClean="0"/>
              <a:t>Question 12</a:t>
            </a:r>
            <a:r>
              <a:rPr lang="fr-FR" sz="3400" b="1" dirty="0" smtClean="0"/>
              <a:t> : </a:t>
            </a:r>
            <a:r>
              <a:rPr lang="fr-FR" sz="3400" dirty="0" smtClean="0"/>
              <a:t>Un mandat (invitation à une compétition) doit obligatoirement comporter entre autres choses :</a:t>
            </a:r>
          </a:p>
          <a:p>
            <a:r>
              <a:rPr lang="fr-FR" sz="3400" dirty="0" smtClean="0"/>
              <a:t> </a:t>
            </a:r>
          </a:p>
          <a:p>
            <a:r>
              <a:rPr lang="fr-FR" sz="3400" dirty="0" smtClean="0">
                <a:sym typeface="Webdings"/>
              </a:rPr>
              <a:t></a:t>
            </a:r>
            <a:r>
              <a:rPr lang="fr-FR" sz="3400" dirty="0" smtClean="0"/>
              <a:t>  L’heure de la proclamation des résultats</a:t>
            </a:r>
          </a:p>
          <a:p>
            <a:r>
              <a:rPr lang="fr-FR" sz="3400" dirty="0" smtClean="0">
                <a:sym typeface="Webdings"/>
              </a:rPr>
              <a:t></a:t>
            </a:r>
            <a:r>
              <a:rPr lang="fr-FR" sz="3400" dirty="0" smtClean="0"/>
              <a:t>  L’heure de l’ouverture du greffe</a:t>
            </a:r>
          </a:p>
          <a:p>
            <a:r>
              <a:rPr lang="fr-FR" sz="3400" dirty="0" smtClean="0">
                <a:sym typeface="Webdings"/>
              </a:rPr>
              <a:t></a:t>
            </a:r>
            <a:r>
              <a:rPr lang="fr-FR" sz="3400" dirty="0" smtClean="0"/>
              <a:t>  Le nom de l’arbitre responsable</a:t>
            </a:r>
          </a:p>
          <a:p>
            <a:r>
              <a:rPr lang="fr-FR" sz="3400" b="1" dirty="0" smtClean="0"/>
              <a:t> </a:t>
            </a:r>
            <a:endParaRPr lang="fr-FR" sz="3400" dirty="0" smtClean="0"/>
          </a:p>
          <a:p>
            <a:r>
              <a:rPr lang="fr-FR" sz="3400" b="1" u="sng" dirty="0" smtClean="0"/>
              <a:t>Question 13</a:t>
            </a:r>
            <a:r>
              <a:rPr lang="fr-FR" sz="3400" b="1" dirty="0" smtClean="0"/>
              <a:t> : </a:t>
            </a:r>
            <a:r>
              <a:rPr lang="fr-FR" sz="3400" dirty="0" smtClean="0"/>
              <a:t>Un jeune arbitre peut :</a:t>
            </a:r>
          </a:p>
          <a:p>
            <a:r>
              <a:rPr lang="fr-FR" sz="3400" dirty="0" smtClean="0"/>
              <a:t> </a:t>
            </a:r>
          </a:p>
          <a:p>
            <a:r>
              <a:rPr lang="fr-FR" sz="3400" dirty="0" smtClean="0">
                <a:sym typeface="Webdings"/>
              </a:rPr>
              <a:t></a:t>
            </a:r>
            <a:r>
              <a:rPr lang="fr-FR" sz="3400" dirty="0" smtClean="0"/>
              <a:t>  Arbitrer un concours adulte jusqu’au niveau du championnat départemental </a:t>
            </a:r>
          </a:p>
          <a:p>
            <a:r>
              <a:rPr lang="fr-FR" sz="3400" dirty="0" smtClean="0">
                <a:sym typeface="Webdings"/>
              </a:rPr>
              <a:t></a:t>
            </a:r>
            <a:r>
              <a:rPr lang="fr-FR" sz="3400" dirty="0" smtClean="0"/>
              <a:t>  Arbitrer un concours adulte jusqu’au niveau du championnat régional</a:t>
            </a:r>
          </a:p>
          <a:p>
            <a:r>
              <a:rPr lang="fr-FR" sz="3400" dirty="0" smtClean="0">
                <a:sym typeface="Webdings"/>
              </a:rPr>
              <a:t></a:t>
            </a:r>
            <a:r>
              <a:rPr lang="fr-FR" sz="3400" dirty="0" smtClean="0"/>
              <a:t>  Etre responsable d’un concours adulte</a:t>
            </a:r>
          </a:p>
          <a:p>
            <a:r>
              <a:rPr lang="fr-FR" sz="3400" b="1" dirty="0" smtClean="0"/>
              <a:t> </a:t>
            </a:r>
            <a:endParaRPr lang="fr-FR" sz="3400" dirty="0" smtClean="0"/>
          </a:p>
          <a:p>
            <a:r>
              <a:rPr lang="fr-FR" sz="3400" b="1" u="sng" dirty="0" smtClean="0"/>
              <a:t>Question 14</a:t>
            </a:r>
            <a:r>
              <a:rPr lang="fr-FR" sz="3400" b="1" dirty="0" smtClean="0"/>
              <a:t> : </a:t>
            </a:r>
            <a:r>
              <a:rPr lang="fr-FR" sz="3400" dirty="0" smtClean="0"/>
              <a:t>Lors des quarts de finale d’un championnat régional de tir à 18 mètres, les entraîneurs peuvent : </a:t>
            </a:r>
          </a:p>
          <a:p>
            <a:r>
              <a:rPr lang="fr-FR" sz="3400" dirty="0" smtClean="0"/>
              <a:t> </a:t>
            </a:r>
          </a:p>
          <a:p>
            <a:r>
              <a:rPr lang="fr-FR" sz="3400" dirty="0" smtClean="0">
                <a:sym typeface="Webdings"/>
              </a:rPr>
              <a:t></a:t>
            </a:r>
            <a:r>
              <a:rPr lang="fr-FR" sz="3400" dirty="0" smtClean="0"/>
              <a:t>  Se tenir près de leurs archers sur la ligne de tir</a:t>
            </a:r>
          </a:p>
          <a:p>
            <a:r>
              <a:rPr lang="fr-FR" sz="3400" dirty="0" smtClean="0">
                <a:sym typeface="Webdings"/>
              </a:rPr>
              <a:t></a:t>
            </a:r>
            <a:r>
              <a:rPr lang="fr-FR" sz="3400" dirty="0" smtClean="0"/>
              <a:t>  Accompagner leurs archers aux cibles entre les volées</a:t>
            </a:r>
          </a:p>
          <a:p>
            <a:r>
              <a:rPr lang="fr-FR" sz="3400" dirty="0" smtClean="0">
                <a:sym typeface="Webdings"/>
              </a:rPr>
              <a:t></a:t>
            </a:r>
            <a:r>
              <a:rPr lang="fr-FR" sz="3400" dirty="0" smtClean="0"/>
              <a:t>  Se tenir derrière la ligne d’attente</a:t>
            </a:r>
          </a:p>
          <a:p>
            <a:r>
              <a:rPr lang="fr-FR" sz="3400" b="1" dirty="0" smtClean="0"/>
              <a:t> </a:t>
            </a:r>
            <a:endParaRPr lang="fr-FR" sz="3400" dirty="0" smtClean="0"/>
          </a:p>
          <a:p>
            <a:r>
              <a:rPr lang="fr-FR" sz="3400" b="1" u="sng" dirty="0" smtClean="0"/>
              <a:t>Question 15</a:t>
            </a:r>
            <a:r>
              <a:rPr lang="fr-FR" sz="3400" b="1" dirty="0" smtClean="0"/>
              <a:t> : : </a:t>
            </a:r>
            <a:r>
              <a:rPr lang="fr-FR" sz="3400" dirty="0" smtClean="0"/>
              <a:t>Pour une compétition sélective, quel est le nombre minimum de cibles par départ pour que la compétition soit prise en compte ?</a:t>
            </a:r>
          </a:p>
          <a:p>
            <a:r>
              <a:rPr lang="fr-FR" sz="3400" dirty="0" smtClean="0"/>
              <a:t> </a:t>
            </a:r>
          </a:p>
          <a:p>
            <a:r>
              <a:rPr lang="fr-FR" sz="3400" dirty="0" smtClean="0">
                <a:sym typeface="Webdings"/>
              </a:rPr>
              <a:t></a:t>
            </a:r>
            <a:r>
              <a:rPr lang="fr-FR" sz="3400" dirty="0" smtClean="0"/>
              <a:t>  6 cibles</a:t>
            </a:r>
          </a:p>
          <a:p>
            <a:r>
              <a:rPr lang="fr-FR" sz="3400" dirty="0" smtClean="0">
                <a:sym typeface="Webdings"/>
              </a:rPr>
              <a:t></a:t>
            </a:r>
            <a:r>
              <a:rPr lang="fr-FR" sz="3400" dirty="0" smtClean="0"/>
              <a:t>  8 cibles</a:t>
            </a:r>
          </a:p>
          <a:p>
            <a:r>
              <a:rPr lang="fr-FR" sz="3400" dirty="0" smtClean="0">
                <a:sym typeface="Webdings"/>
              </a:rPr>
              <a:t></a:t>
            </a:r>
            <a:r>
              <a:rPr lang="fr-FR" sz="3400" dirty="0" smtClean="0"/>
              <a:t>  10 cibles</a:t>
            </a:r>
          </a:p>
          <a:p>
            <a:endParaRPr lang="fr-FR" sz="3400" dirty="0"/>
          </a:p>
          <a:p>
            <a:r>
              <a:rPr lang="fr-FR" sz="3400" b="1" u="sng" dirty="0" smtClean="0"/>
              <a:t>Question 18</a:t>
            </a:r>
            <a:r>
              <a:rPr lang="fr-FR" sz="3400" b="1" dirty="0" smtClean="0"/>
              <a:t> : </a:t>
            </a:r>
            <a:r>
              <a:rPr lang="fr-FR" sz="3400" dirty="0" smtClean="0"/>
              <a:t>Lors d’un concours sélectif, la participation d’archers extérieurs au club organisateur est : </a:t>
            </a:r>
          </a:p>
          <a:p>
            <a:r>
              <a:rPr lang="fr-FR" sz="3400" dirty="0" smtClean="0"/>
              <a:t> </a:t>
            </a:r>
          </a:p>
          <a:p>
            <a:r>
              <a:rPr lang="fr-FR" sz="3400" dirty="0" smtClean="0">
                <a:sym typeface="Webdings"/>
              </a:rPr>
              <a:t></a:t>
            </a:r>
            <a:r>
              <a:rPr lang="fr-FR" sz="3400" dirty="0" smtClean="0"/>
              <a:t>  Facultative</a:t>
            </a:r>
          </a:p>
          <a:p>
            <a:r>
              <a:rPr lang="fr-FR" sz="3400" dirty="0" smtClean="0">
                <a:sym typeface="Webdings"/>
              </a:rPr>
              <a:t></a:t>
            </a:r>
            <a:r>
              <a:rPr lang="fr-FR" sz="3400" dirty="0" smtClean="0"/>
              <a:t>  Conseillée</a:t>
            </a:r>
          </a:p>
          <a:p>
            <a:r>
              <a:rPr lang="fr-FR" sz="3400" dirty="0" smtClean="0">
                <a:sym typeface="Webdings"/>
              </a:rPr>
              <a:t></a:t>
            </a:r>
            <a:r>
              <a:rPr lang="fr-FR" sz="3400" dirty="0" smtClean="0"/>
              <a:t>  Obligatoire</a:t>
            </a:r>
            <a:endParaRPr lang="fr-FR" sz="3400" dirty="0"/>
          </a:p>
        </p:txBody>
      </p:sp>
      <p:sp>
        <p:nvSpPr>
          <p:cNvPr id="4" name="Rectangle 3"/>
          <p:cNvSpPr/>
          <p:nvPr/>
        </p:nvSpPr>
        <p:spPr>
          <a:xfrm>
            <a:off x="692696" y="1395264"/>
            <a:ext cx="2592288" cy="216024"/>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715688" y="2531324"/>
            <a:ext cx="2641304" cy="219515"/>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737463" y="3349000"/>
            <a:ext cx="5499849" cy="239774"/>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flipV="1">
            <a:off x="737463" y="4874878"/>
            <a:ext cx="2403505" cy="201177"/>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737463" y="5852904"/>
            <a:ext cx="891337" cy="150480"/>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space réservé du pied de page 9"/>
          <p:cNvSpPr>
            <a:spLocks noGrp="1"/>
          </p:cNvSpPr>
          <p:nvPr>
            <p:ph type="ftr" sz="quarter" idx="11"/>
          </p:nvPr>
        </p:nvSpPr>
        <p:spPr/>
        <p:txBody>
          <a:bodyPr/>
          <a:lstStyle/>
          <a:p>
            <a:r>
              <a:rPr lang="fr-FR" dirty="0" smtClean="0"/>
              <a:t>Tronc commun avril 2023</a:t>
            </a:r>
            <a:endParaRPr lang="fr-FR" dirty="0"/>
          </a:p>
        </p:txBody>
      </p:sp>
      <p:sp>
        <p:nvSpPr>
          <p:cNvPr id="11" name="Rectangle 10"/>
          <p:cNvSpPr/>
          <p:nvPr/>
        </p:nvSpPr>
        <p:spPr>
          <a:xfrm>
            <a:off x="722223" y="7142584"/>
            <a:ext cx="1050593" cy="222488"/>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4664" y="611560"/>
            <a:ext cx="5760640" cy="4093428"/>
          </a:xfrm>
          <a:prstGeom prst="rect">
            <a:avLst/>
          </a:prstGeom>
        </p:spPr>
        <p:txBody>
          <a:bodyPr wrap="square">
            <a:spAutoFit/>
          </a:bodyPr>
          <a:lstStyle/>
          <a:p>
            <a:pPr algn="ctr">
              <a:buNone/>
            </a:pPr>
            <a:r>
              <a:rPr lang="fr-FR" sz="1100" b="1" dirty="0" smtClean="0"/>
              <a:t>MODULE III</a:t>
            </a:r>
            <a:endParaRPr lang="fr-FR" sz="1100" dirty="0" smtClean="0"/>
          </a:p>
          <a:p>
            <a:r>
              <a:rPr lang="fr-FR" sz="1100" b="1" dirty="0" smtClean="0"/>
              <a:t> </a:t>
            </a:r>
            <a:endParaRPr lang="fr-FR" sz="1100" dirty="0" smtClean="0"/>
          </a:p>
          <a:p>
            <a:r>
              <a:rPr lang="fr-FR" sz="1100" b="1" dirty="0" smtClean="0"/>
              <a:t> </a:t>
            </a:r>
            <a:endParaRPr lang="fr-FR" sz="1100" dirty="0" smtClean="0"/>
          </a:p>
          <a:p>
            <a:r>
              <a:rPr lang="fr-FR" sz="1100" b="1" u="sng" dirty="0" smtClean="0"/>
              <a:t>Question 1</a:t>
            </a:r>
            <a:r>
              <a:rPr lang="fr-FR" sz="1100" b="1" dirty="0" smtClean="0"/>
              <a:t> : </a:t>
            </a:r>
            <a:r>
              <a:rPr lang="fr-FR" sz="1100" dirty="0" smtClean="0"/>
              <a:t>Un archer U11 (poussin) âgé de 9ans :</a:t>
            </a:r>
          </a:p>
          <a:p>
            <a:r>
              <a:rPr lang="fr-FR" sz="1100" dirty="0" smtClean="0"/>
              <a:t> </a:t>
            </a:r>
          </a:p>
          <a:p>
            <a:r>
              <a:rPr lang="fr-FR" sz="1100" dirty="0" smtClean="0">
                <a:sym typeface="Webdings"/>
              </a:rPr>
              <a:t></a:t>
            </a:r>
            <a:r>
              <a:rPr lang="fr-FR" sz="1100" dirty="0" smtClean="0"/>
              <a:t>  Ne peut pas participer à une compétition, il doit attendre 10 ans.</a:t>
            </a:r>
          </a:p>
          <a:p>
            <a:r>
              <a:rPr lang="fr-FR" sz="1100" dirty="0" smtClean="0">
                <a:sym typeface="Webdings"/>
              </a:rPr>
              <a:t></a:t>
            </a:r>
            <a:r>
              <a:rPr lang="fr-FR" sz="1100" dirty="0" smtClean="0"/>
              <a:t>  Peut participer à une compétition sans restriction</a:t>
            </a:r>
          </a:p>
          <a:p>
            <a:r>
              <a:rPr lang="fr-FR" sz="1100" dirty="0" smtClean="0">
                <a:sym typeface="Webdings"/>
              </a:rPr>
              <a:t></a:t>
            </a:r>
            <a:r>
              <a:rPr lang="fr-FR" sz="1100" dirty="0" smtClean="0"/>
              <a:t>  Peut participer à une compétition à condition que les branches de son arc soient marquées à une puissance inférieure à 18 livres.</a:t>
            </a:r>
          </a:p>
          <a:p>
            <a:r>
              <a:rPr lang="fr-FR" sz="1100" b="1" dirty="0" smtClean="0"/>
              <a:t> </a:t>
            </a:r>
            <a:endParaRPr lang="fr-FR" sz="1100" dirty="0" smtClean="0"/>
          </a:p>
          <a:p>
            <a:r>
              <a:rPr lang="fr-FR" sz="1100" b="1" u="sng" dirty="0" smtClean="0"/>
              <a:t>Question 2</a:t>
            </a:r>
            <a:r>
              <a:rPr lang="fr-FR" sz="1100" b="1" dirty="0" smtClean="0"/>
              <a:t> : </a:t>
            </a:r>
            <a:r>
              <a:rPr lang="fr-FR" sz="1100" dirty="0" smtClean="0"/>
              <a:t>Un archer qui veut tirer ponctuellement dans une catégorie supérieure à la sienne pour laquelle la distance et la taille des blasons sont identiques : </a:t>
            </a:r>
          </a:p>
          <a:p>
            <a:r>
              <a:rPr lang="fr-FR" sz="1100" dirty="0" smtClean="0"/>
              <a:t> </a:t>
            </a:r>
          </a:p>
          <a:p>
            <a:r>
              <a:rPr lang="fr-FR" sz="1100" dirty="0" smtClean="0">
                <a:sym typeface="Webdings"/>
              </a:rPr>
              <a:t></a:t>
            </a:r>
            <a:r>
              <a:rPr lang="fr-FR" sz="1100" dirty="0" smtClean="0"/>
              <a:t>  N’a pas besoin d’un certificat médical de sur-classement</a:t>
            </a:r>
          </a:p>
          <a:p>
            <a:r>
              <a:rPr lang="fr-FR" sz="1100" dirty="0" smtClean="0">
                <a:sym typeface="Webdings"/>
              </a:rPr>
              <a:t></a:t>
            </a:r>
            <a:r>
              <a:rPr lang="fr-FR" sz="1100" dirty="0" smtClean="0"/>
              <a:t>  Doit présenter un certificat médical de sur-classement s’il est mineur</a:t>
            </a:r>
          </a:p>
          <a:p>
            <a:r>
              <a:rPr lang="fr-FR" sz="1100" dirty="0" smtClean="0">
                <a:sym typeface="Webdings"/>
              </a:rPr>
              <a:t></a:t>
            </a:r>
            <a:r>
              <a:rPr lang="fr-FR" sz="1100" dirty="0" smtClean="0"/>
              <a:t>  Doit présenter un certificat médical de sur-classement quel que soit son âge.</a:t>
            </a:r>
          </a:p>
          <a:p>
            <a:r>
              <a:rPr lang="fr-FR" sz="1100" b="1" dirty="0" smtClean="0"/>
              <a:t> </a:t>
            </a:r>
            <a:endParaRPr lang="fr-FR" sz="1100" dirty="0" smtClean="0"/>
          </a:p>
          <a:p>
            <a:r>
              <a:rPr lang="fr-FR" b="1" dirty="0" smtClean="0"/>
              <a:t> </a:t>
            </a:r>
            <a:endParaRPr lang="fr-FR" sz="1100" dirty="0" smtClean="0"/>
          </a:p>
          <a:p>
            <a:r>
              <a:rPr lang="fr-FR" sz="1100" b="1" u="sng" dirty="0" smtClean="0"/>
              <a:t>Question 5</a:t>
            </a:r>
            <a:r>
              <a:rPr lang="fr-FR" sz="1100" b="1" dirty="0" smtClean="0"/>
              <a:t> : </a:t>
            </a:r>
            <a:r>
              <a:rPr lang="fr-FR" sz="1100" dirty="0" smtClean="0"/>
              <a:t>La vente d’alcool à la buvette d’une compétition :</a:t>
            </a:r>
          </a:p>
          <a:p>
            <a:r>
              <a:rPr lang="fr-FR" sz="1100" dirty="0" smtClean="0"/>
              <a:t> </a:t>
            </a:r>
          </a:p>
          <a:p>
            <a:r>
              <a:rPr lang="fr-FR" sz="1100" dirty="0" smtClean="0">
                <a:sym typeface="Webdings"/>
              </a:rPr>
              <a:t></a:t>
            </a:r>
            <a:r>
              <a:rPr lang="fr-FR" sz="1100" dirty="0" smtClean="0"/>
              <a:t>  Est autorisée aux compétiteurs</a:t>
            </a:r>
          </a:p>
          <a:p>
            <a:r>
              <a:rPr lang="fr-FR" sz="1100" dirty="0" smtClean="0">
                <a:sym typeface="Webdings"/>
              </a:rPr>
              <a:t></a:t>
            </a:r>
            <a:r>
              <a:rPr lang="fr-FR" sz="1100" dirty="0" smtClean="0"/>
              <a:t>  Est interdite à tous les compétiteurs jusqu’à la fin de la compétition</a:t>
            </a:r>
          </a:p>
          <a:p>
            <a:r>
              <a:rPr lang="fr-FR" sz="1100" dirty="0" smtClean="0">
                <a:sym typeface="Webdings"/>
              </a:rPr>
              <a:t></a:t>
            </a:r>
            <a:r>
              <a:rPr lang="fr-FR" sz="1100" dirty="0" smtClean="0"/>
              <a:t>  Est interdite à tous les compétiteurs même après la fin de la compétition</a:t>
            </a:r>
            <a:endParaRPr lang="fr-FR" sz="1100" dirty="0"/>
          </a:p>
        </p:txBody>
      </p:sp>
      <p:sp>
        <p:nvSpPr>
          <p:cNvPr id="5" name="Rectangle 4"/>
          <p:cNvSpPr/>
          <p:nvPr/>
        </p:nvSpPr>
        <p:spPr>
          <a:xfrm>
            <a:off x="418376" y="1834168"/>
            <a:ext cx="5674920" cy="361568"/>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433616" y="2787040"/>
            <a:ext cx="3499440" cy="231656"/>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404664" y="4283968"/>
            <a:ext cx="4176464" cy="159648"/>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space réservé du pied de page 9"/>
          <p:cNvSpPr>
            <a:spLocks noGrp="1"/>
          </p:cNvSpPr>
          <p:nvPr>
            <p:ph type="ftr" sz="quarter" idx="11"/>
          </p:nvPr>
        </p:nvSpPr>
        <p:spPr/>
        <p:txBody>
          <a:bodyPr/>
          <a:lstStyle/>
          <a:p>
            <a:r>
              <a:rPr lang="fr-FR" smtClean="0"/>
              <a:t>Tronc commun avril 2023</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4664" y="395536"/>
            <a:ext cx="5832648" cy="7140416"/>
          </a:xfrm>
          <a:prstGeom prst="rect">
            <a:avLst/>
          </a:prstGeom>
        </p:spPr>
        <p:txBody>
          <a:bodyPr wrap="square">
            <a:spAutoFit/>
          </a:bodyPr>
          <a:lstStyle/>
          <a:p>
            <a:pPr algn="ctr">
              <a:buNone/>
            </a:pPr>
            <a:r>
              <a:rPr lang="fr-FR" sz="1100" b="1" dirty="0" smtClean="0"/>
              <a:t>MODULE IV</a:t>
            </a:r>
            <a:endParaRPr lang="fr-FR" sz="1100" dirty="0" smtClean="0"/>
          </a:p>
          <a:p>
            <a:r>
              <a:rPr lang="fr-FR" sz="1100" b="1" dirty="0" smtClean="0"/>
              <a:t> </a:t>
            </a:r>
            <a:endParaRPr lang="fr-FR" sz="1100" dirty="0" smtClean="0"/>
          </a:p>
          <a:p>
            <a:r>
              <a:rPr lang="fr-FR" sz="1100" b="1" dirty="0" smtClean="0"/>
              <a:t> </a:t>
            </a:r>
            <a:endParaRPr lang="fr-FR" sz="1100" dirty="0" smtClean="0"/>
          </a:p>
          <a:p>
            <a:r>
              <a:rPr lang="fr-FR" sz="1100" b="1" dirty="0" smtClean="0"/>
              <a:t> </a:t>
            </a:r>
            <a:endParaRPr lang="fr-FR" sz="1100" dirty="0" smtClean="0"/>
          </a:p>
          <a:p>
            <a:pPr fontAlgn="auto"/>
            <a:r>
              <a:rPr lang="fr-FR" sz="1100" b="1" u="sng" dirty="0" smtClean="0"/>
              <a:t>Question 1</a:t>
            </a:r>
            <a:r>
              <a:rPr lang="fr-FR" sz="1100" b="1" dirty="0" smtClean="0"/>
              <a:t> : </a:t>
            </a:r>
            <a:r>
              <a:rPr lang="fr-FR" sz="1100" dirty="0" smtClean="0"/>
              <a:t>Un archer est considéré comme PARA ARCHER à condition d’avoir été préalablement « classifié ». Cette classification :</a:t>
            </a:r>
          </a:p>
          <a:p>
            <a:r>
              <a:rPr lang="fr-FR" sz="1100" dirty="0" smtClean="0"/>
              <a:t> </a:t>
            </a:r>
          </a:p>
          <a:p>
            <a:r>
              <a:rPr lang="fr-FR" sz="1100" dirty="0" smtClean="0">
                <a:sym typeface="Webdings"/>
              </a:rPr>
              <a:t></a:t>
            </a:r>
            <a:r>
              <a:rPr lang="fr-FR" sz="1100" dirty="0" smtClean="0"/>
              <a:t>  Peut être faite par un médecin du sport au choix de l’archer</a:t>
            </a:r>
          </a:p>
          <a:p>
            <a:r>
              <a:rPr lang="fr-FR" sz="1100" dirty="0" smtClean="0">
                <a:sym typeface="Webdings"/>
              </a:rPr>
              <a:t></a:t>
            </a:r>
            <a:r>
              <a:rPr lang="fr-FR" sz="1100" dirty="0" smtClean="0"/>
              <a:t>  Peut être faite par un kinésithérapeute du sport au choix de l’archer</a:t>
            </a:r>
          </a:p>
          <a:p>
            <a:r>
              <a:rPr lang="fr-FR" sz="1100" dirty="0" smtClean="0">
                <a:sym typeface="Webdings"/>
              </a:rPr>
              <a:t></a:t>
            </a:r>
            <a:r>
              <a:rPr lang="fr-FR" sz="1100" dirty="0" smtClean="0"/>
              <a:t>  Doit être faite par un classificateur préalablement habilité par la FFTA</a:t>
            </a:r>
          </a:p>
          <a:p>
            <a:r>
              <a:rPr lang="fr-FR" sz="1100" dirty="0" smtClean="0"/>
              <a:t> </a:t>
            </a:r>
          </a:p>
          <a:p>
            <a:r>
              <a:rPr lang="fr-FR" sz="1100" b="1" u="sng" dirty="0" smtClean="0"/>
              <a:t>Question 2</a:t>
            </a:r>
            <a:r>
              <a:rPr lang="fr-FR" sz="1100" b="1" dirty="0" smtClean="0"/>
              <a:t> : </a:t>
            </a:r>
            <a:r>
              <a:rPr lang="fr-FR" sz="1100" dirty="0" smtClean="0"/>
              <a:t>Lors d’une compétition PARA TIR A L’ARC classique à 70 mètres, un PARA ARCHER dispose de :</a:t>
            </a:r>
          </a:p>
          <a:p>
            <a:r>
              <a:rPr lang="fr-FR" sz="1100" dirty="0" smtClean="0"/>
              <a:t> </a:t>
            </a:r>
          </a:p>
          <a:p>
            <a:r>
              <a:rPr lang="fr-FR" sz="1100" dirty="0" smtClean="0">
                <a:sym typeface="Webdings"/>
              </a:rPr>
              <a:t></a:t>
            </a:r>
            <a:r>
              <a:rPr lang="fr-FR" sz="1100" dirty="0" smtClean="0"/>
              <a:t>  4 minutes pour tirer une volée</a:t>
            </a:r>
          </a:p>
          <a:p>
            <a:r>
              <a:rPr lang="fr-FR" sz="1100" dirty="0" smtClean="0">
                <a:sym typeface="Webdings"/>
              </a:rPr>
              <a:t></a:t>
            </a:r>
            <a:r>
              <a:rPr lang="fr-FR" sz="1100" dirty="0" smtClean="0"/>
              <a:t>  5 minutes pour tirer une volée</a:t>
            </a:r>
          </a:p>
          <a:p>
            <a:r>
              <a:rPr lang="fr-FR" sz="1100" dirty="0" smtClean="0">
                <a:sym typeface="Webdings"/>
              </a:rPr>
              <a:t></a:t>
            </a:r>
            <a:r>
              <a:rPr lang="fr-FR" sz="1100" dirty="0" smtClean="0"/>
              <a:t>  Ne peut pas tirer, les para archers ne tirent pas à 70 mètres</a:t>
            </a:r>
          </a:p>
          <a:p>
            <a:r>
              <a:rPr lang="fr-FR" sz="1100" b="1" dirty="0" smtClean="0"/>
              <a:t> </a:t>
            </a:r>
            <a:endParaRPr lang="fr-FR" sz="1100" dirty="0" smtClean="0"/>
          </a:p>
          <a:p>
            <a:r>
              <a:rPr lang="fr-FR" sz="1100" b="1" u="sng" dirty="0" smtClean="0"/>
              <a:t>Question 3</a:t>
            </a:r>
            <a:r>
              <a:rPr lang="fr-FR" sz="1100" b="1" dirty="0" smtClean="0"/>
              <a:t> : </a:t>
            </a:r>
            <a:r>
              <a:rPr lang="fr-FR" sz="1100" dirty="0" smtClean="0"/>
              <a:t>Lors de sa classification un para archer se voit remettre une carte de classification. Sur cette carte il est inscrit :</a:t>
            </a:r>
          </a:p>
          <a:p>
            <a:r>
              <a:rPr lang="fr-FR" sz="1100" dirty="0" smtClean="0"/>
              <a:t> </a:t>
            </a:r>
          </a:p>
          <a:p>
            <a:r>
              <a:rPr lang="fr-FR" sz="1100" dirty="0" smtClean="0">
                <a:sym typeface="Webdings"/>
              </a:rPr>
              <a:t></a:t>
            </a:r>
            <a:r>
              <a:rPr lang="fr-FR" sz="1100" dirty="0" smtClean="0"/>
              <a:t>  Uniquement sa reconnaissance en tant que para tir à l’arc</a:t>
            </a:r>
          </a:p>
          <a:p>
            <a:r>
              <a:rPr lang="fr-FR" sz="1100" dirty="0" smtClean="0">
                <a:sym typeface="Webdings"/>
              </a:rPr>
              <a:t></a:t>
            </a:r>
            <a:r>
              <a:rPr lang="fr-FR" sz="1100" dirty="0" smtClean="0"/>
              <a:t>  Uniquement sa reconnaissance en tant que para tir à l’arc et la durée pour laquelle l’archer est autorisé à tirer en para tir à l’arc</a:t>
            </a:r>
          </a:p>
          <a:p>
            <a:r>
              <a:rPr lang="fr-FR" sz="1100" dirty="0" smtClean="0">
                <a:sym typeface="Webdings"/>
              </a:rPr>
              <a:t></a:t>
            </a:r>
            <a:r>
              <a:rPr lang="fr-FR" sz="1100" dirty="0" smtClean="0"/>
              <a:t>  En complément des deux phrases précédentes on y trouve également la description des aides autorisées pendant le tir</a:t>
            </a:r>
          </a:p>
          <a:p>
            <a:r>
              <a:rPr lang="fr-FR" sz="1100" b="1" dirty="0" smtClean="0"/>
              <a:t> </a:t>
            </a:r>
            <a:endParaRPr lang="fr-FR" sz="1100" dirty="0" smtClean="0"/>
          </a:p>
          <a:p>
            <a:r>
              <a:rPr lang="fr-FR" sz="1100" b="1" u="sng" dirty="0" smtClean="0"/>
              <a:t>Question 4</a:t>
            </a:r>
            <a:r>
              <a:rPr lang="fr-FR" sz="1100" b="1" dirty="0" smtClean="0"/>
              <a:t> : </a:t>
            </a:r>
            <a:r>
              <a:rPr lang="fr-FR" sz="1100" dirty="0" smtClean="0"/>
              <a:t>Un PARA ARCHER en fauteuil roulant :</a:t>
            </a:r>
          </a:p>
          <a:p>
            <a:r>
              <a:rPr lang="fr-FR" sz="1100" dirty="0" smtClean="0"/>
              <a:t> </a:t>
            </a:r>
          </a:p>
          <a:p>
            <a:r>
              <a:rPr lang="fr-FR" sz="1100" dirty="0" smtClean="0">
                <a:sym typeface="Webdings"/>
              </a:rPr>
              <a:t></a:t>
            </a:r>
            <a:r>
              <a:rPr lang="fr-FR" sz="1100" dirty="0" smtClean="0"/>
              <a:t>  Ne peut pas faire partie d’une équipe de DR</a:t>
            </a:r>
          </a:p>
          <a:p>
            <a:r>
              <a:rPr lang="fr-FR" sz="1100" dirty="0" smtClean="0">
                <a:sym typeface="Webdings"/>
              </a:rPr>
              <a:t></a:t>
            </a:r>
            <a:r>
              <a:rPr lang="fr-FR" sz="1100" dirty="0" smtClean="0"/>
              <a:t>  Peut prendre part à une équipe de DR mais devra respecter la ligne des 1 mètre</a:t>
            </a:r>
          </a:p>
          <a:p>
            <a:pPr>
              <a:buFont typeface="Webdings"/>
              <a:buChar char="c"/>
            </a:pPr>
            <a:r>
              <a:rPr lang="fr-FR" sz="1100" dirty="0" smtClean="0"/>
              <a:t>Peut prendre part à une équipe de DR et pourra rester sur la ligne de tir et signifiera la fin de son tir à l’arbitre en levant le bras (ou par un autre signe convenu à l’avance)</a:t>
            </a:r>
          </a:p>
          <a:p>
            <a:pPr>
              <a:buFont typeface="Webdings"/>
              <a:buChar char="c"/>
            </a:pPr>
            <a:endParaRPr lang="fr-FR" sz="1100" dirty="0"/>
          </a:p>
          <a:p>
            <a:r>
              <a:rPr lang="fr-FR" sz="1100" b="1" u="sng" dirty="0" smtClean="0"/>
              <a:t>Question 5</a:t>
            </a:r>
            <a:r>
              <a:rPr lang="fr-FR" sz="1100" b="1" dirty="0" smtClean="0"/>
              <a:t> : </a:t>
            </a:r>
            <a:r>
              <a:rPr lang="fr-FR" sz="1100" dirty="0" smtClean="0"/>
              <a:t>Les archers mal voyants :</a:t>
            </a:r>
          </a:p>
          <a:p>
            <a:r>
              <a:rPr lang="fr-FR" sz="1100" dirty="0" smtClean="0"/>
              <a:t> </a:t>
            </a:r>
          </a:p>
          <a:p>
            <a:r>
              <a:rPr lang="fr-FR" sz="1100" dirty="0" smtClean="0">
                <a:sym typeface="Webdings"/>
              </a:rPr>
              <a:t></a:t>
            </a:r>
            <a:r>
              <a:rPr lang="fr-FR" sz="1100" dirty="0" smtClean="0"/>
              <a:t>  Sont autorisés à tirer lors des compétitions FFTA</a:t>
            </a:r>
          </a:p>
          <a:p>
            <a:r>
              <a:rPr lang="fr-FR" sz="1100" dirty="0" smtClean="0">
                <a:sym typeface="Webdings"/>
              </a:rPr>
              <a:t></a:t>
            </a:r>
            <a:r>
              <a:rPr lang="fr-FR" sz="1100" dirty="0" smtClean="0"/>
              <a:t>  Doivent s’adresser à une autre fédération pour pratiquer le tir à l’arc en compétition</a:t>
            </a:r>
          </a:p>
          <a:p>
            <a:r>
              <a:rPr lang="fr-FR" sz="1100" dirty="0" smtClean="0">
                <a:sym typeface="Webdings"/>
              </a:rPr>
              <a:t></a:t>
            </a:r>
            <a:r>
              <a:rPr lang="fr-FR" sz="1100" dirty="0" smtClean="0"/>
              <a:t>  Ne peuvent en aucun cas participer à une compétition officielle</a:t>
            </a:r>
          </a:p>
          <a:p>
            <a:endParaRPr lang="fr-FR" sz="1100" dirty="0" smtClean="0"/>
          </a:p>
          <a:p>
            <a:pPr>
              <a:buNone/>
            </a:pPr>
            <a:endParaRPr lang="fr-FR" dirty="0"/>
          </a:p>
        </p:txBody>
      </p:sp>
      <p:sp>
        <p:nvSpPr>
          <p:cNvPr id="5" name="Rectangle 4"/>
          <p:cNvSpPr/>
          <p:nvPr/>
        </p:nvSpPr>
        <p:spPr>
          <a:xfrm>
            <a:off x="433616" y="1953424"/>
            <a:ext cx="4363536" cy="216024"/>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433616" y="2756560"/>
            <a:ext cx="4363536" cy="216024"/>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461432" y="4458464"/>
            <a:ext cx="5616624" cy="360040"/>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419904" y="5652120"/>
            <a:ext cx="5832648" cy="360040"/>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419904" y="6444208"/>
            <a:ext cx="3225120" cy="216024"/>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space réservé du pied de page 9"/>
          <p:cNvSpPr>
            <a:spLocks noGrp="1"/>
          </p:cNvSpPr>
          <p:nvPr>
            <p:ph type="ftr" sz="quarter" idx="11"/>
          </p:nvPr>
        </p:nvSpPr>
        <p:spPr/>
        <p:txBody>
          <a:bodyPr/>
          <a:lstStyle/>
          <a:p>
            <a:r>
              <a:rPr lang="fr-FR" smtClean="0"/>
              <a:t>Tronc commun avril 2023</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8680" y="251520"/>
            <a:ext cx="5616624" cy="8894743"/>
          </a:xfrm>
          <a:prstGeom prst="rect">
            <a:avLst/>
          </a:prstGeom>
        </p:spPr>
        <p:txBody>
          <a:bodyPr wrap="square">
            <a:spAutoFit/>
          </a:bodyPr>
          <a:lstStyle/>
          <a:p>
            <a:pPr algn="ctr">
              <a:buNone/>
            </a:pPr>
            <a:r>
              <a:rPr lang="fr-FR" sz="1100" b="1" dirty="0" smtClean="0"/>
              <a:t>MODULE V</a:t>
            </a:r>
            <a:endParaRPr lang="fr-FR" sz="1100" dirty="0" smtClean="0"/>
          </a:p>
          <a:p>
            <a:r>
              <a:rPr lang="fr-FR" sz="1100" b="1" dirty="0" smtClean="0"/>
              <a:t> </a:t>
            </a:r>
            <a:endParaRPr lang="fr-FR" sz="1100" dirty="0" smtClean="0"/>
          </a:p>
          <a:p>
            <a:pPr fontAlgn="auto"/>
            <a:r>
              <a:rPr lang="fr-FR" sz="1100" b="1" u="sng" dirty="0" smtClean="0"/>
              <a:t>Question 1</a:t>
            </a:r>
            <a:r>
              <a:rPr lang="fr-FR" sz="1100" b="1" dirty="0" smtClean="0"/>
              <a:t> : </a:t>
            </a:r>
            <a:r>
              <a:rPr lang="fr-FR" sz="1100" dirty="0" smtClean="0"/>
              <a:t>Lors des épreuves de Tir Extérieur à 70m, des barrières pour retenir le public doivent être placées de part et d’autre de la ligne de tir à une distance minimale de :</a:t>
            </a:r>
          </a:p>
          <a:p>
            <a:r>
              <a:rPr lang="fr-FR" sz="1100" dirty="0" smtClean="0"/>
              <a:t> </a:t>
            </a:r>
          </a:p>
          <a:p>
            <a:r>
              <a:rPr lang="fr-FR" sz="1100" dirty="0" smtClean="0">
                <a:sym typeface="Webdings"/>
              </a:rPr>
              <a:t></a:t>
            </a:r>
            <a:r>
              <a:rPr lang="fr-FR" sz="1100" dirty="0" smtClean="0"/>
              <a:t>  15 m</a:t>
            </a:r>
          </a:p>
          <a:p>
            <a:r>
              <a:rPr lang="fr-FR" sz="1100" dirty="0" smtClean="0">
                <a:sym typeface="Webdings"/>
              </a:rPr>
              <a:t></a:t>
            </a:r>
            <a:r>
              <a:rPr lang="fr-FR" sz="1100" dirty="0" smtClean="0"/>
              <a:t>  12 m</a:t>
            </a:r>
          </a:p>
          <a:p>
            <a:r>
              <a:rPr lang="fr-FR" sz="1100" dirty="0" smtClean="0">
                <a:sym typeface="Webdings"/>
              </a:rPr>
              <a:t></a:t>
            </a:r>
            <a:r>
              <a:rPr lang="fr-FR" sz="1100" dirty="0" smtClean="0"/>
              <a:t>  10 m</a:t>
            </a:r>
          </a:p>
          <a:p>
            <a:r>
              <a:rPr lang="fr-FR" sz="1100" b="1" dirty="0" smtClean="0"/>
              <a:t> </a:t>
            </a:r>
            <a:endParaRPr lang="fr-FR" sz="1100" dirty="0" smtClean="0"/>
          </a:p>
          <a:p>
            <a:r>
              <a:rPr lang="fr-FR" sz="1100" b="1" dirty="0" smtClean="0"/>
              <a:t> </a:t>
            </a:r>
            <a:endParaRPr lang="fr-FR" sz="1100" dirty="0" smtClean="0"/>
          </a:p>
          <a:p>
            <a:pPr fontAlgn="auto"/>
            <a:r>
              <a:rPr lang="fr-FR" sz="1100" b="1" u="sng" dirty="0" smtClean="0"/>
              <a:t>Question 3</a:t>
            </a:r>
            <a:r>
              <a:rPr lang="fr-FR" sz="1100" b="1" dirty="0" smtClean="0"/>
              <a:t> : </a:t>
            </a:r>
            <a:r>
              <a:rPr lang="fr-FR" sz="1100" dirty="0" smtClean="0"/>
              <a:t>En Tir 3D, si la pluie rend le terrain glissant au niveau d’une cible et que cela représente un danger de chute. Au niveau de cette cible, l’arbitre responsable doit :</a:t>
            </a:r>
          </a:p>
          <a:p>
            <a:pPr fontAlgn="auto"/>
            <a:r>
              <a:rPr lang="fr-FR" sz="1100" b="1" dirty="0" smtClean="0"/>
              <a:t> </a:t>
            </a:r>
            <a:endParaRPr lang="fr-FR" sz="1100" dirty="0" smtClean="0"/>
          </a:p>
          <a:p>
            <a:r>
              <a:rPr lang="fr-FR" sz="1100" dirty="0" smtClean="0">
                <a:sym typeface="Webdings"/>
              </a:rPr>
              <a:t></a:t>
            </a:r>
            <a:r>
              <a:rPr lang="fr-FR" sz="1100" dirty="0" smtClean="0"/>
              <a:t>  Faire respecter le temps de tir de 20s pour les catégories jeunes et de 30s pour les catégories à partir de S1</a:t>
            </a:r>
          </a:p>
          <a:p>
            <a:r>
              <a:rPr lang="fr-FR" sz="1100" dirty="0" smtClean="0">
                <a:sym typeface="Webdings"/>
              </a:rPr>
              <a:t></a:t>
            </a:r>
            <a:r>
              <a:rPr lang="fr-FR" sz="1100" dirty="0" smtClean="0"/>
              <a:t>  Faire respecter le temps de tir pour les catégories jeunes uniquement</a:t>
            </a:r>
          </a:p>
          <a:p>
            <a:r>
              <a:rPr lang="fr-FR" sz="1100" dirty="0" smtClean="0">
                <a:sym typeface="Webdings"/>
              </a:rPr>
              <a:t></a:t>
            </a:r>
            <a:r>
              <a:rPr lang="fr-FR" sz="1100" dirty="0" smtClean="0"/>
              <a:t>  Neutraliser le temps de tir sur cette cible</a:t>
            </a:r>
          </a:p>
          <a:p>
            <a:r>
              <a:rPr lang="fr-FR" sz="1100" b="1" dirty="0" smtClean="0"/>
              <a:t> </a:t>
            </a:r>
          </a:p>
          <a:p>
            <a:pPr fontAlgn="auto"/>
            <a:r>
              <a:rPr lang="fr-FR" sz="1100" b="1" u="sng" dirty="0" smtClean="0"/>
              <a:t>Question 4</a:t>
            </a:r>
            <a:r>
              <a:rPr lang="fr-FR" sz="1100" b="1" dirty="0" smtClean="0"/>
              <a:t> : </a:t>
            </a:r>
            <a:r>
              <a:rPr lang="fr-FR" sz="1100" dirty="0" smtClean="0"/>
              <a:t>En TAE, une technique d’armement latéral (sur le côté) :</a:t>
            </a:r>
          </a:p>
          <a:p>
            <a:r>
              <a:rPr lang="fr-FR" sz="1100" dirty="0" smtClean="0"/>
              <a:t> </a:t>
            </a:r>
          </a:p>
          <a:p>
            <a:r>
              <a:rPr lang="fr-FR" sz="1100" dirty="0" smtClean="0">
                <a:sym typeface="Webdings"/>
              </a:rPr>
              <a:t></a:t>
            </a:r>
            <a:r>
              <a:rPr lang="fr-FR" sz="1100" dirty="0" smtClean="0"/>
              <a:t>  N’est jamais considérée comme dangereuse</a:t>
            </a:r>
          </a:p>
          <a:p>
            <a:r>
              <a:rPr lang="fr-FR" sz="1100" dirty="0" smtClean="0">
                <a:sym typeface="Webdings"/>
              </a:rPr>
              <a:t></a:t>
            </a:r>
            <a:r>
              <a:rPr lang="fr-FR" sz="1100" dirty="0" smtClean="0"/>
              <a:t>  Est considérée comme dangereuse car la flèche peut passer au-delà de la zone latérale de sécurité du terrain</a:t>
            </a:r>
          </a:p>
          <a:p>
            <a:r>
              <a:rPr lang="fr-FR" sz="1100" dirty="0" smtClean="0">
                <a:sym typeface="Webdings"/>
              </a:rPr>
              <a:t></a:t>
            </a:r>
            <a:r>
              <a:rPr lang="fr-FR" sz="1100" dirty="0" smtClean="0"/>
              <a:t>  Est considérée comme dangereuse uniquement si la flèche peut passer au-dessus des cibles</a:t>
            </a:r>
          </a:p>
          <a:p>
            <a:endParaRPr lang="fr-FR" sz="1100" dirty="0" smtClean="0"/>
          </a:p>
          <a:p>
            <a:r>
              <a:rPr lang="fr-FR" sz="1100" b="1" u="sng" dirty="0" smtClean="0"/>
              <a:t>Question 6</a:t>
            </a:r>
            <a:r>
              <a:rPr lang="fr-FR" sz="1100" b="1" dirty="0" smtClean="0"/>
              <a:t> : </a:t>
            </a:r>
            <a:r>
              <a:rPr lang="fr-FR" sz="1100" dirty="0" smtClean="0"/>
              <a:t>En Tir en Campagne la double marque est obligatoire :</a:t>
            </a:r>
          </a:p>
          <a:p>
            <a:r>
              <a:rPr lang="fr-FR" sz="1100" dirty="0" smtClean="0"/>
              <a:t> </a:t>
            </a:r>
          </a:p>
          <a:p>
            <a:r>
              <a:rPr lang="fr-FR" sz="1100" dirty="0" smtClean="0">
                <a:sym typeface="Webdings"/>
              </a:rPr>
              <a:t></a:t>
            </a:r>
            <a:r>
              <a:rPr lang="fr-FR" sz="1100" dirty="0" smtClean="0"/>
              <a:t>  Mais il est possible de remplir la seconde feuille de marque à la fin du parcours </a:t>
            </a:r>
          </a:p>
          <a:p>
            <a:r>
              <a:rPr lang="fr-FR" sz="1100" dirty="0" smtClean="0">
                <a:sym typeface="Webdings"/>
              </a:rPr>
              <a:t></a:t>
            </a:r>
            <a:r>
              <a:rPr lang="fr-FR" sz="1100" dirty="0" smtClean="0"/>
              <a:t>  Sauf si une feuille de marque électronique est utilisée</a:t>
            </a:r>
          </a:p>
          <a:p>
            <a:r>
              <a:rPr lang="fr-FR" sz="1100" dirty="0" smtClean="0">
                <a:sym typeface="Webdings"/>
              </a:rPr>
              <a:t></a:t>
            </a:r>
            <a:r>
              <a:rPr lang="fr-FR" sz="1100" dirty="0" smtClean="0"/>
              <a:t>  Et doit être complétée à chaque cible sur les deux feuilles de marque </a:t>
            </a:r>
          </a:p>
          <a:p>
            <a:endParaRPr lang="fr-FR" sz="1100" dirty="0" smtClean="0"/>
          </a:p>
          <a:p>
            <a:r>
              <a:rPr lang="fr-FR" sz="1100" b="1" u="sng" dirty="0" smtClean="0"/>
              <a:t>Question 9</a:t>
            </a:r>
            <a:r>
              <a:rPr lang="fr-FR" sz="1100" b="1" dirty="0" smtClean="0"/>
              <a:t> : </a:t>
            </a:r>
            <a:r>
              <a:rPr lang="fr-FR" sz="1100" dirty="0" smtClean="0"/>
              <a:t>En Tir </a:t>
            </a:r>
            <a:r>
              <a:rPr lang="fr-FR" sz="1100" dirty="0" err="1" smtClean="0"/>
              <a:t>Beursault</a:t>
            </a:r>
            <a:r>
              <a:rPr lang="fr-FR" sz="1100" dirty="0" smtClean="0"/>
              <a:t> :</a:t>
            </a:r>
          </a:p>
          <a:p>
            <a:r>
              <a:rPr lang="fr-FR" sz="1100" dirty="0" smtClean="0"/>
              <a:t> </a:t>
            </a:r>
          </a:p>
          <a:p>
            <a:r>
              <a:rPr lang="fr-FR" sz="1100" dirty="0" smtClean="0">
                <a:sym typeface="Webdings"/>
              </a:rPr>
              <a:t></a:t>
            </a:r>
            <a:r>
              <a:rPr lang="fr-FR" sz="1100" dirty="0" smtClean="0"/>
              <a:t>  Une marque provisoire peut avoir lieu à chaque flèche avec une annonce sonore</a:t>
            </a:r>
          </a:p>
          <a:p>
            <a:r>
              <a:rPr lang="fr-FR" sz="1100" dirty="0" smtClean="0">
                <a:sym typeface="Webdings"/>
              </a:rPr>
              <a:t></a:t>
            </a:r>
            <a:r>
              <a:rPr lang="fr-FR" sz="1100" dirty="0" smtClean="0"/>
              <a:t>  Il est interdit d’établir une marque provisoire pour ne pas perturber les archers dans leur tir</a:t>
            </a:r>
          </a:p>
          <a:p>
            <a:r>
              <a:rPr lang="fr-FR" sz="1100" dirty="0" smtClean="0">
                <a:sym typeface="Webdings"/>
              </a:rPr>
              <a:t></a:t>
            </a:r>
            <a:r>
              <a:rPr lang="fr-FR" sz="1100" dirty="0" smtClean="0"/>
              <a:t>  La marque doit être assurée par les archers au fur et à mesure de leur tir, et ce dès qu’ils arrivent à la butte de tir qu’ils doivent rejoindre immédiatement.</a:t>
            </a:r>
          </a:p>
          <a:p>
            <a:endParaRPr lang="fr-FR" sz="1100" dirty="0" smtClean="0"/>
          </a:p>
          <a:p>
            <a:r>
              <a:rPr lang="fr-FR" sz="1100" b="1" u="sng" dirty="0" smtClean="0"/>
              <a:t>Question 10</a:t>
            </a:r>
            <a:r>
              <a:rPr lang="fr-FR" sz="1100" b="1" dirty="0" smtClean="0"/>
              <a:t> : </a:t>
            </a:r>
            <a:r>
              <a:rPr lang="fr-FR" sz="1100" dirty="0" smtClean="0"/>
              <a:t>En TAE, lors des épreuves de matchs alternés sur les terrains de finales :</a:t>
            </a:r>
          </a:p>
          <a:p>
            <a:r>
              <a:rPr lang="fr-FR" sz="1100" dirty="0" smtClean="0"/>
              <a:t> </a:t>
            </a:r>
          </a:p>
          <a:p>
            <a:r>
              <a:rPr lang="fr-FR" sz="1100" dirty="0" smtClean="0">
                <a:sym typeface="Webdings"/>
              </a:rPr>
              <a:t></a:t>
            </a:r>
            <a:r>
              <a:rPr lang="fr-FR" sz="1100" dirty="0" smtClean="0"/>
              <a:t>  Les archers doivent aller marquer leurs scores en cible</a:t>
            </a:r>
          </a:p>
          <a:p>
            <a:r>
              <a:rPr lang="fr-FR" sz="1100" dirty="0" smtClean="0">
                <a:sym typeface="Webdings"/>
              </a:rPr>
              <a:t></a:t>
            </a:r>
            <a:r>
              <a:rPr lang="fr-FR" sz="1100" dirty="0" smtClean="0"/>
              <a:t>  Les archers peuvent être représentés à la cible pour marquer leurs scores</a:t>
            </a:r>
          </a:p>
          <a:p>
            <a:r>
              <a:rPr lang="fr-FR" sz="1100" dirty="0" smtClean="0">
                <a:sym typeface="Webdings"/>
              </a:rPr>
              <a:t></a:t>
            </a:r>
            <a:r>
              <a:rPr lang="fr-FR" sz="1100" dirty="0" smtClean="0"/>
              <a:t>  Le speaker annonce les scores officiels (définitifs) qui sont saisis par l’arbitre</a:t>
            </a:r>
          </a:p>
          <a:p>
            <a:endParaRPr lang="fr-FR" sz="1100" dirty="0" smtClean="0"/>
          </a:p>
          <a:p>
            <a:r>
              <a:rPr lang="fr-FR" sz="1100" b="1" u="sng" dirty="0" smtClean="0"/>
              <a:t>Question 13</a:t>
            </a:r>
            <a:r>
              <a:rPr lang="fr-FR" sz="1100" b="1" dirty="0" smtClean="0"/>
              <a:t> : </a:t>
            </a:r>
            <a:r>
              <a:rPr lang="fr-FR" sz="1100" dirty="0" smtClean="0"/>
              <a:t>En TAE (70m), quel est le temps alloué à une équipe mixte pour tirer une volée pendant un match en tir simultané ? :</a:t>
            </a:r>
          </a:p>
          <a:p>
            <a:r>
              <a:rPr lang="fr-FR" sz="1100" dirty="0" smtClean="0"/>
              <a:t> </a:t>
            </a:r>
          </a:p>
          <a:p>
            <a:r>
              <a:rPr lang="fr-FR" sz="1100" dirty="0" smtClean="0">
                <a:sym typeface="Webdings"/>
              </a:rPr>
              <a:t></a:t>
            </a:r>
            <a:r>
              <a:rPr lang="fr-FR" sz="1100" dirty="0" smtClean="0"/>
              <a:t>  60 secondes</a:t>
            </a:r>
          </a:p>
          <a:p>
            <a:r>
              <a:rPr lang="fr-FR" sz="1100" dirty="0" smtClean="0">
                <a:sym typeface="Webdings"/>
              </a:rPr>
              <a:t></a:t>
            </a:r>
            <a:r>
              <a:rPr lang="fr-FR" sz="1100" dirty="0" smtClean="0"/>
              <a:t>  80 secondes </a:t>
            </a:r>
          </a:p>
          <a:p>
            <a:r>
              <a:rPr lang="fr-FR" sz="1100" dirty="0" smtClean="0">
                <a:sym typeface="Webdings"/>
              </a:rPr>
              <a:t></a:t>
            </a:r>
            <a:r>
              <a:rPr lang="fr-FR" sz="1100" dirty="0" smtClean="0"/>
              <a:t>  120 secondes</a:t>
            </a:r>
          </a:p>
          <a:p>
            <a:r>
              <a:rPr lang="fr-FR" sz="1100" b="1" dirty="0" smtClean="0"/>
              <a:t> </a:t>
            </a:r>
            <a:endParaRPr lang="fr-FR" sz="1100" dirty="0" smtClean="0"/>
          </a:p>
          <a:p>
            <a:endParaRPr lang="fr-FR" sz="1100" dirty="0"/>
          </a:p>
        </p:txBody>
      </p:sp>
      <p:sp>
        <p:nvSpPr>
          <p:cNvPr id="5" name="Rectangle 4"/>
          <p:cNvSpPr/>
          <p:nvPr/>
        </p:nvSpPr>
        <p:spPr>
          <a:xfrm>
            <a:off x="525056" y="1499280"/>
            <a:ext cx="835144" cy="144016"/>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586016" y="2987824"/>
            <a:ext cx="2679536" cy="216024"/>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586016" y="4139952"/>
            <a:ext cx="5579288" cy="237376"/>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548680" y="5148064"/>
            <a:ext cx="4320480" cy="237376"/>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570776" y="5796136"/>
            <a:ext cx="5018464" cy="242312"/>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570776" y="7164288"/>
            <a:ext cx="4586416" cy="211832"/>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570776" y="8316416"/>
            <a:ext cx="1130032" cy="216024"/>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space réservé du pied de page 11"/>
          <p:cNvSpPr>
            <a:spLocks noGrp="1"/>
          </p:cNvSpPr>
          <p:nvPr>
            <p:ph type="ftr" sz="quarter" idx="11"/>
          </p:nvPr>
        </p:nvSpPr>
        <p:spPr/>
        <p:txBody>
          <a:bodyPr/>
          <a:lstStyle/>
          <a:p>
            <a:r>
              <a:rPr lang="fr-FR" smtClean="0"/>
              <a:t>Tronc commun avril 2023</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20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left)">
                                      <p:cBhvr>
                                        <p:cTn id="3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20688" y="395536"/>
            <a:ext cx="5688632" cy="6709529"/>
          </a:xfrm>
          <a:prstGeom prst="rect">
            <a:avLst/>
          </a:prstGeom>
        </p:spPr>
        <p:txBody>
          <a:bodyPr wrap="square">
            <a:spAutoFit/>
          </a:bodyPr>
          <a:lstStyle/>
          <a:p>
            <a:r>
              <a:rPr lang="fr-FR" sz="1100" b="1" dirty="0" smtClean="0"/>
              <a:t>QUESTIONS OUVERTES</a:t>
            </a:r>
            <a:endParaRPr lang="fr-FR" sz="1100" dirty="0" smtClean="0"/>
          </a:p>
          <a:p>
            <a:r>
              <a:rPr lang="fr-FR" sz="1100" dirty="0" smtClean="0"/>
              <a:t> </a:t>
            </a:r>
          </a:p>
          <a:p>
            <a:r>
              <a:rPr lang="fr-FR" sz="1100" dirty="0" smtClean="0"/>
              <a:t> </a:t>
            </a:r>
          </a:p>
          <a:p>
            <a:r>
              <a:rPr lang="fr-FR" sz="1100" dirty="0" smtClean="0"/>
              <a:t> </a:t>
            </a:r>
          </a:p>
          <a:p>
            <a:r>
              <a:rPr lang="fr-FR" sz="1100" b="1" u="sng" dirty="0" smtClean="0"/>
              <a:t>Question 3</a:t>
            </a:r>
            <a:r>
              <a:rPr lang="fr-FR" sz="1100" b="1" dirty="0" smtClean="0"/>
              <a:t> : : </a:t>
            </a:r>
            <a:r>
              <a:rPr lang="fr-FR" sz="1100" dirty="0" smtClean="0"/>
              <a:t>Lors de l’interruption définitive d’une compétition sélective ou qualificative pour les championnats nationaux, la décision de cette interruption doit être prise par l’arbitre responsable après concertation avec qui ? Donnez la liste. </a:t>
            </a:r>
          </a:p>
          <a:p>
            <a:r>
              <a:rPr lang="fr-FR" sz="1100" dirty="0" smtClean="0"/>
              <a:t> </a:t>
            </a:r>
          </a:p>
          <a:p>
            <a:pPr lvl="0"/>
            <a:r>
              <a:rPr lang="fr-FR" sz="1100" dirty="0" smtClean="0">
                <a:solidFill>
                  <a:srgbClr val="0070C0"/>
                </a:solidFill>
              </a:rPr>
              <a:t>les autres arbitres</a:t>
            </a:r>
          </a:p>
          <a:p>
            <a:pPr lvl="0"/>
            <a:r>
              <a:rPr lang="fr-FR" sz="1100" dirty="0" smtClean="0">
                <a:solidFill>
                  <a:srgbClr val="0070C0"/>
                </a:solidFill>
              </a:rPr>
              <a:t>l’organisateur</a:t>
            </a:r>
          </a:p>
          <a:p>
            <a:pPr lvl="0"/>
            <a:r>
              <a:rPr lang="fr-FR" sz="1100" dirty="0" smtClean="0">
                <a:solidFill>
                  <a:srgbClr val="0070C0"/>
                </a:solidFill>
              </a:rPr>
              <a:t>les capitaines d’équipes (ou les compétiteurs)</a:t>
            </a:r>
          </a:p>
          <a:p>
            <a:pPr lvl="0"/>
            <a:r>
              <a:rPr lang="fr-FR" sz="1100" dirty="0" smtClean="0">
                <a:solidFill>
                  <a:srgbClr val="0070C0"/>
                </a:solidFill>
              </a:rPr>
              <a:t>le Jury d’Appel (s’il existe)</a:t>
            </a:r>
          </a:p>
          <a:p>
            <a:pPr lvl="0"/>
            <a:r>
              <a:rPr lang="fr-FR" sz="1100" dirty="0" smtClean="0">
                <a:solidFill>
                  <a:srgbClr val="0070C0"/>
                </a:solidFill>
              </a:rPr>
              <a:t>le Délégué Technique (s’il existe)</a:t>
            </a:r>
          </a:p>
          <a:p>
            <a:pPr lvl="0"/>
            <a:endParaRPr lang="fr-FR" sz="1100" dirty="0">
              <a:solidFill>
                <a:srgbClr val="0070C0"/>
              </a:solidFill>
            </a:endParaRPr>
          </a:p>
          <a:p>
            <a:r>
              <a:rPr lang="fr-FR" sz="1100" b="1" u="sng" dirty="0" smtClean="0"/>
              <a:t>Question 4</a:t>
            </a:r>
            <a:r>
              <a:rPr lang="fr-FR" sz="1100" b="1" dirty="0" smtClean="0"/>
              <a:t> : </a:t>
            </a:r>
            <a:r>
              <a:rPr lang="fr-FR" sz="1100" dirty="0" smtClean="0"/>
              <a:t>A partir de quel moment faites-vous démarrer le chronomètre pour le temps alloué à un archer pour réparer son équipement suite à un incident de tir ?</a:t>
            </a:r>
            <a:br>
              <a:rPr lang="fr-FR" sz="1100" dirty="0" smtClean="0"/>
            </a:br>
            <a:r>
              <a:rPr lang="fr-FR" sz="1100" dirty="0" smtClean="0"/>
              <a:t/>
            </a:r>
            <a:br>
              <a:rPr lang="fr-FR" sz="1100" dirty="0" smtClean="0"/>
            </a:br>
            <a:endParaRPr lang="fr-FR" sz="1100" dirty="0" smtClean="0"/>
          </a:p>
          <a:p>
            <a:r>
              <a:rPr lang="fr-FR" sz="1100" dirty="0" smtClean="0">
                <a:solidFill>
                  <a:srgbClr val="0070C0"/>
                </a:solidFill>
              </a:rPr>
              <a:t>A partir du moment où toutes les valeurs des flèches de la volée ont été portées sur les feuilles de marque, et non pas à partir du moment où l’archer déclare son incident de tir.</a:t>
            </a:r>
          </a:p>
          <a:p>
            <a:pPr lvl="0"/>
            <a:endParaRPr lang="fr-FR" sz="1100" dirty="0" smtClean="0">
              <a:solidFill>
                <a:srgbClr val="0070C0"/>
              </a:solidFill>
            </a:endParaRPr>
          </a:p>
          <a:p>
            <a:r>
              <a:rPr lang="fr-FR" sz="1100" b="1" u="sng" dirty="0" smtClean="0"/>
              <a:t>Question 6</a:t>
            </a:r>
            <a:r>
              <a:rPr lang="fr-FR" sz="1100" b="1" dirty="0" smtClean="0"/>
              <a:t> : </a:t>
            </a:r>
            <a:r>
              <a:rPr lang="fr-FR" sz="1100" dirty="0" smtClean="0"/>
              <a:t>Dans la hiérarchie des textes réglant le tir à l’arc français, où se situent les interprétations et les décrets par rapport au livre des règlements ?</a:t>
            </a:r>
          </a:p>
          <a:p>
            <a:r>
              <a:rPr lang="fr-FR" sz="1100" dirty="0" smtClean="0"/>
              <a:t/>
            </a:r>
            <a:br>
              <a:rPr lang="fr-FR" sz="1100" dirty="0" smtClean="0"/>
            </a:br>
            <a:r>
              <a:rPr lang="fr-FR" sz="1100" dirty="0" smtClean="0">
                <a:solidFill>
                  <a:srgbClr val="0070C0"/>
                </a:solidFill>
              </a:rPr>
              <a:t>Les interprétations et les décrets prévalent sur le livre des règlements  </a:t>
            </a:r>
          </a:p>
          <a:p>
            <a:pPr lvl="0"/>
            <a:endParaRPr lang="fr-FR" sz="1100" dirty="0" smtClean="0">
              <a:solidFill>
                <a:srgbClr val="0070C0"/>
              </a:solidFill>
            </a:endParaRPr>
          </a:p>
          <a:p>
            <a:pPr fontAlgn="auto"/>
            <a:r>
              <a:rPr lang="fr-FR" sz="1100" b="1" u="sng" dirty="0" smtClean="0"/>
              <a:t>Question 8</a:t>
            </a:r>
            <a:r>
              <a:rPr lang="fr-FR" sz="1100" b="1" dirty="0" smtClean="0"/>
              <a:t> : </a:t>
            </a:r>
            <a:r>
              <a:rPr lang="fr-FR" sz="1100" dirty="0" smtClean="0"/>
              <a:t>À quelle(s) compétition(s) officielle(s) un archer de 9 ans peut-il participer ?</a:t>
            </a:r>
          </a:p>
          <a:p>
            <a:pPr fontAlgn="auto"/>
            <a:r>
              <a:rPr lang="fr-FR" sz="1100" dirty="0" smtClean="0">
                <a:solidFill>
                  <a:srgbClr val="0070C0"/>
                </a:solidFill>
              </a:rPr>
              <a:t>Tir à 18m</a:t>
            </a:r>
          </a:p>
          <a:p>
            <a:pPr fontAlgn="auto"/>
            <a:r>
              <a:rPr lang="fr-FR" sz="1100" dirty="0" smtClean="0">
                <a:solidFill>
                  <a:srgbClr val="0070C0"/>
                </a:solidFill>
              </a:rPr>
              <a:t>TAE à 20m</a:t>
            </a:r>
          </a:p>
          <a:p>
            <a:pPr lvl="0"/>
            <a:endParaRPr lang="fr-FR" sz="1100" dirty="0" smtClean="0">
              <a:solidFill>
                <a:srgbClr val="0070C0"/>
              </a:solidFill>
            </a:endParaRPr>
          </a:p>
          <a:p>
            <a:pPr fontAlgn="auto"/>
            <a:r>
              <a:rPr lang="fr-FR" sz="1300" b="1" u="sng" dirty="0" smtClean="0"/>
              <a:t>Question 9</a:t>
            </a:r>
            <a:r>
              <a:rPr lang="fr-FR" sz="1300" b="1" dirty="0" smtClean="0"/>
              <a:t> : </a:t>
            </a:r>
            <a:r>
              <a:rPr lang="fr-FR" sz="1300" dirty="0" smtClean="0"/>
              <a:t>Dans quelles conditions un arbitre peut-il corriger en rouge la valeur d'une flèche sur une feuille de marque, suite à une erreur lors de l'enregistrement des scores ?</a:t>
            </a:r>
          </a:p>
          <a:p>
            <a:pPr fontAlgn="auto"/>
            <a:r>
              <a:rPr lang="fr-FR" sz="1300" dirty="0" smtClean="0">
                <a:solidFill>
                  <a:srgbClr val="0070C0"/>
                </a:solidFill>
              </a:rPr>
              <a:t>Une erreur constatée lors de l'enregistrement des scores peut être corrigée par un arbitre dans la mesure où :</a:t>
            </a:r>
          </a:p>
          <a:p>
            <a:pPr lvl="1"/>
            <a:r>
              <a:rPr lang="fr-FR" sz="1200" dirty="0" smtClean="0">
                <a:solidFill>
                  <a:srgbClr val="0070C0"/>
                </a:solidFill>
              </a:rPr>
              <a:t>Les flèches sont toujours en cible</a:t>
            </a:r>
          </a:p>
          <a:p>
            <a:pPr lvl="1"/>
            <a:r>
              <a:rPr lang="fr-FR" sz="1200" dirty="0" smtClean="0">
                <a:solidFill>
                  <a:srgbClr val="0070C0"/>
                </a:solidFill>
              </a:rPr>
              <a:t>Ni les flèches ni le blason n'ont été touchés</a:t>
            </a:r>
          </a:p>
          <a:p>
            <a:pPr lvl="0"/>
            <a:endParaRPr lang="fr-FR" sz="1100" dirty="0" smtClean="0">
              <a:solidFill>
                <a:srgbClr val="0070C0"/>
              </a:solidFill>
            </a:endParaRPr>
          </a:p>
        </p:txBody>
      </p:sp>
      <p:sp>
        <p:nvSpPr>
          <p:cNvPr id="6" name="Espace réservé du pied de page 5"/>
          <p:cNvSpPr>
            <a:spLocks noGrp="1"/>
          </p:cNvSpPr>
          <p:nvPr>
            <p:ph type="ftr" sz="quarter" idx="11"/>
          </p:nvPr>
        </p:nvSpPr>
        <p:spPr/>
        <p:txBody>
          <a:bodyPr/>
          <a:lstStyle/>
          <a:p>
            <a:r>
              <a:rPr lang="fr-FR" smtClean="0"/>
              <a:t>Tronc commun avril 2023</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Effect transition="in" filter="wipe(left)">
                                      <p:cBhvr>
                                        <p:cTn id="7" dur="2000"/>
                                        <p:tgtEl>
                                          <p:spTgt spid="5">
                                            <p:txEl>
                                              <p:pRg st="6" end="6"/>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5">
                                            <p:txEl>
                                              <p:pRg st="7" end="7"/>
                                            </p:txEl>
                                          </p:spTgt>
                                        </p:tgtEl>
                                        <p:attrNameLst>
                                          <p:attrName>style.visibility</p:attrName>
                                        </p:attrNameLst>
                                      </p:cBhvr>
                                      <p:to>
                                        <p:strVal val="visible"/>
                                      </p:to>
                                    </p:set>
                                    <p:animEffect transition="in" filter="wipe(left)">
                                      <p:cBhvr>
                                        <p:cTn id="10" dur="2000"/>
                                        <p:tgtEl>
                                          <p:spTgt spid="5">
                                            <p:txEl>
                                              <p:pRg st="7" end="7"/>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5">
                                            <p:txEl>
                                              <p:pRg st="8" end="8"/>
                                            </p:txEl>
                                          </p:spTgt>
                                        </p:tgtEl>
                                        <p:attrNameLst>
                                          <p:attrName>style.visibility</p:attrName>
                                        </p:attrNameLst>
                                      </p:cBhvr>
                                      <p:to>
                                        <p:strVal val="visible"/>
                                      </p:to>
                                    </p:set>
                                    <p:animEffect transition="in" filter="wipe(left)">
                                      <p:cBhvr>
                                        <p:cTn id="13" dur="2000"/>
                                        <p:tgtEl>
                                          <p:spTgt spid="5">
                                            <p:txEl>
                                              <p:pRg st="8" end="8"/>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5">
                                            <p:txEl>
                                              <p:pRg st="9" end="9"/>
                                            </p:txEl>
                                          </p:spTgt>
                                        </p:tgtEl>
                                        <p:attrNameLst>
                                          <p:attrName>style.visibility</p:attrName>
                                        </p:attrNameLst>
                                      </p:cBhvr>
                                      <p:to>
                                        <p:strVal val="visible"/>
                                      </p:to>
                                    </p:set>
                                    <p:animEffect transition="in" filter="wipe(left)">
                                      <p:cBhvr>
                                        <p:cTn id="16" dur="2000"/>
                                        <p:tgtEl>
                                          <p:spTgt spid="5">
                                            <p:txEl>
                                              <p:pRg st="9" end="9"/>
                                            </p:txEl>
                                          </p:spTgt>
                                        </p:tgtEl>
                                      </p:cBhvr>
                                    </p:animEffect>
                                  </p:childTnLst>
                                </p:cTn>
                              </p:par>
                              <p:par>
                                <p:cTn id="17" presetID="22" presetClass="entr" presetSubtype="8" fill="hold" nodeType="withEffect">
                                  <p:stCondLst>
                                    <p:cond delay="0"/>
                                  </p:stCondLst>
                                  <p:childTnLst>
                                    <p:set>
                                      <p:cBhvr>
                                        <p:cTn id="18" dur="1" fill="hold">
                                          <p:stCondLst>
                                            <p:cond delay="0"/>
                                          </p:stCondLst>
                                        </p:cTn>
                                        <p:tgtEl>
                                          <p:spTgt spid="5">
                                            <p:txEl>
                                              <p:pRg st="10" end="10"/>
                                            </p:txEl>
                                          </p:spTgt>
                                        </p:tgtEl>
                                        <p:attrNameLst>
                                          <p:attrName>style.visibility</p:attrName>
                                        </p:attrNameLst>
                                      </p:cBhvr>
                                      <p:to>
                                        <p:strVal val="visible"/>
                                      </p:to>
                                    </p:set>
                                    <p:animEffect transition="in" filter="wipe(left)">
                                      <p:cBhvr>
                                        <p:cTn id="19" dur="2000"/>
                                        <p:tgtEl>
                                          <p:spTgt spid="5">
                                            <p:txEl>
                                              <p:pRg st="10" end="1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5">
                                            <p:txEl>
                                              <p:pRg st="13" end="13"/>
                                            </p:txEl>
                                          </p:spTgt>
                                        </p:tgtEl>
                                        <p:attrNameLst>
                                          <p:attrName>style.visibility</p:attrName>
                                        </p:attrNameLst>
                                      </p:cBhvr>
                                      <p:to>
                                        <p:strVal val="visible"/>
                                      </p:to>
                                    </p:set>
                                    <p:animEffect transition="in" filter="wipe(left)">
                                      <p:cBhvr>
                                        <p:cTn id="24" dur="2000"/>
                                        <p:tgtEl>
                                          <p:spTgt spid="5">
                                            <p:txEl>
                                              <p:pRg st="13" end="1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5">
                                            <p:txEl>
                                              <p:pRg st="16" end="16"/>
                                            </p:txEl>
                                          </p:spTgt>
                                        </p:tgtEl>
                                        <p:attrNameLst>
                                          <p:attrName>style.visibility</p:attrName>
                                        </p:attrNameLst>
                                      </p:cBhvr>
                                      <p:to>
                                        <p:strVal val="visible"/>
                                      </p:to>
                                    </p:set>
                                    <p:animEffect transition="in" filter="wipe(left)">
                                      <p:cBhvr>
                                        <p:cTn id="29" dur="2000"/>
                                        <p:tgtEl>
                                          <p:spTgt spid="5">
                                            <p:txEl>
                                              <p:pRg st="16" end="1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5">
                                            <p:txEl>
                                              <p:pRg st="19" end="19"/>
                                            </p:txEl>
                                          </p:spTgt>
                                        </p:tgtEl>
                                        <p:attrNameLst>
                                          <p:attrName>style.visibility</p:attrName>
                                        </p:attrNameLst>
                                      </p:cBhvr>
                                      <p:to>
                                        <p:strVal val="visible"/>
                                      </p:to>
                                    </p:set>
                                    <p:animEffect transition="in" filter="wipe(left)">
                                      <p:cBhvr>
                                        <p:cTn id="34" dur="2000"/>
                                        <p:tgtEl>
                                          <p:spTgt spid="5">
                                            <p:txEl>
                                              <p:pRg st="19" end="19"/>
                                            </p:txEl>
                                          </p:spTgt>
                                        </p:tgtEl>
                                      </p:cBhvr>
                                    </p:animEffect>
                                  </p:childTnLst>
                                </p:cTn>
                              </p:par>
                              <p:par>
                                <p:cTn id="35" presetID="22" presetClass="entr" presetSubtype="8" fill="hold" nodeType="withEffect">
                                  <p:stCondLst>
                                    <p:cond delay="0"/>
                                  </p:stCondLst>
                                  <p:childTnLst>
                                    <p:set>
                                      <p:cBhvr>
                                        <p:cTn id="36" dur="1" fill="hold">
                                          <p:stCondLst>
                                            <p:cond delay="0"/>
                                          </p:stCondLst>
                                        </p:cTn>
                                        <p:tgtEl>
                                          <p:spTgt spid="5">
                                            <p:txEl>
                                              <p:pRg st="20" end="20"/>
                                            </p:txEl>
                                          </p:spTgt>
                                        </p:tgtEl>
                                        <p:attrNameLst>
                                          <p:attrName>style.visibility</p:attrName>
                                        </p:attrNameLst>
                                      </p:cBhvr>
                                      <p:to>
                                        <p:strVal val="visible"/>
                                      </p:to>
                                    </p:set>
                                    <p:animEffect transition="in" filter="wipe(left)">
                                      <p:cBhvr>
                                        <p:cTn id="37" dur="2000"/>
                                        <p:tgtEl>
                                          <p:spTgt spid="5">
                                            <p:txEl>
                                              <p:pRg st="20" end="2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5">
                                            <p:txEl>
                                              <p:pRg st="23" end="23"/>
                                            </p:txEl>
                                          </p:spTgt>
                                        </p:tgtEl>
                                        <p:attrNameLst>
                                          <p:attrName>style.visibility</p:attrName>
                                        </p:attrNameLst>
                                      </p:cBhvr>
                                      <p:to>
                                        <p:strVal val="visible"/>
                                      </p:to>
                                    </p:set>
                                    <p:animEffect transition="in" filter="wipe(left)">
                                      <p:cBhvr>
                                        <p:cTn id="42" dur="2000"/>
                                        <p:tgtEl>
                                          <p:spTgt spid="5">
                                            <p:txEl>
                                              <p:pRg st="23" end="23"/>
                                            </p:txEl>
                                          </p:spTgt>
                                        </p:tgtEl>
                                      </p:cBhvr>
                                    </p:animEffect>
                                  </p:childTnLst>
                                </p:cTn>
                              </p:par>
                              <p:par>
                                <p:cTn id="43" presetID="22" presetClass="entr" presetSubtype="8" fill="hold" nodeType="withEffect">
                                  <p:stCondLst>
                                    <p:cond delay="0"/>
                                  </p:stCondLst>
                                  <p:childTnLst>
                                    <p:set>
                                      <p:cBhvr>
                                        <p:cTn id="44" dur="1" fill="hold">
                                          <p:stCondLst>
                                            <p:cond delay="0"/>
                                          </p:stCondLst>
                                        </p:cTn>
                                        <p:tgtEl>
                                          <p:spTgt spid="5">
                                            <p:txEl>
                                              <p:pRg st="24" end="24"/>
                                            </p:txEl>
                                          </p:spTgt>
                                        </p:tgtEl>
                                        <p:attrNameLst>
                                          <p:attrName>style.visibility</p:attrName>
                                        </p:attrNameLst>
                                      </p:cBhvr>
                                      <p:to>
                                        <p:strVal val="visible"/>
                                      </p:to>
                                    </p:set>
                                    <p:animEffect transition="in" filter="wipe(left)">
                                      <p:cBhvr>
                                        <p:cTn id="45" dur="2000"/>
                                        <p:tgtEl>
                                          <p:spTgt spid="5">
                                            <p:txEl>
                                              <p:pRg st="24" end="24"/>
                                            </p:txEl>
                                          </p:spTgt>
                                        </p:tgtEl>
                                      </p:cBhvr>
                                    </p:animEffect>
                                  </p:childTnLst>
                                </p:cTn>
                              </p:par>
                              <p:par>
                                <p:cTn id="46" presetID="22" presetClass="entr" presetSubtype="8" fill="hold" nodeType="withEffect">
                                  <p:stCondLst>
                                    <p:cond delay="0"/>
                                  </p:stCondLst>
                                  <p:childTnLst>
                                    <p:set>
                                      <p:cBhvr>
                                        <p:cTn id="47" dur="1" fill="hold">
                                          <p:stCondLst>
                                            <p:cond delay="0"/>
                                          </p:stCondLst>
                                        </p:cTn>
                                        <p:tgtEl>
                                          <p:spTgt spid="5">
                                            <p:txEl>
                                              <p:pRg st="25" end="25"/>
                                            </p:txEl>
                                          </p:spTgt>
                                        </p:tgtEl>
                                        <p:attrNameLst>
                                          <p:attrName>style.visibility</p:attrName>
                                        </p:attrNameLst>
                                      </p:cBhvr>
                                      <p:to>
                                        <p:strVal val="visible"/>
                                      </p:to>
                                    </p:set>
                                    <p:animEffect transition="in" filter="wipe(left)">
                                      <p:cBhvr>
                                        <p:cTn id="48" dur="2000"/>
                                        <p:tgtEl>
                                          <p:spTgt spid="5">
                                            <p:txEl>
                                              <p:pRg st="25" end="2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2656" y="3635896"/>
            <a:ext cx="6172200" cy="1524000"/>
          </a:xfrm>
        </p:spPr>
        <p:txBody>
          <a:bodyPr/>
          <a:lstStyle/>
          <a:p>
            <a:r>
              <a:rPr lang="fr-FR" dirty="0" smtClean="0"/>
              <a:t>CIBLES</a:t>
            </a:r>
            <a:endParaRPr lang="fr-FR" dirty="0"/>
          </a:p>
        </p:txBody>
      </p:sp>
      <p:sp>
        <p:nvSpPr>
          <p:cNvPr id="4" name="Espace réservé du pied de page 3"/>
          <p:cNvSpPr>
            <a:spLocks noGrp="1"/>
          </p:cNvSpPr>
          <p:nvPr>
            <p:ph type="ftr" sz="quarter" idx="11"/>
          </p:nvPr>
        </p:nvSpPr>
        <p:spPr/>
        <p:txBody>
          <a:bodyPr/>
          <a:lstStyle/>
          <a:p>
            <a:r>
              <a:rPr lang="fr-FR" smtClean="0"/>
              <a:t>Tronc commun avril 2023</a:t>
            </a:r>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344</Words>
  <Application>Microsoft Office PowerPoint</Application>
  <PresentationFormat>Affichage à l'écran (4:3)</PresentationFormat>
  <Paragraphs>601</Paragraphs>
  <Slides>27</Slides>
  <Notes>1</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Thème Office</vt:lpstr>
      <vt:lpstr>SOMMAIRE</vt:lpstr>
      <vt:lpstr>TRONC COMMUN</vt:lpstr>
      <vt:lpstr>Diapositive 3</vt:lpstr>
      <vt:lpstr>Diapositive 4</vt:lpstr>
      <vt:lpstr>Diapositive 5</vt:lpstr>
      <vt:lpstr>Diapositive 6</vt:lpstr>
      <vt:lpstr>Diapositive 7</vt:lpstr>
      <vt:lpstr>Diapositive 8</vt:lpstr>
      <vt:lpstr>CIBLES</vt:lpstr>
      <vt:lpstr>Diapositive 10</vt:lpstr>
      <vt:lpstr>Diapositive 11</vt:lpstr>
      <vt:lpstr>Diapositive 12</vt:lpstr>
      <vt:lpstr>Diapositive 13</vt:lpstr>
      <vt:lpstr>Diapositive 14</vt:lpstr>
      <vt:lpstr>Diapositive 15</vt:lpstr>
      <vt:lpstr>NATURE / 3D</vt:lpstr>
      <vt:lpstr>Diapositive 17</vt:lpstr>
      <vt:lpstr>Diapositive 18</vt:lpstr>
      <vt:lpstr>Diapositive 19</vt:lpstr>
      <vt:lpstr>Diapositive 20</vt:lpstr>
      <vt:lpstr>CAMPAGNE</vt:lpstr>
      <vt:lpstr>Diapositive 22</vt:lpstr>
      <vt:lpstr>Diapositive 23</vt:lpstr>
      <vt:lpstr>Diapositive 24</vt:lpstr>
      <vt:lpstr>Diapositive 25</vt:lpstr>
      <vt:lpstr>Diapositive 26</vt:lpstr>
      <vt:lpstr>Diapositive 27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michel</dc:creator>
  <cp:lastModifiedBy>Thérèse Droui</cp:lastModifiedBy>
  <cp:revision>22</cp:revision>
  <dcterms:created xsi:type="dcterms:W3CDTF">2023-09-18T14:01:16Z</dcterms:created>
  <dcterms:modified xsi:type="dcterms:W3CDTF">2023-09-20T08:07:54Z</dcterms:modified>
</cp:coreProperties>
</file>