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5" r:id="rId4"/>
    <p:sldId id="337" r:id="rId5"/>
    <p:sldId id="336" r:id="rId6"/>
    <p:sldId id="334" r:id="rId7"/>
    <p:sldId id="352" r:id="rId8"/>
    <p:sldId id="338" r:id="rId9"/>
    <p:sldId id="341" r:id="rId10"/>
    <p:sldId id="340" r:id="rId11"/>
    <p:sldId id="342" r:id="rId12"/>
    <p:sldId id="339" r:id="rId13"/>
    <p:sldId id="315" r:id="rId14"/>
    <p:sldId id="316" r:id="rId15"/>
    <p:sldId id="317" r:id="rId16"/>
    <p:sldId id="318" r:id="rId17"/>
    <p:sldId id="320" r:id="rId18"/>
    <p:sldId id="321" r:id="rId19"/>
    <p:sldId id="328" r:id="rId20"/>
    <p:sldId id="329" r:id="rId21"/>
    <p:sldId id="330" r:id="rId22"/>
    <p:sldId id="331" r:id="rId23"/>
    <p:sldId id="332" r:id="rId24"/>
    <p:sldId id="322" r:id="rId25"/>
    <p:sldId id="323" r:id="rId26"/>
    <p:sldId id="324" r:id="rId27"/>
    <p:sldId id="325" r:id="rId28"/>
    <p:sldId id="326" r:id="rId29"/>
    <p:sldId id="327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3" r:id="rId40"/>
    <p:sldId id="354" r:id="rId41"/>
    <p:sldId id="355" r:id="rId42"/>
    <p:sldId id="356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05E6-D1D8-4390-B690-E6EED1A2D16C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DCA5-E5FA-40CC-8013-73DEB9884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584327"/>
          </a:xfrm>
        </p:spPr>
        <p:txBody>
          <a:bodyPr/>
          <a:lstStyle/>
          <a:p>
            <a:r>
              <a:rPr lang="fr-FR" dirty="0" smtClean="0"/>
              <a:t>Réunion Arbitres</a:t>
            </a:r>
            <a:br>
              <a:rPr lang="fr-FR" dirty="0" smtClean="0"/>
            </a:br>
            <a:r>
              <a:rPr lang="fr-FR" dirty="0" smtClean="0"/>
              <a:t> octobre 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20170722_logo_crtao_reduit_1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92906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 un jury d’appel est saisi, seul trois membres peuvent délibérer, les remplaçants ne doivent pas apparaitre sur la feuille de réponse du jury.</a:t>
            </a:r>
          </a:p>
          <a:p>
            <a:r>
              <a:rPr lang="fr-FR" dirty="0" smtClean="0"/>
              <a:t>Une flèche est considérée comme non tirée dans uniquement 2 cas:</a:t>
            </a:r>
          </a:p>
          <a:p>
            <a:pPr>
              <a:buNone/>
            </a:pPr>
            <a:r>
              <a:rPr lang="fr-FR" dirty="0" smtClean="0"/>
              <a:t>   - si elle est dans la zone des 3 mètres</a:t>
            </a:r>
          </a:p>
          <a:p>
            <a:pPr>
              <a:buNone/>
            </a:pPr>
            <a:r>
              <a:rPr lang="fr-FR" dirty="0" smtClean="0"/>
              <a:t>   - si la cible ou le blason sont tombés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Panne des chronotirs, vous devez bien vérifier avant le début de la compétition que l’organisateur a bien prévu le matériel de secours.</a:t>
            </a:r>
          </a:p>
          <a:p>
            <a:r>
              <a:rPr lang="fr-FR" dirty="0" smtClean="0"/>
              <a:t>Lors des finales, après un tir de barrage, pensez à bien signaler aux spectateurs le vainqueur du barrage.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CORDONS</a:t>
            </a:r>
            <a:endParaRPr lang="fr-FR" dirty="0"/>
          </a:p>
        </p:txBody>
      </p:sp>
      <p:pic>
        <p:nvPicPr>
          <p:cNvPr id="1026" name="Picture 2" descr="C:\Users\Michel\Desktop\REUNION ARBITRES 2023\Resized_20230218_12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412776"/>
            <a:ext cx="2758192" cy="471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INCIDENTS DE MATÉRIEL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fr-FR" dirty="0" smtClean="0"/>
              <a:t>    Un incident matériel consiste à remplacer ou à réparer des éléments </a:t>
            </a:r>
            <a:r>
              <a:rPr lang="fr-FR" b="1" dirty="0" smtClean="0"/>
              <a:t>pour lesquels l'archer </a:t>
            </a:r>
            <a:r>
              <a:rPr lang="fr-FR" b="1" u="sng" dirty="0" smtClean="0"/>
              <a:t>ne pouvait pas prévoir</a:t>
            </a:r>
            <a:r>
              <a:rPr lang="fr-FR" b="1" dirty="0" smtClean="0"/>
              <a:t> de problème</a:t>
            </a:r>
            <a:r>
              <a:rPr lang="fr-FR" dirty="0" smtClean="0"/>
              <a:t>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Corde cassée</a:t>
            </a:r>
          </a:p>
          <a:p>
            <a:pPr fontAlgn="base">
              <a:buNone/>
            </a:pPr>
            <a:r>
              <a:rPr lang="fr-FR" dirty="0" smtClean="0"/>
              <a:t>    - Fixation du viseur qui casse</a:t>
            </a:r>
          </a:p>
          <a:p>
            <a:pPr fontAlgn="base">
              <a:buNone/>
            </a:pPr>
            <a:r>
              <a:rPr lang="fr-FR" dirty="0" smtClean="0"/>
              <a:t>    - Palette abimée</a:t>
            </a:r>
          </a:p>
          <a:p>
            <a:pPr fontAlgn="base">
              <a:buNone/>
            </a:pPr>
            <a:r>
              <a:rPr lang="fr-FR" dirty="0" smtClean="0"/>
              <a:t>    - Clicker endommagé</a:t>
            </a:r>
          </a:p>
          <a:p>
            <a:pPr fontAlgn="base">
              <a:buNone/>
            </a:pPr>
            <a:r>
              <a:rPr lang="fr-FR" dirty="0" smtClean="0"/>
              <a:t>    - ...</a:t>
            </a:r>
          </a:p>
          <a:p>
            <a:pPr fontAlgn="base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INCIDENTS DE MATÉRIEL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fr-FR" dirty="0" smtClean="0"/>
              <a:t>   Ce qui n'est </a:t>
            </a:r>
            <a:r>
              <a:rPr lang="fr-FR" b="1" u="sng" dirty="0" smtClean="0"/>
              <a:t>pas considéré </a:t>
            </a:r>
            <a:r>
              <a:rPr lang="fr-FR" b="1" dirty="0" smtClean="0"/>
              <a:t>comme un incident matériel </a:t>
            </a:r>
            <a:r>
              <a:rPr lang="fr-FR" dirty="0" smtClean="0"/>
              <a:t>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Tranche-fil à refaire</a:t>
            </a:r>
          </a:p>
          <a:p>
            <a:pPr fontAlgn="base">
              <a:buNone/>
            </a:pPr>
            <a:r>
              <a:rPr lang="fr-FR" dirty="0" smtClean="0"/>
              <a:t>    - Encoche cassée</a:t>
            </a:r>
          </a:p>
          <a:p>
            <a:pPr fontAlgn="base">
              <a:buNone/>
            </a:pPr>
            <a:r>
              <a:rPr lang="fr-FR" dirty="0" smtClean="0"/>
              <a:t>    - Plumes d’une flèche à recoller</a:t>
            </a:r>
          </a:p>
          <a:p>
            <a:pPr fontAlgn="base">
              <a:buNone/>
            </a:pPr>
            <a:r>
              <a:rPr lang="fr-FR" dirty="0" smtClean="0"/>
              <a:t>    - Ne pas avoir assez de flèches pour tirer une volée complète</a:t>
            </a:r>
          </a:p>
          <a:p>
            <a:pPr fontAlgn="base">
              <a:buNone/>
            </a:pPr>
            <a:r>
              <a:rPr lang="fr-FR" dirty="0" smtClean="0"/>
              <a:t>    - ...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INCIDENTS DE MATÉRIEL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fr-FR" dirty="0" smtClean="0"/>
              <a:t>    C’est </a:t>
            </a:r>
            <a:r>
              <a:rPr lang="fr-FR" b="1" u="sng" dirty="0" smtClean="0"/>
              <a:t>l’arbitre</a:t>
            </a:r>
            <a:r>
              <a:rPr lang="fr-FR" dirty="0" smtClean="0"/>
              <a:t> qui détermine s’il s’agit bien d’un incident de matériel.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archer </a:t>
            </a:r>
            <a:r>
              <a:rPr lang="fr-FR" b="1" u="sng" dirty="0" smtClean="0"/>
              <a:t>peut prendre le temps qu’il veut</a:t>
            </a:r>
            <a:r>
              <a:rPr lang="fr-FR" dirty="0" smtClean="0"/>
              <a:t> pour réparer son matériel.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C’est le </a:t>
            </a:r>
            <a:r>
              <a:rPr lang="fr-FR" b="1" u="sng" dirty="0" smtClean="0"/>
              <a:t>temps de rattrapage</a:t>
            </a:r>
            <a:r>
              <a:rPr lang="fr-FR" dirty="0" smtClean="0"/>
              <a:t> des flèches dont il bénéficiera qui est limité à </a:t>
            </a:r>
            <a:r>
              <a:rPr lang="fr-FR" b="1" dirty="0" smtClean="0"/>
              <a:t>15 minutes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INCIDENTS DE MATÉRIEL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archer </a:t>
            </a:r>
            <a:r>
              <a:rPr lang="fr-FR" b="1" u="sng" dirty="0" smtClean="0"/>
              <a:t>peut bénéficier plusieurs fois</a:t>
            </a:r>
            <a:r>
              <a:rPr lang="fr-FR" dirty="0" smtClean="0"/>
              <a:t> de la procédure d’incident matériel.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 cas d’incident matériel, l'archer n'aura </a:t>
            </a:r>
            <a:r>
              <a:rPr lang="fr-FR" b="1" u="sng" dirty="0" smtClean="0"/>
              <a:t>pas de temps accordé</a:t>
            </a:r>
            <a:r>
              <a:rPr lang="fr-FR" b="1" dirty="0" smtClean="0"/>
              <a:t> pour tirer des flèches d'entraînement </a:t>
            </a:r>
            <a:r>
              <a:rPr lang="fr-FR" dirty="0" smtClean="0"/>
              <a:t>une fois les problèmes corrigés.</a:t>
            </a:r>
          </a:p>
          <a:p>
            <a:pPr fontAlgn="base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PROBLÈME MÉDICAL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fr-FR" sz="12800" dirty="0" smtClean="0"/>
              <a:t>C’est de la </a:t>
            </a:r>
            <a:r>
              <a:rPr lang="fr-FR" sz="12800" b="1" dirty="0" smtClean="0"/>
              <a:t>responsabilité de l’archer</a:t>
            </a:r>
            <a:r>
              <a:rPr lang="fr-FR" sz="12800" dirty="0" smtClean="0"/>
              <a:t> d’être prêt physiquement pour participer à la compétition.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fontAlgn="base"/>
            <a:endParaRPr lang="fr-FR" dirty="0" smtClean="0"/>
          </a:p>
          <a:p>
            <a:pPr fontAlgn="base"/>
            <a:endParaRPr lang="fr-FR" dirty="0" smtClean="0"/>
          </a:p>
          <a:p>
            <a:pPr fontAlgn="base"/>
            <a:r>
              <a:rPr lang="fr-FR" sz="12800" dirty="0" smtClean="0"/>
              <a:t>Cependant, un </a:t>
            </a:r>
            <a:r>
              <a:rPr lang="fr-FR" sz="12800" b="1" dirty="0" smtClean="0"/>
              <a:t>problème médical </a:t>
            </a:r>
            <a:r>
              <a:rPr lang="fr-FR" sz="12800" b="1" u="sng" dirty="0" smtClean="0"/>
              <a:t>inattendu</a:t>
            </a:r>
            <a:r>
              <a:rPr lang="fr-FR" sz="12800" b="1" dirty="0" smtClean="0"/>
              <a:t> </a:t>
            </a:r>
            <a:r>
              <a:rPr lang="fr-FR" sz="12800" dirty="0" smtClean="0"/>
              <a:t>peut survenir :</a:t>
            </a:r>
          </a:p>
          <a:p>
            <a:pPr lvl="1" fontAlgn="base"/>
            <a:r>
              <a:rPr lang="fr-FR" sz="12800" dirty="0" smtClean="0"/>
              <a:t>Plaie</a:t>
            </a:r>
          </a:p>
          <a:p>
            <a:pPr lvl="1" fontAlgn="base"/>
            <a:r>
              <a:rPr lang="fr-FR" sz="12800" dirty="0" smtClean="0"/>
              <a:t>Contusion</a:t>
            </a:r>
          </a:p>
          <a:p>
            <a:pPr lvl="1" fontAlgn="base"/>
            <a:r>
              <a:rPr lang="fr-FR" sz="12800" dirty="0" smtClean="0"/>
              <a:t>…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PROBLÈME MÉDICAL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6500" dirty="0" smtClean="0"/>
              <a:t>Ce qui n’est pas considéré comme un problème médical :  </a:t>
            </a:r>
          </a:p>
          <a:p>
            <a:pPr lvl="1" fontAlgn="base"/>
            <a:r>
              <a:rPr lang="fr-FR" sz="6500" dirty="0" smtClean="0"/>
              <a:t>Fatigue</a:t>
            </a:r>
          </a:p>
          <a:p>
            <a:pPr lvl="1" fontAlgn="base"/>
            <a:r>
              <a:rPr lang="fr-FR" sz="6500" dirty="0" smtClean="0"/>
              <a:t>Crampes</a:t>
            </a:r>
          </a:p>
          <a:p>
            <a:pPr lvl="1" fontAlgn="base"/>
            <a:r>
              <a:rPr lang="fr-FR" sz="6500" dirty="0" smtClean="0"/>
              <a:t>Pause toilettes</a:t>
            </a:r>
          </a:p>
          <a:p>
            <a:pPr lvl="1" fontAlgn="base"/>
            <a:r>
              <a:rPr lang="fr-FR" sz="6500" dirty="0" smtClean="0"/>
              <a:t>…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PARCOURS NATURE ET TIR 3D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=&gt; Pas d’incident médical, ni de matériel</a:t>
            </a:r>
            <a:endParaRPr lang="fr-FR" dirty="0" smtClean="0"/>
          </a:p>
          <a:p>
            <a:r>
              <a:rPr lang="fr-FR" i="1" dirty="0" smtClean="0"/>
              <a:t>Exception : Championnat de France Individuel de Tir 3D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=&gt; Seules les flèches fichées en cible comptent</a:t>
            </a:r>
            <a:endParaRPr lang="fr-FR" dirty="0" smtClean="0"/>
          </a:p>
          <a:p>
            <a:pPr>
              <a:buNone/>
            </a:pPr>
            <a:r>
              <a:rPr lang="fr-FR" i="1" dirty="0" smtClean="0"/>
              <a:t>     Exception flèche plantée dans une autre déjà en cible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 AU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Pendant la session d’entrainement, les coachs peuvent se trouver sur le terrain aller jusqu’à la ligne de tir et ils peuvent monter aux cibles.</a:t>
            </a:r>
          </a:p>
          <a:p>
            <a:endParaRPr lang="fr-FR" sz="2000" dirty="0" smtClean="0"/>
          </a:p>
          <a:p>
            <a:r>
              <a:rPr lang="fr-FR" sz="2000" dirty="0" smtClean="0"/>
              <a:t>Durant les qualifications et jusqu’en 1/8 de finale inclus les coachs sont en arrière de la zone de repos des archers.</a:t>
            </a:r>
          </a:p>
          <a:p>
            <a:endParaRPr lang="fr-FR" sz="2000" dirty="0" smtClean="0"/>
          </a:p>
          <a:p>
            <a:r>
              <a:rPr lang="fr-FR" sz="2000" dirty="0" smtClean="0"/>
              <a:t>A partir des ¼ de finale ils peuvent se positionner derrière la ligne d’attente.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TIR EN CAMPAGNE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fr-FR" b="1" dirty="0" smtClean="0"/>
              <a:t>Seulement pendant la phase de qualification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30 minutes pour réparer</a:t>
            </a:r>
          </a:p>
          <a:p>
            <a:pPr fontAlgn="base">
              <a:buNone/>
            </a:pPr>
            <a:r>
              <a:rPr lang="fr-FR" dirty="0" smtClean="0"/>
              <a:t>    Incident médical = 30 minutes également</a:t>
            </a:r>
          </a:p>
          <a:p>
            <a:pPr fontAlgn="base">
              <a:buNone/>
            </a:pPr>
            <a:endParaRPr lang="fr-FR" dirty="0" smtClean="0"/>
          </a:p>
          <a:p>
            <a:pPr fontAlgn="base">
              <a:buNone/>
            </a:pPr>
            <a:r>
              <a:rPr lang="fr-FR" dirty="0" smtClean="0"/>
              <a:t>Valable pour le tir individuel ou par équipes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PROCÉDURE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fr-FR" u="sng" dirty="0" smtClean="0"/>
              <a:t>Tous les autres</a:t>
            </a:r>
            <a:r>
              <a:rPr lang="fr-FR" dirty="0" smtClean="0"/>
              <a:t> archers du peloton </a:t>
            </a:r>
            <a:r>
              <a:rPr lang="fr-FR" b="1" dirty="0" smtClean="0"/>
              <a:t>finissent leur tir </a:t>
            </a:r>
            <a:r>
              <a:rPr lang="fr-FR" dirty="0" smtClean="0"/>
              <a:t>sur cette cible.</a:t>
            </a:r>
          </a:p>
          <a:p>
            <a:pPr fontAlgn="base">
              <a:buNone/>
            </a:pPr>
            <a:endParaRPr lang="fr-FR" dirty="0" smtClean="0"/>
          </a:p>
          <a:p>
            <a:pPr fontAlgn="base">
              <a:buNone/>
            </a:pPr>
            <a:r>
              <a:rPr lang="fr-FR" dirty="0" smtClean="0"/>
              <a:t>  - Les </a:t>
            </a:r>
            <a:r>
              <a:rPr lang="fr-FR" b="1" dirty="0" smtClean="0"/>
              <a:t>scores sont marqués </a:t>
            </a:r>
            <a:r>
              <a:rPr lang="fr-FR" dirty="0" smtClean="0"/>
              <a:t>et les flèches retirées de la cible.</a:t>
            </a:r>
          </a:p>
          <a:p>
            <a:pPr fontAlgn="base">
              <a:buNone/>
            </a:pPr>
            <a:r>
              <a:rPr lang="fr-FR" dirty="0" smtClean="0"/>
              <a:t>  - Le </a:t>
            </a:r>
            <a:r>
              <a:rPr lang="fr-FR" b="1" dirty="0" smtClean="0"/>
              <a:t>peloton libère la cible </a:t>
            </a:r>
            <a:r>
              <a:rPr lang="fr-FR" dirty="0" smtClean="0"/>
              <a:t>pour les pelotons suivants.</a:t>
            </a:r>
          </a:p>
          <a:p>
            <a:pPr fontAlgn="base">
              <a:buNone/>
            </a:pPr>
            <a:r>
              <a:rPr lang="fr-FR" dirty="0" smtClean="0"/>
              <a:t>  - Le décompte des 30 minutes </a:t>
            </a:r>
            <a:r>
              <a:rPr lang="fr-FR" b="1" dirty="0" smtClean="0"/>
              <a:t>démarre à ce moment</a:t>
            </a:r>
            <a:r>
              <a:rPr lang="fr-FR" dirty="0" smtClean="0"/>
              <a:t>.</a:t>
            </a:r>
          </a:p>
          <a:p>
            <a:pPr fontAlgn="base">
              <a:buNone/>
            </a:pPr>
            <a:r>
              <a:rPr lang="fr-FR" dirty="0" smtClean="0"/>
              <a:t>  - Le peloton attend </a:t>
            </a:r>
            <a:r>
              <a:rPr lang="fr-FR" b="1" dirty="0" smtClean="0"/>
              <a:t>le retour </a:t>
            </a:r>
            <a:r>
              <a:rPr lang="fr-FR" dirty="0" smtClean="0"/>
              <a:t>de l’archer ou </a:t>
            </a:r>
            <a:r>
              <a:rPr lang="fr-FR" b="1" dirty="0" smtClean="0"/>
              <a:t>la fin des 30 minutes</a:t>
            </a:r>
            <a:r>
              <a:rPr lang="fr-FR" dirty="0" smtClean="0"/>
              <a:t> à cet endroit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PROCÉDURE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Si l’archer est de retour </a:t>
            </a:r>
            <a:r>
              <a:rPr lang="fr-FR" b="1" u="sng" dirty="0" smtClean="0"/>
              <a:t>pendant</a:t>
            </a:r>
            <a:r>
              <a:rPr lang="fr-FR" b="1" dirty="0" smtClean="0"/>
              <a:t> les </a:t>
            </a:r>
            <a:r>
              <a:rPr lang="fr-FR" dirty="0" smtClean="0"/>
              <a:t>30 minutes</a:t>
            </a:r>
            <a:r>
              <a:rPr lang="fr-FR" b="1" dirty="0" smtClean="0"/>
              <a:t>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b="1" u="sng" dirty="0" smtClean="0"/>
              <a:t>rattrape</a:t>
            </a:r>
            <a:r>
              <a:rPr lang="fr-FR" dirty="0" smtClean="0"/>
              <a:t> les éventuelles flèches non tirées à cette cible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u="sng" dirty="0" smtClean="0"/>
              <a:t>Puis le peloton complet </a:t>
            </a:r>
            <a:r>
              <a:rPr lang="fr-FR" dirty="0" smtClean="0"/>
              <a:t>continue le tir sur les cibles suivantes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PROCÉDURE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fr-FR" b="1" dirty="0" smtClean="0"/>
              <a:t>    Si l’archer est de retour </a:t>
            </a:r>
            <a:r>
              <a:rPr lang="fr-FR" b="1" u="sng" dirty="0" smtClean="0"/>
              <a:t>après</a:t>
            </a:r>
            <a:r>
              <a:rPr lang="fr-FR" b="1" dirty="0" smtClean="0"/>
              <a:t> les 30 minutes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b="1" u="sng" dirty="0" smtClean="0"/>
              <a:t>peloton </a:t>
            </a:r>
            <a:r>
              <a:rPr lang="fr-FR" b="1" u="sng" dirty="0" smtClean="0"/>
              <a:t>doit </a:t>
            </a:r>
            <a:r>
              <a:rPr lang="fr-FR" b="1" u="sng" dirty="0" smtClean="0"/>
              <a:t>poursuivre </a:t>
            </a:r>
            <a:r>
              <a:rPr lang="fr-FR" dirty="0" smtClean="0"/>
              <a:t>le tir sur les cibles suivantes </a:t>
            </a:r>
            <a:r>
              <a:rPr lang="fr-FR" b="1" u="sng" dirty="0" smtClean="0"/>
              <a:t>sans </a:t>
            </a:r>
            <a:r>
              <a:rPr lang="fr-FR" b="1" u="sng" dirty="0" smtClean="0"/>
              <a:t>l’archer</a:t>
            </a:r>
            <a:r>
              <a:rPr lang="fr-FR" dirty="0" smtClean="0"/>
              <a:t> en s’insérant dans les pelotons.</a:t>
            </a:r>
            <a:endParaRPr lang="fr-FR" dirty="0" smtClean="0"/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L’archer reprend le tir </a:t>
            </a:r>
            <a:r>
              <a:rPr lang="fr-FR" b="1" u="sng" dirty="0" smtClean="0"/>
              <a:t>à la cible où il rattrape </a:t>
            </a:r>
            <a:r>
              <a:rPr lang="fr-FR" dirty="0" smtClean="0"/>
              <a:t>son peloton.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b="1" u="sng" dirty="0" smtClean="0"/>
              <a:t>perd la valeur de toutes les flèches </a:t>
            </a:r>
            <a:r>
              <a:rPr lang="fr-FR" dirty="0" smtClean="0"/>
              <a:t>qu’il n’aura pas tirées (M)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FLÈCHES OUBLIÉES EN CIBLE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fr-FR" dirty="0" smtClean="0"/>
              <a:t>   - Le tir ne sera </a:t>
            </a:r>
            <a:r>
              <a:rPr lang="fr-FR" b="1" dirty="0" smtClean="0"/>
              <a:t>pas interrompu</a:t>
            </a:r>
            <a:r>
              <a:rPr lang="fr-FR" dirty="0" smtClean="0"/>
              <a:t>.</a:t>
            </a:r>
          </a:p>
          <a:p>
            <a:pPr fontAlgn="base">
              <a:buNone/>
            </a:pP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- L'archer peut </a:t>
            </a:r>
            <a:r>
              <a:rPr lang="fr-FR" b="1" dirty="0" smtClean="0"/>
              <a:t>utiliser d'autres flèches</a:t>
            </a:r>
            <a:r>
              <a:rPr lang="fr-FR" dirty="0" smtClean="0"/>
              <a:t>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Sinon, l'archer peut </a:t>
            </a:r>
            <a:r>
              <a:rPr lang="fr-FR" b="1" dirty="0" smtClean="0"/>
              <a:t>rattraper les flèches</a:t>
            </a:r>
            <a:r>
              <a:rPr lang="fr-FR" dirty="0" smtClean="0"/>
              <a:t> non tirées après que la distance soit terminée.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Un arbitre participe au marquage des scores.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INCIDENTS AVEC LES SIGNAUX DE TIR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fr-FR" sz="5100" dirty="0" smtClean="0"/>
              <a:t> 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71600" y="1556792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3200" dirty="0" smtClean="0"/>
              <a:t>Si vous avez un </a:t>
            </a:r>
            <a:r>
              <a:rPr lang="fr-FR" sz="3200" b="1" dirty="0" smtClean="0"/>
              <a:t>chronomètre digital </a:t>
            </a:r>
            <a:r>
              <a:rPr lang="fr-FR" sz="3200" dirty="0" smtClean="0"/>
              <a:t>sur le terrain, </a:t>
            </a:r>
            <a:r>
              <a:rPr lang="fr-FR" sz="3200" b="1" dirty="0" smtClean="0"/>
              <a:t>le son </a:t>
            </a:r>
            <a:r>
              <a:rPr lang="fr-FR" sz="3200" dirty="0" smtClean="0"/>
              <a:t>doit être considéré comme la véritable </a:t>
            </a:r>
            <a:r>
              <a:rPr lang="fr-FR" sz="3200" b="1" u="sng" dirty="0" smtClean="0"/>
              <a:t>fonction officielle </a:t>
            </a:r>
            <a:r>
              <a:rPr lang="fr-FR" sz="3200" dirty="0" smtClean="0"/>
              <a:t>en cas de divergence entre celui-ci et les feux.</a:t>
            </a:r>
          </a:p>
          <a:p>
            <a:pPr fontAlgn="base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Si, pendant une volée, l'horloge ou les feux disparaissent, la volée ne sera pas arrêtée. 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INCIDENTS AVEC LES SIGNAUX DE TIR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endParaRPr lang="fr-FR" b="1" dirty="0" smtClean="0"/>
          </a:p>
          <a:p>
            <a:pPr fontAlgn="base">
              <a:buNone/>
            </a:pPr>
            <a:r>
              <a:rPr lang="fr-FR" b="1" dirty="0" smtClean="0"/>
              <a:t>  - </a:t>
            </a:r>
            <a:r>
              <a:rPr lang="fr-FR" sz="9800" b="1" dirty="0" smtClean="0"/>
              <a:t>Pas de flèches de rattrapage si le compte à rebours reste bien visible</a:t>
            </a:r>
            <a:r>
              <a:rPr lang="fr-FR" sz="9800" dirty="0" smtClean="0"/>
              <a:t> pendant l'extinction des feux.</a:t>
            </a:r>
            <a:endParaRPr lang="fr-FR" sz="9800" b="1" dirty="0" smtClean="0"/>
          </a:p>
          <a:p>
            <a:pPr fontAlgn="base">
              <a:buNone/>
            </a:pPr>
            <a:r>
              <a:rPr lang="fr-FR" sz="9800" dirty="0" smtClean="0"/>
              <a:t/>
            </a:r>
            <a:br>
              <a:rPr lang="fr-FR" sz="9800" dirty="0" smtClean="0"/>
            </a:br>
            <a:endParaRPr lang="fr-FR" sz="9800" dirty="0" smtClean="0"/>
          </a:p>
          <a:p>
            <a:pPr fontAlgn="base">
              <a:buNone/>
            </a:pPr>
            <a:r>
              <a:rPr lang="fr-FR" sz="9800" dirty="0" smtClean="0"/>
              <a:t>  - Portez un </a:t>
            </a:r>
            <a:r>
              <a:rPr lang="fr-FR" sz="9800" b="1" u="sng" dirty="0" smtClean="0"/>
              <a:t>jugement équitable</a:t>
            </a:r>
            <a:r>
              <a:rPr lang="fr-FR" sz="9800" dirty="0" smtClean="0"/>
              <a:t> sur la situation réelle et accordez le bénéfice du doute à l'archer concerné.​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4024"/>
            <a:ext cx="8229600" cy="15361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BLASON FLOTTANT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fr-FR" sz="12800" b="1" dirty="0" smtClean="0"/>
              <a:t>  Un coin du blason se détache</a:t>
            </a:r>
            <a:r>
              <a:rPr lang="fr-FR" sz="12800" dirty="0" smtClean="0"/>
              <a:t> et flotte au vent, ou retombe devant une partie de la zone marquante.</a:t>
            </a:r>
          </a:p>
          <a:p>
            <a:pPr fontAlgn="base">
              <a:buNone/>
            </a:pPr>
            <a:r>
              <a:rPr lang="fr-FR" sz="12800" dirty="0" smtClean="0"/>
              <a:t/>
            </a:r>
            <a:br>
              <a:rPr lang="fr-FR" sz="12800" dirty="0" smtClean="0"/>
            </a:br>
            <a:r>
              <a:rPr lang="fr-FR" sz="12800" dirty="0" smtClean="0"/>
              <a:t>- Le tir est arrêté pour </a:t>
            </a:r>
            <a:r>
              <a:rPr lang="fr-FR" sz="12800" b="1" dirty="0" smtClean="0"/>
              <a:t>toute la cible</a:t>
            </a:r>
            <a:r>
              <a:rPr lang="fr-FR" sz="12800" dirty="0" smtClean="0"/>
              <a:t>.</a:t>
            </a:r>
          </a:p>
          <a:p>
            <a:pPr fontAlgn="base">
              <a:buNone/>
            </a:pPr>
            <a:r>
              <a:rPr lang="fr-FR" sz="12800" dirty="0" smtClean="0"/>
              <a:t>    - Se rendre à la cible </a:t>
            </a:r>
            <a:r>
              <a:rPr lang="fr-FR" sz="12800" b="1" dirty="0" smtClean="0"/>
              <a:t>avec les archers</a:t>
            </a:r>
            <a:r>
              <a:rPr lang="fr-FR" sz="12800" dirty="0" smtClean="0"/>
              <a:t>.</a:t>
            </a:r>
            <a:br>
              <a:rPr lang="fr-FR" sz="12800" dirty="0" smtClean="0"/>
            </a:br>
            <a:r>
              <a:rPr lang="fr-FR" sz="12800" dirty="0" smtClean="0"/>
              <a:t>- Noter la valeur de </a:t>
            </a:r>
            <a:r>
              <a:rPr lang="fr-FR" sz="12800" b="1" dirty="0" smtClean="0"/>
              <a:t>toutes les flèches </a:t>
            </a:r>
            <a:r>
              <a:rPr lang="fr-FR" sz="12800" dirty="0" smtClean="0"/>
              <a:t>et les </a:t>
            </a:r>
            <a:r>
              <a:rPr lang="fr-FR" sz="12800" b="1" dirty="0" smtClean="0"/>
              <a:t>retirer</a:t>
            </a:r>
            <a:r>
              <a:rPr lang="fr-FR" sz="12800" dirty="0" smtClean="0"/>
              <a:t>.</a:t>
            </a:r>
            <a:br>
              <a:rPr lang="fr-FR" sz="12800" dirty="0" smtClean="0"/>
            </a:br>
            <a:r>
              <a:rPr lang="fr-FR" sz="12800" dirty="0" smtClean="0"/>
              <a:t>- </a:t>
            </a:r>
            <a:r>
              <a:rPr lang="fr-FR" sz="12800" b="1" dirty="0" smtClean="0"/>
              <a:t>Refixer</a:t>
            </a:r>
            <a:r>
              <a:rPr lang="fr-FR" sz="12800" dirty="0" smtClean="0"/>
              <a:t> le blason correctement.</a:t>
            </a:r>
            <a:endParaRPr lang="fr-FR" sz="12800" b="1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BLASON FLOTTANT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fr-FR" dirty="0" smtClean="0"/>
              <a:t/>
            </a:r>
            <a:br>
              <a:rPr lang="fr-FR" dirty="0" smtClean="0"/>
            </a:br>
            <a:r>
              <a:rPr lang="fr-FR" sz="9800" dirty="0" smtClean="0"/>
              <a:t>Si une flèche s’est plantée sur </a:t>
            </a:r>
            <a:r>
              <a:rPr lang="fr-FR" sz="9800" b="1" u="sng" dirty="0" smtClean="0"/>
              <a:t>l’envers du blason</a:t>
            </a:r>
            <a:r>
              <a:rPr lang="fr-FR" sz="9800" dirty="0" smtClean="0"/>
              <a:t>, </a:t>
            </a:r>
            <a:r>
              <a:rPr lang="fr-FR" sz="11000" dirty="0" smtClean="0"/>
              <a:t>l’arbitre doit déterminer sa valeur comme si le blason était </a:t>
            </a:r>
            <a:r>
              <a:rPr lang="fr-FR" sz="11000" b="1" u="sng" dirty="0" smtClean="0"/>
              <a:t>fixé en position correcte</a:t>
            </a:r>
            <a:r>
              <a:rPr lang="fr-FR" sz="11000" dirty="0" smtClean="0"/>
              <a:t>.</a:t>
            </a:r>
          </a:p>
          <a:p>
            <a:pPr fontAlgn="base">
              <a:buNone/>
            </a:pPr>
            <a:r>
              <a:rPr lang="fr-FR" sz="11000" dirty="0" smtClean="0"/>
              <a:t/>
            </a:r>
            <a:br>
              <a:rPr lang="fr-FR" sz="11000" dirty="0" smtClean="0"/>
            </a:br>
            <a:r>
              <a:rPr lang="fr-FR" sz="11000" dirty="0" smtClean="0"/>
              <a:t>Si le blason n’est pas remplacé, s’assurer que tous les </a:t>
            </a:r>
            <a:r>
              <a:rPr lang="fr-FR" sz="11000" b="1" u="sng" dirty="0" smtClean="0"/>
              <a:t>impacts sont bien cochés</a:t>
            </a:r>
            <a:r>
              <a:rPr lang="fr-FR" sz="11000" dirty="0" smtClean="0"/>
              <a:t>.</a:t>
            </a:r>
          </a:p>
          <a:p>
            <a:pPr>
              <a:buNone/>
            </a:pPr>
            <a:r>
              <a:rPr lang="fr-FR" sz="11000" dirty="0" smtClean="0"/>
              <a:t/>
            </a:r>
            <a:br>
              <a:rPr lang="fr-FR" sz="11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                                  DANS QUELS CAS ?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Lorsqu'il y a un incident entraînant </a:t>
            </a:r>
            <a:r>
              <a:rPr lang="fr-FR" b="1" dirty="0" smtClean="0"/>
              <a:t>l'arrêt du tir pour un ou plusieurs archers</a:t>
            </a:r>
            <a:r>
              <a:rPr lang="fr-FR" dirty="0" smtClean="0"/>
              <a:t>, tel que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Une défaillance d'équipement</a:t>
            </a:r>
          </a:p>
          <a:p>
            <a:pPr fontAlgn="base">
              <a:buNone/>
            </a:pPr>
            <a:r>
              <a:rPr lang="fr-FR" dirty="0" smtClean="0"/>
              <a:t>     - Un problème médical</a:t>
            </a:r>
          </a:p>
          <a:p>
            <a:pPr fontAlgn="base">
              <a:buNone/>
            </a:pPr>
            <a:r>
              <a:rPr lang="fr-FR" dirty="0" smtClean="0"/>
              <a:t>     - Une anomalie de cible</a:t>
            </a:r>
          </a:p>
          <a:p>
            <a:pPr fontAlgn="base">
              <a:buNone/>
            </a:pPr>
            <a:r>
              <a:rPr lang="fr-FR" dirty="0" smtClean="0"/>
              <a:t>     - Un incident d'équipement de terrain</a:t>
            </a:r>
          </a:p>
          <a:p>
            <a:pPr fontAlgn="base">
              <a:buNone/>
            </a:pPr>
            <a:r>
              <a:rPr lang="fr-FR" dirty="0" smtClean="0"/>
              <a:t>     - Etc.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ARBITRES STAGIAIRES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Ils ne doivent pas apparaitre dans les résultats des concours.</a:t>
            </a:r>
          </a:p>
          <a:p>
            <a:r>
              <a:rPr lang="fr-FR" dirty="0" smtClean="0"/>
              <a:t>Petit rappel, quand ils jugent un cordon, ils le font après l’arbitre officiel.</a:t>
            </a:r>
          </a:p>
          <a:p>
            <a:r>
              <a:rPr lang="fr-FR" dirty="0" smtClean="0"/>
              <a:t>Ils ne peuvent pas porter la tenue d’arbitre, même s’ils sont déja arbitre dans une autre option.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   Seulement pendant la phase de qualification :</a:t>
            </a:r>
            <a:endParaRPr lang="fr-FR" dirty="0" smtClean="0"/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 possible, avant le marquage des scores de la volée,</a:t>
            </a:r>
          </a:p>
          <a:p>
            <a:pPr fontAlgn="base">
              <a:buNone/>
            </a:pPr>
            <a:r>
              <a:rPr lang="fr-FR" dirty="0" smtClean="0"/>
              <a:t>    Ou à la fin de la distance,</a:t>
            </a:r>
          </a:p>
          <a:p>
            <a:pPr fontAlgn="base">
              <a:buNone/>
            </a:pPr>
            <a:r>
              <a:rPr lang="fr-FR" dirty="0" smtClean="0"/>
              <a:t>    Mais toujours dès que possible.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         APPEL D’UN ARCHER PENDANT LE TIR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L’arbitre doit :</a:t>
            </a:r>
          </a:p>
          <a:p>
            <a:pPr fontAlgn="base"/>
            <a:r>
              <a:rPr lang="fr-FR" dirty="0" smtClean="0"/>
              <a:t>Se rendre </a:t>
            </a:r>
            <a:r>
              <a:rPr lang="fr-FR" u="sng" dirty="0" smtClean="0"/>
              <a:t>rapidement</a:t>
            </a:r>
            <a:r>
              <a:rPr lang="fr-FR" dirty="0" smtClean="0"/>
              <a:t> auprès de l’archer</a:t>
            </a:r>
          </a:p>
          <a:p>
            <a:pPr fontAlgn="base"/>
            <a:r>
              <a:rPr lang="fr-FR" u="sng" dirty="0" smtClean="0"/>
              <a:t>Reculer</a:t>
            </a:r>
            <a:r>
              <a:rPr lang="fr-FR" dirty="0" smtClean="0"/>
              <a:t> derrière la ligne d’attente pour ne pas déranger le tir en cours</a:t>
            </a:r>
          </a:p>
          <a:p>
            <a:pPr fontAlgn="base"/>
            <a:r>
              <a:rPr lang="fr-FR" u="sng" dirty="0" smtClean="0"/>
              <a:t>S’informer</a:t>
            </a:r>
            <a:r>
              <a:rPr lang="fr-FR" dirty="0" smtClean="0"/>
              <a:t> de la situation et l’évaluer</a:t>
            </a:r>
          </a:p>
          <a:p>
            <a:pPr fontAlgn="base"/>
            <a:r>
              <a:rPr lang="fr-FR" u="sng" dirty="0" smtClean="0"/>
              <a:t>Faire arrêter le tir </a:t>
            </a:r>
            <a:r>
              <a:rPr lang="fr-FR" dirty="0" smtClean="0"/>
              <a:t>sur la cible si nécessaire</a:t>
            </a:r>
          </a:p>
          <a:p>
            <a:pPr fontAlgn="base"/>
            <a:r>
              <a:rPr lang="fr-FR" u="sng" dirty="0" smtClean="0"/>
              <a:t>Renseigner</a:t>
            </a:r>
            <a:r>
              <a:rPr lang="fr-FR" dirty="0" smtClean="0"/>
              <a:t> l’archer sur la suite de la procédure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  Il faut </a:t>
            </a:r>
            <a:r>
              <a:rPr lang="fr-FR" b="1" dirty="0" smtClean="0"/>
              <a:t>informer le directeur des tirs </a:t>
            </a:r>
            <a:r>
              <a:rPr lang="fr-FR" dirty="0" smtClean="0"/>
              <a:t>dès que la validité de l'incident a été établie. 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L’arbitre doit lui indiquer :</a:t>
            </a:r>
          </a:p>
          <a:p>
            <a:pPr fontAlgn="base"/>
            <a:r>
              <a:rPr lang="fr-FR" dirty="0" smtClean="0"/>
              <a:t>La nature de l'incident</a:t>
            </a:r>
          </a:p>
          <a:p>
            <a:pPr fontAlgn="base"/>
            <a:r>
              <a:rPr lang="fr-FR" dirty="0" smtClean="0"/>
              <a:t>Le </a:t>
            </a:r>
            <a:r>
              <a:rPr lang="fr-FR" u="sng" dirty="0" smtClean="0"/>
              <a:t>nombre de flèches </a:t>
            </a:r>
            <a:r>
              <a:rPr lang="fr-FR" dirty="0" smtClean="0"/>
              <a:t>à rattraper</a:t>
            </a:r>
          </a:p>
          <a:p>
            <a:pPr fontAlgn="base"/>
            <a:r>
              <a:rPr lang="fr-FR" dirty="0" smtClean="0"/>
              <a:t>Le nombre d’archers concernés</a:t>
            </a:r>
          </a:p>
          <a:p>
            <a:pPr fontAlgn="base"/>
            <a:r>
              <a:rPr lang="fr-FR" dirty="0" smtClean="0"/>
              <a:t>Le </a:t>
            </a:r>
            <a:r>
              <a:rPr lang="fr-FR" u="sng" dirty="0" smtClean="0"/>
              <a:t>temps nécessaire estimé </a:t>
            </a:r>
            <a:r>
              <a:rPr lang="fr-FR" dirty="0" smtClean="0"/>
              <a:t>pour pouvoir rattraper les flèches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3100" b="1" dirty="0" smtClean="0"/>
              <a:t>RATTRAPAGE DE FLÈCHE AVANT LE MARQUAGE DES SCORES</a:t>
            </a:r>
          </a:p>
          <a:p>
            <a:pPr>
              <a:buNone/>
            </a:pPr>
            <a:endParaRPr lang="fr-FR" sz="3100" dirty="0" smtClean="0"/>
          </a:p>
          <a:p>
            <a:pPr fontAlgn="base">
              <a:buNone/>
            </a:pPr>
            <a:r>
              <a:rPr lang="fr-FR" sz="3000" dirty="0" smtClean="0"/>
              <a:t>     - Si l'archer n'a à rattraper que quelques flèches </a:t>
            </a:r>
            <a:r>
              <a:rPr lang="fr-FR" sz="3000" u="sng" dirty="0" smtClean="0"/>
              <a:t>dans une volée</a:t>
            </a:r>
            <a:r>
              <a:rPr lang="fr-FR" sz="3000" dirty="0" smtClean="0"/>
              <a:t>, ou une volée complète.</a:t>
            </a:r>
          </a:p>
          <a:p>
            <a:pPr fontAlgn="base">
              <a:buNone/>
            </a:pP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- Lorsque la volée en cours est terminée mais </a:t>
            </a:r>
            <a:r>
              <a:rPr lang="fr-FR" sz="3000" u="sng" dirty="0" smtClean="0"/>
              <a:t>avant le marquage des scores</a:t>
            </a:r>
            <a:r>
              <a:rPr lang="fr-FR" sz="3000" dirty="0" smtClean="0"/>
              <a:t>.</a:t>
            </a:r>
          </a:p>
          <a:p>
            <a:pPr fontAlgn="base">
              <a:buNone/>
            </a:pP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- Le directeur du tir demande aux autres archers d'attendre.</a:t>
            </a:r>
          </a:p>
          <a:p>
            <a:pPr fontAlgn="base"/>
            <a:endParaRPr lang="fr-FR" sz="3000" dirty="0" smtClean="0"/>
          </a:p>
          <a:p>
            <a:pPr>
              <a:buNone/>
            </a:pPr>
            <a:r>
              <a:rPr lang="fr-FR" dirty="0" smtClean="0"/>
              <a:t>      - Le dispositif de chronométrage est réglé en fonction du nombre de flèches à rattraper.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- L’arbitre informe le directeur de tir qu’il peut démarrer le compte à rebours.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br>
              <a:rPr lang="fr-FR" sz="3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Pendant le rattrapage de flèches, </a:t>
            </a:r>
            <a:r>
              <a:rPr lang="fr-FR" u="sng" dirty="0" smtClean="0"/>
              <a:t>l’arbitre se tient en retrait</a:t>
            </a:r>
            <a:r>
              <a:rPr lang="fr-FR" dirty="0" smtClean="0"/>
              <a:t> de l'archer.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Quand le rattrapage est terminé, le DOS donne le signal sonore pour aller vers les cibles.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Tous les archers </a:t>
            </a:r>
            <a:r>
              <a:rPr lang="fr-FR" dirty="0" smtClean="0"/>
              <a:t>iront marquer leurs scores.​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800" b="1" dirty="0" smtClean="0"/>
              <a:t>           </a:t>
            </a:r>
            <a:r>
              <a:rPr lang="fr-FR" sz="4500" b="1" dirty="0" smtClean="0"/>
              <a:t>RATTRAPAGE DE FLÈCHE À LA FIN DE LA DISTANCE</a:t>
            </a:r>
          </a:p>
          <a:p>
            <a:pPr>
              <a:buNone/>
            </a:pPr>
            <a:endParaRPr lang="fr-FR" sz="4500" dirty="0" smtClean="0"/>
          </a:p>
          <a:p>
            <a:pPr fontAlgn="base">
              <a:buNone/>
            </a:pPr>
            <a:r>
              <a:rPr lang="fr-FR" dirty="0" smtClean="0"/>
              <a:t>     Peut être nécessaire lorsqu'un archer a eu un problème d'équipement </a:t>
            </a:r>
            <a:r>
              <a:rPr lang="fr-FR" u="sng" dirty="0" smtClean="0"/>
              <a:t>long</a:t>
            </a:r>
            <a:r>
              <a:rPr lang="fr-FR" dirty="0" smtClean="0"/>
              <a:t> à réparer.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Éventuellement</a:t>
            </a:r>
            <a:r>
              <a:rPr lang="fr-FR" dirty="0" smtClean="0"/>
              <a:t> si un athlète arrive après le début du tir et que le président de la commission des arbitres considère que le retard est indépendant de sa volonté.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Rattraper les flèches dès que l’enregistrement des scores de la </a:t>
            </a:r>
            <a:r>
              <a:rPr lang="fr-FR" u="sng" dirty="0" smtClean="0"/>
              <a:t>dernière volée </a:t>
            </a:r>
            <a:r>
              <a:rPr lang="fr-FR" dirty="0" smtClean="0"/>
              <a:t>est terminé. 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u="sng" dirty="0" smtClean="0"/>
              <a:t>marqueurs et l’arbitre</a:t>
            </a:r>
            <a:r>
              <a:rPr lang="fr-FR" dirty="0" smtClean="0"/>
              <a:t> accompagnent l'archer pour noter ses scores lorsque la volée est terminée.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sz="2800" b="1" dirty="0" smtClean="0"/>
              <a:t>           MULTIPLES RATTRAPAGES DE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Il existe deux options pour traiter le problème :</a:t>
            </a:r>
            <a:endParaRPr lang="fr-FR" sz="2000" dirty="0" smtClean="0"/>
          </a:p>
          <a:p>
            <a:pPr lvl="1" fontAlgn="base"/>
            <a:r>
              <a:rPr lang="fr-FR" dirty="0" smtClean="0"/>
              <a:t>Un seul rattrapage (tous les archers en même temps)</a:t>
            </a:r>
            <a:endParaRPr lang="fr-FR" sz="1800" dirty="0" smtClean="0"/>
          </a:p>
          <a:p>
            <a:pPr lvl="1" fontAlgn="base"/>
            <a:r>
              <a:rPr lang="fr-FR" dirty="0" smtClean="0"/>
              <a:t>Plusieurs rattrapages successifs</a:t>
            </a:r>
            <a:endParaRPr lang="fr-FR" sz="1800" dirty="0" smtClean="0"/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Toujours informer les archers</a:t>
            </a:r>
            <a:r>
              <a:rPr lang="fr-FR" dirty="0" smtClean="0"/>
              <a:t> de la procédure choisie avant de débuter le tir.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fr-FR" dirty="0" smtClean="0"/>
              <a:t>     S'il n'y a que </a:t>
            </a:r>
            <a:r>
              <a:rPr lang="fr-FR" b="1" u="sng" dirty="0" smtClean="0"/>
              <a:t>quelques archers</a:t>
            </a:r>
            <a:r>
              <a:rPr lang="fr-FR" dirty="0" smtClean="0"/>
              <a:t>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Ils seront appelés à la ligne de tir en même temps. 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réglage du chronomètre correspond au </a:t>
            </a:r>
            <a:r>
              <a:rPr lang="fr-FR" u="sng" dirty="0" smtClean="0"/>
              <a:t>plus grand nombre de flèches</a:t>
            </a:r>
            <a:r>
              <a:rPr lang="fr-FR" dirty="0" smtClean="0"/>
              <a:t> à rattraper.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L’arbitre indique verbalement à chaque archer quand il doit commencer en fonction du nombre de flèches qu’il a à tirer.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PROCÉDURE DE RATTRAPAGE </a:t>
            </a:r>
            <a:br>
              <a:rPr lang="fr-FR" sz="3600" dirty="0" smtClean="0"/>
            </a:br>
            <a:r>
              <a:rPr lang="fr-FR" sz="3600" dirty="0" smtClean="0"/>
              <a:t>DES FLÈCHES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fr-FR" dirty="0" smtClean="0"/>
              <a:t>     S'il y a </a:t>
            </a:r>
            <a:r>
              <a:rPr lang="fr-FR" b="1" u="sng" dirty="0" smtClean="0"/>
              <a:t>beaucoup d'archers</a:t>
            </a:r>
            <a:r>
              <a:rPr lang="fr-FR" dirty="0" smtClean="0"/>
              <a:t> :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Procédez séparément </a:t>
            </a:r>
            <a:r>
              <a:rPr lang="fr-FR" dirty="0" smtClean="0"/>
              <a:t>en fonction du nombre de flèches à tirer. 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Faire rattraper les archers ayant à tirer par exemple : 5, 4, puis 2 flèches successivement.</a:t>
            </a:r>
          </a:p>
          <a:p>
            <a:pPr fontAlgn="base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marquage des scores sera effectué </a:t>
            </a:r>
            <a:r>
              <a:rPr lang="fr-FR" u="sng" dirty="0" smtClean="0"/>
              <a:t>lorsque tous les groupes auront tiré </a:t>
            </a:r>
            <a:r>
              <a:rPr lang="fr-FR" dirty="0" smtClean="0"/>
              <a:t>leurs flèches.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PHOTOS</a:t>
            </a:r>
            <a:endParaRPr lang="fr-FR" b="1" dirty="0"/>
          </a:p>
        </p:txBody>
      </p:sp>
      <p:pic>
        <p:nvPicPr>
          <p:cNvPr id="1026" name="Picture 2" descr="E:\! THERESE\Arbitrage\Convocations et CR\2023\IMG_1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ALCOOL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consommation d’alcool est interdite pour les arbitres comme pour les archers jusqu’à 15mns après la fin de la compétition (réclamation jury appel)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PHOTO</a:t>
            </a:r>
            <a:r>
              <a:rPr lang="fr-FR" dirty="0" smtClean="0"/>
              <a:t>S</a:t>
            </a:r>
            <a:endParaRPr lang="fr-FR" dirty="0"/>
          </a:p>
        </p:txBody>
      </p:sp>
      <p:pic>
        <p:nvPicPr>
          <p:cNvPr id="2050" name="Picture 2" descr="E:\! THERESE\Arbitrage\Convocations et CR\2023\IMG_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PHOTOS</a:t>
            </a:r>
            <a:endParaRPr lang="fr-FR" b="1" dirty="0"/>
          </a:p>
        </p:txBody>
      </p:sp>
      <p:pic>
        <p:nvPicPr>
          <p:cNvPr id="4" name="Image 3" descr="C:\Users\Thérèse\Downloads\IMG_2488 - copie.jpeg"/>
          <p:cNvPicPr/>
          <p:nvPr/>
        </p:nvPicPr>
        <p:blipFill>
          <a:blip r:embed="rId2"/>
          <a:srcRect l="10965" t="24888" r="25622" b="35710"/>
          <a:stretch>
            <a:fillRect/>
          </a:stretch>
        </p:blipFill>
        <p:spPr bwMode="auto">
          <a:xfrm>
            <a:off x="2357422" y="1285860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71538" y="578645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Dispositif permettant de grossir l’échelle du viseur, pratiquement invisible en visée. De profil permet de lire les graduations sans lunettes.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PHOTOS</a:t>
            </a:r>
            <a:endParaRPr lang="fr-FR" b="1" dirty="0"/>
          </a:p>
        </p:txBody>
      </p:sp>
      <p:pic>
        <p:nvPicPr>
          <p:cNvPr id="3" name="Image 2" descr="C:\Users\Thérèse\Downloads\IMG_2487 - copie.jpg"/>
          <p:cNvPicPr/>
          <p:nvPr/>
        </p:nvPicPr>
        <p:blipFill>
          <a:blip r:embed="rId2" cstate="print"/>
          <a:srcRect l="7272" t="15633" r="14463" b="2730"/>
          <a:stretch>
            <a:fillRect/>
          </a:stretch>
        </p:blipFill>
        <p:spPr bwMode="auto">
          <a:xfrm>
            <a:off x="2500298" y="1285860"/>
            <a:ext cx="3826839" cy="541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 DES CHAUSSURES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est interdit de tirer pieds nus, avec des chaussures de ville ou toutes chaussures ouvertes laissant apparaitre le dessus de pied, les orteils ou le talon.</a:t>
            </a:r>
          </a:p>
          <a:p>
            <a:r>
              <a:rPr lang="fr-FR" dirty="0" smtClean="0"/>
              <a:t>Cette règle s’applique également aux arbitres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NATURE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peloton sera composé  de 3 archers minimum et 5 maximum, il ne doit pas y avoir de peloton de 2 ou 6 archers.</a:t>
            </a:r>
          </a:p>
          <a:p>
            <a:r>
              <a:rPr lang="fr-FR" dirty="0" smtClean="0"/>
              <a:t>La distance entre les pas de tir est de 7m maximum par accès direct.</a:t>
            </a:r>
          </a:p>
          <a:p>
            <a:r>
              <a:rPr lang="fr-FR" dirty="0" smtClean="0"/>
              <a:t>Le jury d’appel est nommé par l ’arbitre responsable.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 arbitre désigné sur une compétition est </a:t>
            </a:r>
            <a:r>
              <a:rPr lang="fr-FR" b="1" dirty="0" smtClean="0"/>
              <a:t>arbitre et seulement arbitre :</a:t>
            </a:r>
          </a:p>
          <a:p>
            <a:pPr>
              <a:buNone/>
            </a:pPr>
            <a:r>
              <a:rPr lang="fr-FR" b="1" dirty="0" smtClean="0"/>
              <a:t>Il n’est pas coach, ni entraîneur de club …</a:t>
            </a:r>
            <a:endParaRPr lang="fr-F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place des arbitres est sur le terrain, il doit monter en cible derrière les archers, il ne doit pas rester assis sur sa chaise.</a:t>
            </a:r>
          </a:p>
          <a:p>
            <a:r>
              <a:rPr lang="fr-FR" dirty="0" smtClean="0"/>
              <a:t>Le contrôle du matériel est </a:t>
            </a:r>
            <a:r>
              <a:rPr lang="fr-FR" u="sng" dirty="0" smtClean="0"/>
              <a:t>obligatoire </a:t>
            </a:r>
            <a:r>
              <a:rPr lang="fr-FR" dirty="0" smtClean="0"/>
              <a:t>avant la compétition.</a:t>
            </a:r>
          </a:p>
          <a:p>
            <a:r>
              <a:rPr lang="fr-FR" dirty="0" smtClean="0"/>
              <a:t>Bien vérifier l’équerrage  du terrain.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Lors d’un refus, il faut arrêter les tireurs de la cible sur cible unique pas sur </a:t>
            </a:r>
            <a:r>
              <a:rPr lang="fr-FR" dirty="0" err="1" smtClean="0"/>
              <a:t>trispots</a:t>
            </a:r>
            <a:r>
              <a:rPr lang="fr-FR" dirty="0" smtClean="0"/>
              <a:t> ou blasons de 40.</a:t>
            </a:r>
          </a:p>
          <a:p>
            <a:r>
              <a:rPr lang="fr-FR" dirty="0" smtClean="0"/>
              <a:t>Lors des phases finales, un archer a le droit de reculer du pas de tir pour réparer ou changer de matériel et revenir finir sa volée, dans le temps imparti.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979</Words>
  <Application>Microsoft Office PowerPoint</Application>
  <PresentationFormat>Affichage à l'écran (4:3)</PresentationFormat>
  <Paragraphs>211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Réunion Arbitres  octobre 2023</vt:lpstr>
      <vt:lpstr>ACCES AU TERRAIN</vt:lpstr>
      <vt:lpstr>ARBITRES STAGIAIRES</vt:lpstr>
      <vt:lpstr>ALCOOL</vt:lpstr>
      <vt:lpstr>PORT DES CHAUSSURES</vt:lpstr>
      <vt:lpstr>PARCOURS NATURE</vt:lpstr>
      <vt:lpstr>RAPPELS</vt:lpstr>
      <vt:lpstr>RAPPELS</vt:lpstr>
      <vt:lpstr>RAPPELS</vt:lpstr>
      <vt:lpstr>RAPPELS</vt:lpstr>
      <vt:lpstr>RAPPELS</vt:lpstr>
      <vt:lpstr>CORDONS</vt:lpstr>
      <vt:lpstr>INCIDENTS DE MATÉRIEL  </vt:lpstr>
      <vt:lpstr>INCIDENTS DE MATÉRIEL </vt:lpstr>
      <vt:lpstr>INCIDENTS DE MATÉRIEL </vt:lpstr>
      <vt:lpstr>INCIDENTS DE MATÉRIEL </vt:lpstr>
      <vt:lpstr>PROBLÈME MÉDICAL  </vt:lpstr>
      <vt:lpstr>PROBLÈME MÉDICAL  </vt:lpstr>
      <vt:lpstr>PARCOURS NATURE ET TIR 3D</vt:lpstr>
      <vt:lpstr>TIR EN CAMPAGNE  </vt:lpstr>
      <vt:lpstr>PROCÉDURE  </vt:lpstr>
      <vt:lpstr>PROCÉDURE  </vt:lpstr>
      <vt:lpstr>PROCÉDURE  </vt:lpstr>
      <vt:lpstr>FLÈCHES OUBLIÉES EN CIBLE  </vt:lpstr>
      <vt:lpstr>INCIDENTS AVEC LES SIGNAUX DE TIR  </vt:lpstr>
      <vt:lpstr>INCIDENTS AVEC LES SIGNAUX DE TIR  </vt:lpstr>
      <vt:lpstr>BLASON FLOTTANT  </vt:lpstr>
      <vt:lpstr>BLASON FLOTTANT  </vt:lpstr>
      <vt:lpstr>PROCÉDURE DE RATTRAPAGE  DES FLÈCHES  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PROCÉDURE DE RATTRAPAGE  DES FLÈCHES  </vt:lpstr>
      <vt:lpstr>PHOTOS</vt:lpstr>
      <vt:lpstr>PHOTOS</vt:lpstr>
      <vt:lpstr>PHOTOS</vt:lpstr>
      <vt:lpstr>PHOTOS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arbitres  21 septembre 2019</dc:title>
  <dc:creator>Thérèse Droui</dc:creator>
  <cp:lastModifiedBy>Thérèse Droui</cp:lastModifiedBy>
  <cp:revision>109</cp:revision>
  <dcterms:created xsi:type="dcterms:W3CDTF">2019-09-08T13:44:50Z</dcterms:created>
  <dcterms:modified xsi:type="dcterms:W3CDTF">2023-10-01T09:39:29Z</dcterms:modified>
</cp:coreProperties>
</file>