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3" r:id="rId5"/>
    <p:sldId id="278" r:id="rId6"/>
    <p:sldId id="279" r:id="rId7"/>
    <p:sldId id="280" r:id="rId8"/>
    <p:sldId id="281" r:id="rId9"/>
    <p:sldId id="290" r:id="rId10"/>
    <p:sldId id="291" r:id="rId11"/>
    <p:sldId id="292" r:id="rId12"/>
    <p:sldId id="293" r:id="rId13"/>
    <p:sldId id="288" r:id="rId14"/>
    <p:sldId id="274" r:id="rId15"/>
    <p:sldId id="282" r:id="rId16"/>
    <p:sldId id="285" r:id="rId17"/>
    <p:sldId id="286" r:id="rId18"/>
    <p:sldId id="275" r:id="rId19"/>
    <p:sldId id="296" r:id="rId20"/>
    <p:sldId id="298" r:id="rId21"/>
    <p:sldId id="297" r:id="rId22"/>
    <p:sldId id="299" r:id="rId23"/>
    <p:sldId id="300" r:id="rId24"/>
    <p:sldId id="301" r:id="rId25"/>
    <p:sldId id="302" r:id="rId26"/>
    <p:sldId id="277" r:id="rId27"/>
    <p:sldId id="294" r:id="rId28"/>
    <p:sldId id="29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2C0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Evolution depuis 2016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9331924926063705E-2"/>
          <c:y val="0.15764570647109769"/>
          <c:w val="0.86486351706036746"/>
          <c:h val="0.70254749176956144"/>
        </c:manualLayout>
      </c:layout>
      <c:scatterChart>
        <c:scatterStyle val="lineMarker"/>
        <c:varyColors val="0"/>
        <c:ser>
          <c:idx val="0"/>
          <c:order val="0"/>
          <c:spPr>
            <a:ln w="2222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xVal>
            <c:strRef>
              <c:f>Feuil1!$B$16:$M$16</c:f>
              <c:strCache>
                <c:ptCount val="12"/>
                <c:pt idx="0">
                  <c:v>Septembre </c:v>
                </c:pt>
                <c:pt idx="1">
                  <c:v>Octobre</c:v>
                </c:pt>
                <c:pt idx="2">
                  <c:v>Novembre</c:v>
                </c:pt>
                <c:pt idx="3">
                  <c:v>Décembre</c:v>
                </c:pt>
                <c:pt idx="4">
                  <c:v>Janvier</c:v>
                </c:pt>
                <c:pt idx="5">
                  <c:v>Février</c:v>
                </c:pt>
                <c:pt idx="6">
                  <c:v>Mars</c:v>
                </c:pt>
                <c:pt idx="7">
                  <c:v>Avril</c:v>
                </c:pt>
                <c:pt idx="8">
                  <c:v>Mai</c:v>
                </c:pt>
                <c:pt idx="9">
                  <c:v>Juin</c:v>
                </c:pt>
                <c:pt idx="10">
                  <c:v>Juillet</c:v>
                </c:pt>
                <c:pt idx="11">
                  <c:v>Août</c:v>
                </c:pt>
              </c:strCache>
            </c:strRef>
          </c:xVal>
          <c:yVal>
            <c:numRef>
              <c:f>Feuil1!$B$17:$M$17</c:f>
              <c:numCache>
                <c:formatCode>General</c:formatCode>
                <c:ptCount val="12"/>
                <c:pt idx="0">
                  <c:v>2601</c:v>
                </c:pt>
                <c:pt idx="1">
                  <c:v>4829</c:v>
                </c:pt>
                <c:pt idx="2">
                  <c:v>5558</c:v>
                </c:pt>
                <c:pt idx="3">
                  <c:v>5743</c:v>
                </c:pt>
                <c:pt idx="4">
                  <c:v>5870</c:v>
                </c:pt>
                <c:pt idx="5">
                  <c:v>5945</c:v>
                </c:pt>
                <c:pt idx="6">
                  <c:v>6066</c:v>
                </c:pt>
                <c:pt idx="7">
                  <c:v>6126</c:v>
                </c:pt>
                <c:pt idx="8">
                  <c:v>6158</c:v>
                </c:pt>
                <c:pt idx="9">
                  <c:v>6198</c:v>
                </c:pt>
                <c:pt idx="10">
                  <c:v>6243</c:v>
                </c:pt>
                <c:pt idx="11">
                  <c:v>6243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FE9-454E-B396-6FDB75807244}"/>
            </c:ext>
          </c:extLst>
        </c:ser>
        <c:ser>
          <c:idx val="1"/>
          <c:order val="1"/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strRef>
              <c:f>Feuil1!$B$16:$M$16</c:f>
              <c:strCache>
                <c:ptCount val="12"/>
                <c:pt idx="0">
                  <c:v>Septembre </c:v>
                </c:pt>
                <c:pt idx="1">
                  <c:v>Octobre</c:v>
                </c:pt>
                <c:pt idx="2">
                  <c:v>Novembre</c:v>
                </c:pt>
                <c:pt idx="3">
                  <c:v>Décembre</c:v>
                </c:pt>
                <c:pt idx="4">
                  <c:v>Janvier</c:v>
                </c:pt>
                <c:pt idx="5">
                  <c:v>Février</c:v>
                </c:pt>
                <c:pt idx="6">
                  <c:v>Mars</c:v>
                </c:pt>
                <c:pt idx="7">
                  <c:v>Avril</c:v>
                </c:pt>
                <c:pt idx="8">
                  <c:v>Mai</c:v>
                </c:pt>
                <c:pt idx="9">
                  <c:v>Juin</c:v>
                </c:pt>
                <c:pt idx="10">
                  <c:v>Juillet</c:v>
                </c:pt>
                <c:pt idx="11">
                  <c:v>Août</c:v>
                </c:pt>
              </c:strCache>
            </c:strRef>
          </c:xVal>
          <c:yVal>
            <c:numRef>
              <c:f>Feuil1!$B$18:$M$18</c:f>
              <c:numCache>
                <c:formatCode>General</c:formatCode>
                <c:ptCount val="12"/>
                <c:pt idx="0">
                  <c:v>2718</c:v>
                </c:pt>
                <c:pt idx="1">
                  <c:v>5268</c:v>
                </c:pt>
                <c:pt idx="2">
                  <c:v>5868</c:v>
                </c:pt>
                <c:pt idx="3">
                  <c:v>6057</c:v>
                </c:pt>
                <c:pt idx="4">
                  <c:v>6175</c:v>
                </c:pt>
                <c:pt idx="5">
                  <c:v>6230</c:v>
                </c:pt>
                <c:pt idx="6">
                  <c:v>6352</c:v>
                </c:pt>
                <c:pt idx="7">
                  <c:v>6420</c:v>
                </c:pt>
                <c:pt idx="8">
                  <c:v>6473</c:v>
                </c:pt>
                <c:pt idx="9">
                  <c:v>6486</c:v>
                </c:pt>
                <c:pt idx="10">
                  <c:v>6497</c:v>
                </c:pt>
                <c:pt idx="11">
                  <c:v>6498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FE9-454E-B396-6FDB75807244}"/>
            </c:ext>
          </c:extLst>
        </c:ser>
        <c:ser>
          <c:idx val="2"/>
          <c:order val="2"/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strRef>
              <c:f>Feuil1!$B$16:$M$16</c:f>
              <c:strCache>
                <c:ptCount val="12"/>
                <c:pt idx="0">
                  <c:v>Septembre </c:v>
                </c:pt>
                <c:pt idx="1">
                  <c:v>Octobre</c:v>
                </c:pt>
                <c:pt idx="2">
                  <c:v>Novembre</c:v>
                </c:pt>
                <c:pt idx="3">
                  <c:v>Décembre</c:v>
                </c:pt>
                <c:pt idx="4">
                  <c:v>Janvier</c:v>
                </c:pt>
                <c:pt idx="5">
                  <c:v>Février</c:v>
                </c:pt>
                <c:pt idx="6">
                  <c:v>Mars</c:v>
                </c:pt>
                <c:pt idx="7">
                  <c:v>Avril</c:v>
                </c:pt>
                <c:pt idx="8">
                  <c:v>Mai</c:v>
                </c:pt>
                <c:pt idx="9">
                  <c:v>Juin</c:v>
                </c:pt>
                <c:pt idx="10">
                  <c:v>Juillet</c:v>
                </c:pt>
                <c:pt idx="11">
                  <c:v>Août</c:v>
                </c:pt>
              </c:strCache>
            </c:strRef>
          </c:xVal>
          <c:yVal>
            <c:numRef>
              <c:f>Feuil1!$B$19:$M$19</c:f>
              <c:numCache>
                <c:formatCode>General</c:formatCode>
                <c:ptCount val="12"/>
                <c:pt idx="0">
                  <c:v>2759</c:v>
                </c:pt>
                <c:pt idx="1">
                  <c:v>5292</c:v>
                </c:pt>
                <c:pt idx="2">
                  <c:v>5821</c:v>
                </c:pt>
                <c:pt idx="3">
                  <c:v>5990</c:v>
                </c:pt>
                <c:pt idx="4">
                  <c:v>6117</c:v>
                </c:pt>
                <c:pt idx="5">
                  <c:v>6191</c:v>
                </c:pt>
                <c:pt idx="6">
                  <c:v>6291</c:v>
                </c:pt>
                <c:pt idx="7">
                  <c:v>6351</c:v>
                </c:pt>
                <c:pt idx="8">
                  <c:v>6390</c:v>
                </c:pt>
                <c:pt idx="9">
                  <c:v>6408</c:v>
                </c:pt>
                <c:pt idx="10">
                  <c:v>6418</c:v>
                </c:pt>
                <c:pt idx="11">
                  <c:v>6422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FE9-454E-B396-6FDB75807244}"/>
            </c:ext>
          </c:extLst>
        </c:ser>
        <c:ser>
          <c:idx val="3"/>
          <c:order val="3"/>
          <c:spPr>
            <a:ln w="2222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strRef>
              <c:f>Feuil1!$B$16:$M$16</c:f>
              <c:strCache>
                <c:ptCount val="12"/>
                <c:pt idx="0">
                  <c:v>Septembre </c:v>
                </c:pt>
                <c:pt idx="1">
                  <c:v>Octobre</c:v>
                </c:pt>
                <c:pt idx="2">
                  <c:v>Novembre</c:v>
                </c:pt>
                <c:pt idx="3">
                  <c:v>Décembre</c:v>
                </c:pt>
                <c:pt idx="4">
                  <c:v>Janvier</c:v>
                </c:pt>
                <c:pt idx="5">
                  <c:v>Février</c:v>
                </c:pt>
                <c:pt idx="6">
                  <c:v>Mars</c:v>
                </c:pt>
                <c:pt idx="7">
                  <c:v>Avril</c:v>
                </c:pt>
                <c:pt idx="8">
                  <c:v>Mai</c:v>
                </c:pt>
                <c:pt idx="9">
                  <c:v>Juin</c:v>
                </c:pt>
                <c:pt idx="10">
                  <c:v>Juillet</c:v>
                </c:pt>
                <c:pt idx="11">
                  <c:v>Août</c:v>
                </c:pt>
              </c:strCache>
            </c:strRef>
          </c:xVal>
          <c:yVal>
            <c:numRef>
              <c:f>Feuil1!$B$20:$M$20</c:f>
              <c:numCache>
                <c:formatCode>General</c:formatCode>
                <c:ptCount val="12"/>
                <c:pt idx="0">
                  <c:v>3011</c:v>
                </c:pt>
                <c:pt idx="1">
                  <c:v>5121</c:v>
                </c:pt>
                <c:pt idx="2">
                  <c:v>5688</c:v>
                </c:pt>
                <c:pt idx="3">
                  <c:v>5852</c:v>
                </c:pt>
                <c:pt idx="4">
                  <c:v>5970</c:v>
                </c:pt>
                <c:pt idx="5">
                  <c:v>6010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FE9-454E-B396-6FDB75807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2092856"/>
        <c:axId val="392086296"/>
      </c:scatterChart>
      <c:valAx>
        <c:axId val="3920928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crossAx val="392086296"/>
        <c:crosses val="autoZero"/>
        <c:crossBetween val="midCat"/>
      </c:valAx>
      <c:valAx>
        <c:axId val="392086296"/>
        <c:scaling>
          <c:orientation val="minMax"/>
          <c:max val="6500"/>
          <c:min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0928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évolution du financement CRTAO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Feuil1!$C$24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Feuil1!$B$25:$B$29</c:f>
              <c:strCache>
                <c:ptCount val="5"/>
                <c:pt idx="0">
                  <c:v>Licences</c:v>
                </c:pt>
                <c:pt idx="1">
                  <c:v>Conseil régional</c:v>
                </c:pt>
                <c:pt idx="2">
                  <c:v>CNDS</c:v>
                </c:pt>
                <c:pt idx="3">
                  <c:v>FFTA</c:v>
                </c:pt>
                <c:pt idx="4">
                  <c:v>formation CQP</c:v>
                </c:pt>
              </c:strCache>
            </c:strRef>
          </c:cat>
          <c:val>
            <c:numRef>
              <c:f>Feuil1!$C$25:$C$29</c:f>
              <c:numCache>
                <c:formatCode>0%</c:formatCode>
                <c:ptCount val="5"/>
                <c:pt idx="0">
                  <c:v>0.55000000000000004</c:v>
                </c:pt>
                <c:pt idx="1">
                  <c:v>0.3</c:v>
                </c:pt>
                <c:pt idx="2">
                  <c:v>0.1</c:v>
                </c:pt>
                <c:pt idx="3" formatCode="0.00%">
                  <c:v>2.5000000000000001E-2</c:v>
                </c:pt>
                <c:pt idx="4" formatCode="0.00%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2-4298-82F2-CA3E2D0B936E}"/>
            </c:ext>
          </c:extLst>
        </c:ser>
        <c:ser>
          <c:idx val="1"/>
          <c:order val="1"/>
          <c:tx>
            <c:strRef>
              <c:f>Feuil1!$D$24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Feuil1!$B$25:$B$29</c:f>
              <c:strCache>
                <c:ptCount val="5"/>
                <c:pt idx="0">
                  <c:v>Licences</c:v>
                </c:pt>
                <c:pt idx="1">
                  <c:v>Conseil régional</c:v>
                </c:pt>
                <c:pt idx="2">
                  <c:v>CNDS</c:v>
                </c:pt>
                <c:pt idx="3">
                  <c:v>FFTA</c:v>
                </c:pt>
                <c:pt idx="4">
                  <c:v>formation CQP</c:v>
                </c:pt>
              </c:strCache>
            </c:strRef>
          </c:cat>
          <c:val>
            <c:numRef>
              <c:f>Feuil1!$D$25:$D$29</c:f>
              <c:numCache>
                <c:formatCode>0%</c:formatCode>
                <c:ptCount val="5"/>
                <c:pt idx="0">
                  <c:v>0.54</c:v>
                </c:pt>
                <c:pt idx="1">
                  <c:v>0.25</c:v>
                </c:pt>
                <c:pt idx="2">
                  <c:v>0.03</c:v>
                </c:pt>
                <c:pt idx="3" formatCode="0.00%">
                  <c:v>2.5000000000000001E-2</c:v>
                </c:pt>
                <c:pt idx="4" formatCode="0.00%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82-4298-82F2-CA3E2D0B936E}"/>
            </c:ext>
          </c:extLst>
        </c:ser>
        <c:ser>
          <c:idx val="2"/>
          <c:order val="2"/>
          <c:tx>
            <c:strRef>
              <c:f>Feuil1!$E$24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Feuil1!$B$25:$B$29</c:f>
              <c:strCache>
                <c:ptCount val="5"/>
                <c:pt idx="0">
                  <c:v>Licences</c:v>
                </c:pt>
                <c:pt idx="1">
                  <c:v>Conseil régional</c:v>
                </c:pt>
                <c:pt idx="2">
                  <c:v>CNDS</c:v>
                </c:pt>
                <c:pt idx="3">
                  <c:v>FFTA</c:v>
                </c:pt>
                <c:pt idx="4">
                  <c:v>formation CQP</c:v>
                </c:pt>
              </c:strCache>
            </c:strRef>
          </c:cat>
          <c:val>
            <c:numRef>
              <c:f>Feuil1!$E$25:$E$29</c:f>
              <c:numCache>
                <c:formatCode>0%</c:formatCode>
                <c:ptCount val="5"/>
                <c:pt idx="0">
                  <c:v>0.46</c:v>
                </c:pt>
                <c:pt idx="1">
                  <c:v>0.25</c:v>
                </c:pt>
                <c:pt idx="2">
                  <c:v>0</c:v>
                </c:pt>
                <c:pt idx="3" formatCode="0.00%">
                  <c:v>2.5000000000000001E-2</c:v>
                </c:pt>
                <c:pt idx="4" formatCode="0.00%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82-4298-82F2-CA3E2D0B9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2896104"/>
        <c:axId val="392894792"/>
        <c:axId val="0"/>
      </c:bar3DChart>
      <c:catAx>
        <c:axId val="39289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2894792"/>
        <c:crosses val="autoZero"/>
        <c:auto val="1"/>
        <c:lblAlgn val="ctr"/>
        <c:lblOffset val="100"/>
        <c:noMultiLvlLbl val="0"/>
      </c:catAx>
      <c:valAx>
        <c:axId val="3928947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92896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0.12151</cdr:x>
      <cdr:y>0.90385</cdr:y>
    </cdr:from>
    <cdr:to>
      <cdr:x>0.30744</cdr:x>
      <cdr:y>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97606" y="3384376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BF10D-419C-46E1-96C9-8F0A09F54469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3F309-6B00-4BCE-B2B7-3D16581F631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030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4E8AA-E1E8-4EB3-A563-1222F125B7FB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8B551-94D6-48BB-B140-4E1508F73C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73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8B551-94D6-48BB-B140-4E1508F73CB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9D685F-D5E5-4674-A6D1-DF9A7317FB16}" type="datetimeFigureOut">
              <a:rPr lang="fr-FR" smtClean="0"/>
              <a:pPr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8FAEF8-4160-4640-BFFE-F516E04060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orts.gouv.fr/autres/Gouvernance_Rapport.pdf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382" y="620688"/>
            <a:ext cx="1338648" cy="1342891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AC079640-E0A4-4CD3-8989-4BD2A6106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420000">
            <a:off x="390761" y="1824041"/>
            <a:ext cx="7533524" cy="2766528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Batang" panose="02030600000101010101" pitchFamily="18" charset="-127"/>
                <a:ea typeface="Batang" panose="02030600000101010101" pitchFamily="18" charset="-127"/>
              </a:rPr>
              <a:t>Assemblée générale </a:t>
            </a:r>
            <a:br>
              <a:rPr lang="fr-FR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fr-FR" dirty="0">
                <a:latin typeface="Batang" panose="02030600000101010101" pitchFamily="18" charset="-127"/>
                <a:ea typeface="Batang" panose="02030600000101010101" pitchFamily="18" charset="-127"/>
              </a:rPr>
              <a:t>9 Mars 2019</a:t>
            </a:r>
            <a:br>
              <a:rPr lang="fr-FR" dirty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fr-FR" dirty="0">
                <a:latin typeface="Batang" panose="02030600000101010101" pitchFamily="18" charset="-127"/>
                <a:ea typeface="Batang" panose="02030600000101010101" pitchFamily="18" charset="-127"/>
              </a:rPr>
              <a:t>CRTAO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Aides versées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2190409"/>
            <a:ext cx="705678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Comment les obtenir:</a:t>
            </a:r>
          </a:p>
          <a:p>
            <a:pPr algn="ctr"/>
            <a:endParaRPr lang="fr-FR" sz="2000" dirty="0">
              <a:solidFill>
                <a:schemeClr val="tx2"/>
              </a:solidFill>
            </a:endParaRPr>
          </a:p>
          <a:p>
            <a:pPr algn="ctr"/>
            <a:r>
              <a:rPr lang="fr-FR" sz="2000" dirty="0">
                <a:solidFill>
                  <a:schemeClr val="tx2"/>
                </a:solidFill>
              </a:rPr>
              <a:t>subventions concernant les jeunes en pôle espoir ou INSEP</a:t>
            </a:r>
          </a:p>
          <a:p>
            <a:pPr algn="ctr"/>
            <a:endParaRPr lang="fr-FR" sz="2000" dirty="0">
              <a:solidFill>
                <a:schemeClr val="tx2"/>
              </a:solidFill>
            </a:endParaRPr>
          </a:p>
          <a:p>
            <a:pPr algn="ctr"/>
            <a:r>
              <a:rPr lang="fr-FR" dirty="0">
                <a:solidFill>
                  <a:srgbClr val="FF0000"/>
                </a:solidFill>
              </a:rPr>
              <a:t>Une convention est signée entre le jeune, le club et le CRTAO. </a:t>
            </a:r>
          </a:p>
          <a:p>
            <a:pPr algn="ctr"/>
            <a:r>
              <a:rPr lang="fr-FR" dirty="0">
                <a:solidFill>
                  <a:srgbClr val="FF0000"/>
                </a:solidFill>
              </a:rPr>
              <a:t>Dès la convention signée, la subvention est débloquée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7219" y="4797152"/>
            <a:ext cx="7056784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423946" y="4797151"/>
            <a:ext cx="6431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jeunes en Pôles ou INSEP</a:t>
            </a:r>
          </a:p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3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Aides versées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2190409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Comment les obtenir:</a:t>
            </a:r>
          </a:p>
          <a:p>
            <a:pPr algn="ctr"/>
            <a:endParaRPr lang="fr-FR" sz="2000" dirty="0">
              <a:solidFill>
                <a:schemeClr val="tx2"/>
              </a:solidFill>
            </a:endParaRPr>
          </a:p>
          <a:p>
            <a:pPr algn="ctr"/>
            <a:r>
              <a:rPr lang="fr-FR" sz="2400" dirty="0">
                <a:solidFill>
                  <a:schemeClr val="tx2"/>
                </a:solidFill>
              </a:rPr>
              <a:t>subventions aux archers en équipe de France :</a:t>
            </a:r>
          </a:p>
          <a:p>
            <a:pPr algn="ctr"/>
            <a:endParaRPr lang="fr-FR" sz="2400" dirty="0">
              <a:solidFill>
                <a:schemeClr val="tx2"/>
              </a:solidFill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</a:rPr>
              <a:t>Les archers doivent en faire la demande par écrit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7219" y="4797152"/>
            <a:ext cx="7056784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665285" y="4643263"/>
            <a:ext cx="6460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archers sélectionnés </a:t>
            </a:r>
            <a:b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des compétitions internationales </a:t>
            </a:r>
          </a:p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60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Aides versées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2190409"/>
            <a:ext cx="70567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Comment les obtenir:</a:t>
            </a:r>
          </a:p>
          <a:p>
            <a:pPr algn="ctr"/>
            <a:endParaRPr lang="fr-FR" sz="2000" dirty="0">
              <a:solidFill>
                <a:schemeClr val="tx2"/>
              </a:solidFill>
            </a:endParaRPr>
          </a:p>
          <a:p>
            <a:pPr algn="ctr"/>
            <a:r>
              <a:rPr lang="fr-FR" sz="2400" dirty="0">
                <a:solidFill>
                  <a:schemeClr val="tx2"/>
                </a:solidFill>
              </a:rPr>
              <a:t>Primes aux podiums des championnats de France :</a:t>
            </a:r>
          </a:p>
          <a:p>
            <a:pPr algn="ctr"/>
            <a:endParaRPr lang="fr-FR" sz="2400" dirty="0">
              <a:solidFill>
                <a:schemeClr val="tx2"/>
              </a:solidFill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</a:rPr>
              <a:t>Rien à faire. Les primes sont données le jour de l’AG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7219" y="4797152"/>
            <a:ext cx="7056784" cy="1015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643581" y="4643263"/>
            <a:ext cx="6460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Primes aux podiums des championnats Nationaux et Internationaux</a:t>
            </a:r>
          </a:p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Résultats Sportif du CRTAO</a:t>
            </a:r>
          </a:p>
          <a:p>
            <a:pPr algn="ctr"/>
            <a:r>
              <a:rPr lang="fr-FR" sz="2000" dirty="0">
                <a:solidFill>
                  <a:schemeClr val="tx2"/>
                </a:solidFill>
              </a:rPr>
              <a:t>National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31" y="3338469"/>
            <a:ext cx="8640960" cy="19037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47219" y="2805596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Résultats individuels Nationaux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41239" y="5553535"/>
            <a:ext cx="40687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Résultats individuels Internationaux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0016" y="5953645"/>
            <a:ext cx="4572000" cy="6719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Jean-Charles VALLADONT		</a:t>
            </a:r>
            <a:br>
              <a:rPr lang="fr-FR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Médaille de Bronze au Championnat d’Europe</a:t>
            </a:r>
            <a:endParaRPr lang="fr-FR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71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19672" y="1124744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solidFill>
                  <a:schemeClr val="tx2"/>
                </a:solidFill>
              </a:rPr>
              <a:t>Rapport Moral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66711" y="306896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r>
              <a:rPr lang="fr-FR" sz="5400" dirty="0">
                <a:solidFill>
                  <a:schemeClr val="tx2"/>
                </a:solidFill>
              </a:rPr>
              <a:t>Constat/réflexion</a:t>
            </a:r>
          </a:p>
        </p:txBody>
      </p:sp>
    </p:spTree>
    <p:extLst>
      <p:ext uri="{BB962C8B-B14F-4D97-AF65-F5344CB8AC3E}">
        <p14:creationId xmlns:p14="http://schemas.microsoft.com/office/powerpoint/2010/main" val="3689427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Les championnats régionaux et DRE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634742" y="3810526"/>
            <a:ext cx="5881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Faut il rester sur le schéma actuel ?</a:t>
            </a:r>
          </a:p>
        </p:txBody>
      </p:sp>
    </p:spTree>
    <p:extLst>
      <p:ext uri="{BB962C8B-B14F-4D97-AF65-F5344CB8AC3E}">
        <p14:creationId xmlns:p14="http://schemas.microsoft.com/office/powerpoint/2010/main" val="2048844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820436"/>
            <a:ext cx="3795076" cy="245433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Les championnats régionaux et DRE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034417" y="2544352"/>
            <a:ext cx="5774338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Constat :</a:t>
            </a:r>
          </a:p>
          <a:p>
            <a:endParaRPr lang="fr-FR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Championnats régionaux sur un ou deux jours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 de clubs sont en mesure de les accueillir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Frais de déplacements importants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A-t-on vraiment les meilleurs qui participent ?</a:t>
            </a:r>
          </a:p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333263" y="5472088"/>
            <a:ext cx="6554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 :  - Difficulté cette année pour trouver des organisateurs</a:t>
            </a:r>
          </a:p>
          <a:p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- Frais de déplacements importants pour les clubs</a:t>
            </a:r>
          </a:p>
        </p:txBody>
      </p:sp>
    </p:spTree>
    <p:extLst>
      <p:ext uri="{BB962C8B-B14F-4D97-AF65-F5344CB8AC3E}">
        <p14:creationId xmlns:p14="http://schemas.microsoft.com/office/powerpoint/2010/main" val="2137964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2820436"/>
            <a:ext cx="3795076" cy="245433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Les championnats régionaux et DRE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318952" y="2544352"/>
            <a:ext cx="520527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 :</a:t>
            </a:r>
          </a:p>
          <a:p>
            <a:pPr algn="ctr"/>
            <a:endParaRPr lang="fr-FR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Faire des demi finales par zone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Championnats régionaux sur un seul jour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Recentrer la finale  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Réduire les déplacements</a:t>
            </a:r>
          </a:p>
          <a:p>
            <a:pPr marL="342900" indent="-34290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positif sur les participants ?</a:t>
            </a:r>
          </a:p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67744" y="5537386"/>
            <a:ext cx="6696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 :  - 2 concours par zone et une finale centrée</a:t>
            </a:r>
          </a:p>
          <a:p>
            <a:r>
              <a:rPr 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- Permettrait de réduire les déplacements pour les clubs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99840" y="6254924"/>
            <a:ext cx="7045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Organisation d’un sondage auprès des clubs ?</a:t>
            </a:r>
          </a:p>
        </p:txBody>
      </p:sp>
    </p:spTree>
    <p:extLst>
      <p:ext uri="{BB962C8B-B14F-4D97-AF65-F5344CB8AC3E}">
        <p14:creationId xmlns:p14="http://schemas.microsoft.com/office/powerpoint/2010/main" val="4151924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66711" y="2393140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Administration du CRTAO :</a:t>
            </a:r>
          </a:p>
          <a:p>
            <a:pPr marL="1200150" lvl="2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Région très étendue ne facilitant pas les échanges entre les membres du Comité Directeur.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Réunion de travail des commissions difficiles à organiser régulièrement  du fait de l’éloignement des membres, entraînant une difficulté certaine à mettre en place une réelle structuration de projets.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Les réunions du Comité Directeur engendrant des frais assez important (déplacement et restauration)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endParaRPr lang="fr-F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72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168712"/>
            <a:ext cx="4748570" cy="426816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23183" y="1677269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Evolution du sport en France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endParaRPr lang="fr-F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5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Espace réservé du contenu 13">
            <a:extLst>
              <a:ext uri="{FF2B5EF4-FFF2-40B4-BE49-F238E27FC236}">
                <a16:creationId xmlns:a16="http://schemas.microsoft.com/office/drawing/2014/main" id="{A1991138-EA22-4944-9B61-6DDEE5BC82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338250"/>
            <a:ext cx="2332959" cy="259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48680"/>
            <a:ext cx="1011800" cy="10150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229200"/>
            <a:ext cx="31318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C5DD3DD-A7E0-4F2C-8D59-3B4D136C550C}"/>
              </a:ext>
            </a:extLst>
          </p:cNvPr>
          <p:cNvSpPr txBox="1"/>
          <p:nvPr/>
        </p:nvSpPr>
        <p:spPr>
          <a:xfrm>
            <a:off x="2175900" y="2326400"/>
            <a:ext cx="6968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Programme matinée</a:t>
            </a:r>
          </a:p>
          <a:p>
            <a:endParaRPr lang="fr-FR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8h30 			: Accueil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9h30 			: Rapport moral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10h00			: quitus au président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10h10 			: Rapport financier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10h25			: quitus au trésorier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10h30 			: présentation du prévisionnel financier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10h40 			: Election pour les postes vacants au </a:t>
            </a:r>
            <a:r>
              <a:rPr lang="fr-FR" dirty="0" err="1">
                <a:solidFill>
                  <a:schemeClr val="tx2"/>
                </a:solidFill>
                <a:latin typeface="Comic Sans MS" panose="030F0702030302020204" pitchFamily="66" charset="0"/>
              </a:rPr>
              <a:t>CoDir</a:t>
            </a:r>
            <a:b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                           : Election pour les représentants à l’AG FFTA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11h20 			: Prestation de serment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11h30 			: Remise des récompenses 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12h15 			: Repas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4428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23183" y="1677269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Evolution du sport en France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endParaRPr lang="fr-FR" sz="5400" dirty="0">
              <a:solidFill>
                <a:schemeClr val="tx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276872"/>
            <a:ext cx="5494248" cy="420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995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23183" y="1677269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Evolution du sport en France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endParaRPr lang="fr-FR" sz="5400" dirty="0">
              <a:solidFill>
                <a:schemeClr val="tx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575922"/>
            <a:ext cx="6266812" cy="399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247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23183" y="1677269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Evolution du sport en France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endParaRPr lang="fr-FR" sz="5400" dirty="0">
              <a:solidFill>
                <a:schemeClr val="tx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138934"/>
            <a:ext cx="496252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02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23183" y="1677269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Evolution du sport en France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endParaRPr lang="fr-FR" sz="5400" dirty="0">
              <a:solidFill>
                <a:schemeClr val="tx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836500"/>
            <a:ext cx="6960513" cy="32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17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23183" y="1677269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Evolution du sport en France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endParaRPr lang="fr-FR" sz="5400" dirty="0">
              <a:solidFill>
                <a:schemeClr val="tx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611" y="2165203"/>
            <a:ext cx="5403645" cy="455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31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23183" y="1677269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Evolution du sport en France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endParaRPr lang="fr-FR" sz="5400" dirty="0">
              <a:solidFill>
                <a:schemeClr val="tx2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138934"/>
            <a:ext cx="6014094" cy="358335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115616" y="5999283"/>
            <a:ext cx="6090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hlinkClick r:id="rId4"/>
              </a:rPr>
              <a:t>http://www.sports.gouv.fr/autres/Gouvernance_Rapport.pdf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8653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0346" y="2501603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Administration du CRTAO :</a:t>
            </a:r>
          </a:p>
          <a:p>
            <a:pPr marL="1200150" lvl="2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r>
              <a:rPr lang="fr-FR" dirty="0">
                <a:solidFill>
                  <a:schemeClr val="tx2"/>
                </a:solidFill>
              </a:rPr>
              <a:t>Remerciements à Pierre PERRUZETTO, Fréderic DESPLATS et Guillaume ESCANDE pour leur travail sur les mises à jour du site INTERNET du CRTAO</a:t>
            </a: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3"/>
            <a:endParaRPr lang="fr-FR" dirty="0">
              <a:solidFill>
                <a:schemeClr val="tx2"/>
              </a:solidFill>
            </a:endParaRPr>
          </a:p>
          <a:p>
            <a:pPr marL="1657350" lvl="3" indent="-285750">
              <a:buFontTx/>
              <a:buChar char="-"/>
            </a:pPr>
            <a:endParaRPr lang="fr-FR" dirty="0">
              <a:solidFill>
                <a:schemeClr val="tx2"/>
              </a:solidFill>
            </a:endParaRPr>
          </a:p>
          <a:p>
            <a:pPr lvl="1" algn="ctr"/>
            <a:r>
              <a:rPr lang="fr-FR" dirty="0">
                <a:solidFill>
                  <a:schemeClr val="tx2"/>
                </a:solidFill>
              </a:rPr>
              <a:t> </a:t>
            </a:r>
            <a:endParaRPr lang="fr-FR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33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23183" y="249289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endParaRPr lang="fr-FR" sz="4800" dirty="0">
              <a:solidFill>
                <a:schemeClr val="tx2"/>
              </a:solidFill>
            </a:endParaRPr>
          </a:p>
          <a:p>
            <a:pPr lvl="1" algn="ctr"/>
            <a:r>
              <a:rPr lang="fr-FR" sz="2400" dirty="0">
                <a:solidFill>
                  <a:schemeClr val="tx2"/>
                </a:solidFill>
              </a:rPr>
              <a:t> Une pensée pour </a:t>
            </a:r>
          </a:p>
          <a:p>
            <a:pPr lvl="1" algn="ctr"/>
            <a:r>
              <a:rPr lang="fr-FR" sz="4800" dirty="0">
                <a:solidFill>
                  <a:schemeClr val="tx2"/>
                </a:solidFill>
              </a:rPr>
              <a:t>Jean Yves MANCUSO</a:t>
            </a:r>
          </a:p>
          <a:p>
            <a:pPr lvl="1" algn="ctr"/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14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7219" y="2564904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solidFill>
                  <a:schemeClr val="tx2"/>
                </a:solidFill>
              </a:rPr>
              <a:t>Rapport Moral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3183" y="2780928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endParaRPr lang="fr-FR" sz="4800" dirty="0">
              <a:solidFill>
                <a:schemeClr val="tx2"/>
              </a:solidFill>
            </a:endParaRPr>
          </a:p>
          <a:p>
            <a:pPr lvl="1" algn="ctr"/>
            <a:r>
              <a:rPr lang="fr-FR" sz="4800" dirty="0">
                <a:solidFill>
                  <a:schemeClr val="tx2"/>
                </a:solidFill>
              </a:rPr>
              <a:t>Merci de votre attention</a:t>
            </a:r>
          </a:p>
          <a:p>
            <a:pPr lvl="1" algn="ctr"/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4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Espace réservé du contenu 13">
            <a:extLst>
              <a:ext uri="{FF2B5EF4-FFF2-40B4-BE49-F238E27FC236}">
                <a16:creationId xmlns:a16="http://schemas.microsoft.com/office/drawing/2014/main" id="{A1991138-EA22-4944-9B61-6DDEE5BC82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04" y="2360136"/>
            <a:ext cx="2891293" cy="322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833" y="548680"/>
            <a:ext cx="1011800" cy="10150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229200"/>
            <a:ext cx="313184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C5DD3DD-A7E0-4F2C-8D59-3B4D136C550C}"/>
              </a:ext>
            </a:extLst>
          </p:cNvPr>
          <p:cNvSpPr txBox="1"/>
          <p:nvPr/>
        </p:nvSpPr>
        <p:spPr>
          <a:xfrm>
            <a:off x="2483768" y="2564904"/>
            <a:ext cx="61926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Après midi</a:t>
            </a:r>
          </a:p>
          <a:p>
            <a:endParaRPr lang="fr-FR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14h15 			: Résultat des votes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14h30 			: Rapport de la commission sportive 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15h00 			: Rapport commission arbitrage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15h15 			: Rapport commission Nature /3D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15h30 			: Rapport commission campagne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15h40 			: Rapport commission jeunes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16h00			: Rapport commission formation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16h15			: Rapport commission label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16h20			: Rapport commission féminine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16h30			: Questions diverses</a:t>
            </a:r>
          </a:p>
          <a:p>
            <a:r>
              <a:rPr lang="fr-FR" dirty="0">
                <a:solidFill>
                  <a:schemeClr val="tx2"/>
                </a:solidFill>
                <a:latin typeface="Comic Sans MS" panose="030F0702030302020204" pitchFamily="66" charset="0"/>
              </a:rPr>
              <a:t>17h00 			: Fin de l’Assemblée générale</a:t>
            </a:r>
          </a:p>
          <a:p>
            <a:endParaRPr lang="fr-F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0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1640" y="3645024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solidFill>
                  <a:schemeClr val="tx2"/>
                </a:solidFill>
              </a:rPr>
              <a:t>Rapport Moral</a:t>
            </a:r>
          </a:p>
        </p:txBody>
      </p:sp>
    </p:spTree>
    <p:extLst>
      <p:ext uri="{BB962C8B-B14F-4D97-AF65-F5344CB8AC3E}">
        <p14:creationId xmlns:p14="http://schemas.microsoft.com/office/powerpoint/2010/main" val="169538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59632" y="1194461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Effectifs du CRTAO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16785"/>
              </p:ext>
            </p:extLst>
          </p:nvPr>
        </p:nvGraphicFramePr>
        <p:xfrm>
          <a:off x="107504" y="2211402"/>
          <a:ext cx="3672409" cy="4165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13725059"/>
                    </a:ext>
                  </a:extLst>
                </a:gridCol>
                <a:gridCol w="754519">
                  <a:extLst>
                    <a:ext uri="{9D8B030D-6E8A-4147-A177-3AD203B41FA5}">
                      <a16:colId xmlns:a16="http://schemas.microsoft.com/office/drawing/2014/main" val="1513881688"/>
                    </a:ext>
                  </a:extLst>
                </a:gridCol>
                <a:gridCol w="1117690">
                  <a:extLst>
                    <a:ext uri="{9D8B030D-6E8A-4147-A177-3AD203B41FA5}">
                      <a16:colId xmlns:a16="http://schemas.microsoft.com/office/drawing/2014/main" val="111384318"/>
                    </a:ext>
                  </a:extLst>
                </a:gridCol>
              </a:tblGrid>
              <a:tr h="2889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Départements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Nb de 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NB licenciés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198097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ARIEGE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928119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703274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AVEYRON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91734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444453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HAUTE GARONNE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371566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293820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769809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756395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LOZERE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655421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HAUTE PYRENEES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437553"/>
                  </a:ext>
                </a:extLst>
              </a:tr>
              <a:tr h="354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PYRENEES ORIENTALES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400349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467490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TARN et GARONNE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164989"/>
                  </a:ext>
                </a:extLst>
              </a:tr>
              <a:tr h="26268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6422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535542"/>
                  </a:ext>
                </a:extLst>
              </a:tr>
            </a:tbl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413322"/>
              </p:ext>
            </p:extLst>
          </p:nvPr>
        </p:nvGraphicFramePr>
        <p:xfrm>
          <a:off x="3995936" y="2634253"/>
          <a:ext cx="4918085" cy="276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4315610" y="5004587"/>
            <a:ext cx="4278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Septembre -------------------------------------------Août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776356" y="341903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7030A0"/>
                </a:solidFill>
              </a:rPr>
              <a:t>2016</a:t>
            </a:r>
          </a:p>
          <a:p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2017</a:t>
            </a:r>
          </a:p>
          <a:p>
            <a:r>
              <a:rPr lang="fr-FR" dirty="0">
                <a:solidFill>
                  <a:srgbClr val="FF0000"/>
                </a:solidFill>
              </a:rPr>
              <a:t>2018</a:t>
            </a:r>
          </a:p>
          <a:p>
            <a:r>
              <a:rPr lang="fr-FR" dirty="0">
                <a:solidFill>
                  <a:srgbClr val="00B050"/>
                </a:solidFill>
              </a:rPr>
              <a:t>2019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167209" y="5519821"/>
            <a:ext cx="47468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Août 2016 : 6243</a:t>
            </a: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Août 2017 : 6498</a:t>
            </a:r>
          </a:p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Août 2018 : 6422</a:t>
            </a:r>
          </a:p>
          <a:p>
            <a:r>
              <a:rPr lang="fr-F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 janvier 2019 -8% par rapport à fin janvier 2018</a:t>
            </a:r>
          </a:p>
        </p:txBody>
      </p:sp>
    </p:spTree>
    <p:extLst>
      <p:ext uri="{BB962C8B-B14F-4D97-AF65-F5344CB8AC3E}">
        <p14:creationId xmlns:p14="http://schemas.microsoft.com/office/powerpoint/2010/main" val="1472759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Financement du CRTAO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17712" y="3303405"/>
            <a:ext cx="60676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La part comité régional des licences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Le Conseil Régional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Le CNDS </a:t>
            </a:r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(Centre National pour le Développement du Sport)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La FFTA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Les Formations CQP animateur</a:t>
            </a: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172210"/>
              </p:ext>
            </p:extLst>
          </p:nvPr>
        </p:nvGraphicFramePr>
        <p:xfrm>
          <a:off x="-67952" y="4869160"/>
          <a:ext cx="3519264" cy="1875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179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128754"/>
              </p:ext>
            </p:extLst>
          </p:nvPr>
        </p:nvGraphicFramePr>
        <p:xfrm>
          <a:off x="1815" y="2708920"/>
          <a:ext cx="5328592" cy="346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788024" y="2708920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Part sur licences :</a:t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moins de licenciés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moins d’entrées</a:t>
            </a: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 la courbe des licenciés n’augmente pas,</a:t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environ 8% de moins en 2019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819892" y="3789040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Conseil Régional:</a:t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environ - 5% entre 2017 et 2018</a:t>
            </a:r>
          </a:p>
          <a:p>
            <a:pPr algn="ctr"/>
            <a:r>
              <a:rPr lang="fr-FR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Promesse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de stabilité pour 2019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895528" y="4679791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CNDS:</a:t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16500 euros en  2017 </a:t>
            </a: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3000 euros en 2018</a:t>
            </a: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Plus rien en 2019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907601" y="5785985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FFTA et bénéfice formation :</a:t>
            </a:r>
            <a:b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pas de changement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997020" y="6480137"/>
            <a:ext cx="5312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On s’achemine peu à peu vers de l’auto financement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Financement du CRTAO</a:t>
            </a:r>
          </a:p>
        </p:txBody>
      </p:sp>
    </p:spTree>
    <p:extLst>
      <p:ext uri="{BB962C8B-B14F-4D97-AF65-F5344CB8AC3E}">
        <p14:creationId xmlns:p14="http://schemas.microsoft.com/office/powerpoint/2010/main" val="407391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Aides versées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561" y="1916832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CD</a:t>
            </a:r>
          </a:p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jeunes en Pôles ou INSEP</a:t>
            </a:r>
          </a:p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archers sélectionnés </a:t>
            </a:r>
            <a:b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des compétitions internationales </a:t>
            </a:r>
          </a:p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 versées aux clubs ayant engagé une ou des équipes </a:t>
            </a:r>
            <a:b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des championnats nationaux</a:t>
            </a:r>
          </a:p>
          <a:p>
            <a:pPr marL="285750" indent="-285750">
              <a:buFontTx/>
              <a:buChar char="-"/>
            </a:pPr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clubs inscrits dans une démarche Pré ETAF</a:t>
            </a:r>
          </a:p>
          <a:p>
            <a:pPr marL="285750" indent="-285750">
              <a:buFontTx/>
              <a:buChar char="-"/>
            </a:pPr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clubs ETAF</a:t>
            </a:r>
          </a:p>
          <a:p>
            <a:pPr marL="285750" indent="-285750">
              <a:buFontTx/>
              <a:buChar char="-"/>
            </a:pPr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Primes aux podiums individuels des championnats Nationaux</a:t>
            </a:r>
            <a:b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Internationaux</a:t>
            </a:r>
          </a:p>
        </p:txBody>
      </p:sp>
    </p:spTree>
    <p:extLst>
      <p:ext uri="{BB962C8B-B14F-4D97-AF65-F5344CB8AC3E}">
        <p14:creationId xmlns:p14="http://schemas.microsoft.com/office/powerpoint/2010/main" val="400606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1949A2-1097-477C-AA1E-4EA5020C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811" y="188640"/>
            <a:ext cx="8229600" cy="1252728"/>
          </a:xfrm>
        </p:spPr>
        <p:txBody>
          <a:bodyPr/>
          <a:lstStyle/>
          <a:p>
            <a:pPr algn="ctr"/>
            <a:r>
              <a:rPr lang="fr-FR" dirty="0"/>
              <a:t>        Assemblée générale CRTAO</a:t>
            </a:r>
          </a:p>
        </p:txBody>
      </p:sp>
      <p:pic>
        <p:nvPicPr>
          <p:cNvPr id="4" name="Image 3" descr="logo.JPG">
            <a:extLst>
              <a:ext uri="{FF2B5EF4-FFF2-40B4-BE49-F238E27FC236}">
                <a16:creationId xmlns:a16="http://schemas.microsoft.com/office/drawing/2014/main" id="{C2D79C84-581E-45AE-87EF-49B469DA111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811" y="332656"/>
            <a:ext cx="1011800" cy="1015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7624" y="129162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Aides versées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2190409"/>
            <a:ext cx="7056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solidFill>
                  <a:schemeClr val="tx2"/>
                </a:solidFill>
              </a:rPr>
              <a:t>Comment les obtenir:</a:t>
            </a:r>
          </a:p>
          <a:p>
            <a:pPr algn="ctr"/>
            <a:endParaRPr lang="fr-FR" sz="2000" dirty="0">
              <a:solidFill>
                <a:schemeClr val="tx2"/>
              </a:solidFill>
            </a:endParaRPr>
          </a:p>
          <a:p>
            <a:pPr algn="ctr"/>
            <a:r>
              <a:rPr lang="fr-FR" sz="2000" dirty="0">
                <a:solidFill>
                  <a:schemeClr val="tx2"/>
                </a:solidFill>
              </a:rPr>
              <a:t>subventions concernant les CD ou les clubs :</a:t>
            </a:r>
          </a:p>
          <a:p>
            <a:pPr algn="ctr"/>
            <a:endParaRPr lang="fr-FR" sz="2000" dirty="0">
              <a:solidFill>
                <a:schemeClr val="tx2"/>
              </a:solidFill>
            </a:endParaRPr>
          </a:p>
          <a:p>
            <a:pPr algn="ctr"/>
            <a:r>
              <a:rPr lang="fr-FR" dirty="0">
                <a:solidFill>
                  <a:srgbClr val="FF0000"/>
                </a:solidFill>
              </a:rPr>
              <a:t>Les CD ou les clubs doivent en faire la demande par écrit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14887" y="4005064"/>
            <a:ext cx="680744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CD</a:t>
            </a:r>
          </a:p>
          <a:p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 versées aux clubs ayant engagé une ou des équipes </a:t>
            </a:r>
            <a:br>
              <a:rPr 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des championnats nationaux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clubs inscrits dans une démarche Pré ETAF</a:t>
            </a:r>
          </a:p>
          <a:p>
            <a:pPr marL="285750" indent="-285750">
              <a:buFontTx/>
              <a:buChar char="-"/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Subventions versées aux clubs ETAF</a:t>
            </a:r>
          </a:p>
          <a:p>
            <a:endParaRPr 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7219" y="3847105"/>
            <a:ext cx="7056784" cy="2703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843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5718</TotalTime>
  <Words>733</Words>
  <Application>Microsoft Office PowerPoint</Application>
  <PresentationFormat>Affichage à l'écran (4:3)</PresentationFormat>
  <Paragraphs>263</Paragraphs>
  <Slides>28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Batang</vt:lpstr>
      <vt:lpstr>Arial</vt:lpstr>
      <vt:lpstr>Calibri</vt:lpstr>
      <vt:lpstr>Candara</vt:lpstr>
      <vt:lpstr>Comic Sans MS</vt:lpstr>
      <vt:lpstr>Symbol</vt:lpstr>
      <vt:lpstr>Wingdings</vt:lpstr>
      <vt:lpstr>Vagues</vt:lpstr>
      <vt:lpstr>Assemblée générale  9 Mars 2019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  <vt:lpstr>        Assemblée générale CRTAO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PARCOURS</dc:title>
  <dc:creator>michel</dc:creator>
  <cp:lastModifiedBy>didier rami</cp:lastModifiedBy>
  <cp:revision>113</cp:revision>
  <dcterms:created xsi:type="dcterms:W3CDTF">2017-12-23T13:01:38Z</dcterms:created>
  <dcterms:modified xsi:type="dcterms:W3CDTF">2019-02-04T16:38:42Z</dcterms:modified>
</cp:coreProperties>
</file>