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67" r:id="rId3"/>
    <p:sldId id="268" r:id="rId4"/>
    <p:sldId id="266"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93204" autoAdjust="0"/>
  </p:normalViewPr>
  <p:slideViewPr>
    <p:cSldViewPr>
      <p:cViewPr varScale="1">
        <p:scale>
          <a:sx n="97" d="100"/>
          <a:sy n="97" d="100"/>
        </p:scale>
        <p:origin x="-11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xavierberthelot:Travail%20Xav:Perso:Archers:CRTAO-Ligue%20OCCITANIE:Calendrier%20Arc%2020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r-FR"/>
  <c:style val="18"/>
  <c:chart>
    <c:autoTitleDeleted val="1"/>
    <c:plotArea>
      <c:layout>
        <c:manualLayout>
          <c:layoutTarget val="inner"/>
          <c:xMode val="edge"/>
          <c:yMode val="edge"/>
          <c:x val="9.4534506716072234E-2"/>
          <c:y val="0.13888888888888901"/>
          <c:w val="0.88548142658638318"/>
          <c:h val="0.71135826771653499"/>
        </c:manualLayout>
      </c:layout>
      <c:barChart>
        <c:barDir val="col"/>
        <c:grouping val="clustered"/>
        <c:ser>
          <c:idx val="0"/>
          <c:order val="0"/>
          <c:tx>
            <c:strRef>
              <c:f>synthese!$D$5</c:f>
              <c:strCache>
                <c:ptCount val="1"/>
                <c:pt idx="0">
                  <c:v>2017</c:v>
                </c:pt>
              </c:strCache>
            </c:strRef>
          </c:tx>
          <c:cat>
            <c:strRef>
              <c:f>synthese!$E$4:$G$4</c:f>
              <c:strCache>
                <c:ptCount val="3"/>
                <c:pt idx="0">
                  <c:v>Nature</c:v>
                </c:pt>
                <c:pt idx="1">
                  <c:v>3D</c:v>
                </c:pt>
                <c:pt idx="2">
                  <c:v>Campagne</c:v>
                </c:pt>
              </c:strCache>
            </c:strRef>
          </c:cat>
          <c:val>
            <c:numRef>
              <c:f>synthese!$E$5:$G$5</c:f>
              <c:numCache>
                <c:formatCode>General</c:formatCode>
                <c:ptCount val="3"/>
                <c:pt idx="0">
                  <c:v>31</c:v>
                </c:pt>
                <c:pt idx="1">
                  <c:v>32</c:v>
                </c:pt>
                <c:pt idx="2">
                  <c:v>9</c:v>
                </c:pt>
              </c:numCache>
            </c:numRef>
          </c:val>
        </c:ser>
        <c:ser>
          <c:idx val="1"/>
          <c:order val="1"/>
          <c:tx>
            <c:strRef>
              <c:f>synthese!$D$6</c:f>
              <c:strCache>
                <c:ptCount val="1"/>
                <c:pt idx="0">
                  <c:v>2018</c:v>
                </c:pt>
              </c:strCache>
            </c:strRef>
          </c:tx>
          <c:cat>
            <c:strRef>
              <c:f>synthese!$E$4:$G$4</c:f>
              <c:strCache>
                <c:ptCount val="3"/>
                <c:pt idx="0">
                  <c:v>Nature</c:v>
                </c:pt>
                <c:pt idx="1">
                  <c:v>3D</c:v>
                </c:pt>
                <c:pt idx="2">
                  <c:v>Campagne</c:v>
                </c:pt>
              </c:strCache>
            </c:strRef>
          </c:cat>
          <c:val>
            <c:numRef>
              <c:f>synthese!$E$6:$G$6</c:f>
              <c:numCache>
                <c:formatCode>General</c:formatCode>
                <c:ptCount val="3"/>
                <c:pt idx="0">
                  <c:v>30</c:v>
                </c:pt>
                <c:pt idx="1">
                  <c:v>30</c:v>
                </c:pt>
                <c:pt idx="2">
                  <c:v>9</c:v>
                </c:pt>
              </c:numCache>
            </c:numRef>
          </c:val>
        </c:ser>
        <c:ser>
          <c:idx val="2"/>
          <c:order val="2"/>
          <c:tx>
            <c:strRef>
              <c:f>synthese!$D$7</c:f>
              <c:strCache>
                <c:ptCount val="1"/>
                <c:pt idx="0">
                  <c:v>2019</c:v>
                </c:pt>
              </c:strCache>
            </c:strRef>
          </c:tx>
          <c:cat>
            <c:strRef>
              <c:f>synthese!$E$4:$G$4</c:f>
              <c:strCache>
                <c:ptCount val="3"/>
                <c:pt idx="0">
                  <c:v>Nature</c:v>
                </c:pt>
                <c:pt idx="1">
                  <c:v>3D</c:v>
                </c:pt>
                <c:pt idx="2">
                  <c:v>Campagne</c:v>
                </c:pt>
              </c:strCache>
            </c:strRef>
          </c:cat>
          <c:val>
            <c:numRef>
              <c:f>synthese!$E$7:$G$7</c:f>
              <c:numCache>
                <c:formatCode>General</c:formatCode>
                <c:ptCount val="3"/>
                <c:pt idx="0">
                  <c:v>33</c:v>
                </c:pt>
                <c:pt idx="1">
                  <c:v>32</c:v>
                </c:pt>
                <c:pt idx="2">
                  <c:v>8</c:v>
                </c:pt>
              </c:numCache>
            </c:numRef>
          </c:val>
        </c:ser>
        <c:ser>
          <c:idx val="3"/>
          <c:order val="3"/>
          <c:tx>
            <c:strRef>
              <c:f>synthese!$D$8</c:f>
              <c:strCache>
                <c:ptCount val="1"/>
                <c:pt idx="0">
                  <c:v>2020</c:v>
                </c:pt>
              </c:strCache>
            </c:strRef>
          </c:tx>
          <c:cat>
            <c:strRef>
              <c:f>synthese!$E$4:$G$4</c:f>
              <c:strCache>
                <c:ptCount val="3"/>
                <c:pt idx="0">
                  <c:v>Nature</c:v>
                </c:pt>
                <c:pt idx="1">
                  <c:v>3D</c:v>
                </c:pt>
                <c:pt idx="2">
                  <c:v>Campagne</c:v>
                </c:pt>
              </c:strCache>
            </c:strRef>
          </c:cat>
          <c:val>
            <c:numRef>
              <c:f>synthese!$E$8:$G$8</c:f>
              <c:numCache>
                <c:formatCode>General</c:formatCode>
                <c:ptCount val="3"/>
                <c:pt idx="0">
                  <c:v>7</c:v>
                </c:pt>
                <c:pt idx="1">
                  <c:v>4</c:v>
                </c:pt>
                <c:pt idx="2">
                  <c:v>4</c:v>
                </c:pt>
              </c:numCache>
            </c:numRef>
          </c:val>
        </c:ser>
        <c:ser>
          <c:idx val="4"/>
          <c:order val="4"/>
          <c:tx>
            <c:strRef>
              <c:f>synthese!$D$9</c:f>
              <c:strCache>
                <c:ptCount val="1"/>
                <c:pt idx="0">
                  <c:v>2021</c:v>
                </c:pt>
              </c:strCache>
            </c:strRef>
          </c:tx>
          <c:cat>
            <c:strRef>
              <c:f>synthese!$E$4:$G$4</c:f>
              <c:strCache>
                <c:ptCount val="3"/>
                <c:pt idx="0">
                  <c:v>Nature</c:v>
                </c:pt>
                <c:pt idx="1">
                  <c:v>3D</c:v>
                </c:pt>
                <c:pt idx="2">
                  <c:v>Campagne</c:v>
                </c:pt>
              </c:strCache>
            </c:strRef>
          </c:cat>
          <c:val>
            <c:numRef>
              <c:f>synthese!$E$9:$G$9</c:f>
              <c:numCache>
                <c:formatCode>General</c:formatCode>
                <c:ptCount val="3"/>
              </c:numCache>
            </c:numRef>
          </c:val>
        </c:ser>
        <c:dLbls>
          <c:showVal val="1"/>
        </c:dLbls>
        <c:axId val="102539648"/>
        <c:axId val="102541184"/>
      </c:barChart>
      <c:catAx>
        <c:axId val="102539648"/>
        <c:scaling>
          <c:orientation val="minMax"/>
        </c:scaling>
        <c:axPos val="b"/>
        <c:tickLblPos val="nextTo"/>
        <c:crossAx val="102541184"/>
        <c:crosses val="autoZero"/>
        <c:auto val="1"/>
        <c:lblAlgn val="ctr"/>
        <c:lblOffset val="100"/>
      </c:catAx>
      <c:valAx>
        <c:axId val="102541184"/>
        <c:scaling>
          <c:orientation val="minMax"/>
        </c:scaling>
        <c:axPos val="l"/>
        <c:majorGridlines/>
        <c:numFmt formatCode="General" sourceLinked="1"/>
        <c:tickLblPos val="nextTo"/>
        <c:crossAx val="102539648"/>
        <c:crosses val="autoZero"/>
        <c:crossBetween val="between"/>
      </c:valAx>
    </c:plotArea>
    <c:legend>
      <c:legendPos val="r"/>
      <c:layout>
        <c:manualLayout>
          <c:xMode val="edge"/>
          <c:yMode val="edge"/>
          <c:x val="8.4161965325995611E-2"/>
          <c:y val="8.6832895888013916E-3"/>
          <c:w val="0.86172028263409028"/>
          <c:h val="0.12615157480314995"/>
        </c:manualLayout>
      </c:layout>
    </c:legend>
    <c:plotVisOnly val="1"/>
    <c:dispBlanksAs val="gap"/>
  </c:chart>
  <c:txPr>
    <a:bodyPr/>
    <a:lstStyle/>
    <a:p>
      <a:pPr>
        <a:defRPr sz="1400" b="1"/>
      </a:pPr>
      <a:endParaRPr lang="fr-FR"/>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9BF10D-419C-46E1-96C9-8F0A09F54469}" type="datetimeFigureOut">
              <a:rPr lang="fr-FR" smtClean="0"/>
              <a:pPr/>
              <a:t>15/02/2021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E3F309-6B00-4BCE-B2B7-3D16581F631B}" type="slidenum">
              <a:rPr lang="fr-FR" smtClean="0"/>
              <a:pPr/>
              <a:t>‹N°›</a:t>
            </a:fld>
            <a:endParaRPr lang="fr-FR"/>
          </a:p>
        </p:txBody>
      </p:sp>
    </p:spTree>
    <p:extLst>
      <p:ext uri="{BB962C8B-B14F-4D97-AF65-F5344CB8AC3E}">
        <p14:creationId xmlns:p14="http://schemas.microsoft.com/office/powerpoint/2010/main" xmlns="" val="32393800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84E8AA-E1E8-4EB3-A563-1222F125B7FB}" type="datetimeFigureOut">
              <a:rPr lang="fr-FR" smtClean="0"/>
              <a:pPr/>
              <a:t>15/02/2021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58B551-94D6-48BB-B140-4E1508F73CB8}" type="slidenum">
              <a:rPr lang="fr-FR" smtClean="0"/>
              <a:pPr/>
              <a:t>‹N°›</a:t>
            </a:fld>
            <a:endParaRPr lang="fr-FR"/>
          </a:p>
        </p:txBody>
      </p:sp>
    </p:spTree>
    <p:extLst>
      <p:ext uri="{BB962C8B-B14F-4D97-AF65-F5344CB8AC3E}">
        <p14:creationId xmlns:p14="http://schemas.microsoft.com/office/powerpoint/2010/main" xmlns="" val="7967538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058B551-94D6-48BB-B140-4E1508F73CB8}"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Nature et Campagne : 1 départ par jour</a:t>
            </a:r>
            <a:r>
              <a:rPr lang="fr-FR" baseline="0" dirty="0" smtClean="0"/>
              <a:t> </a:t>
            </a:r>
          </a:p>
          <a:p>
            <a:r>
              <a:rPr lang="fr-FR" baseline="0" dirty="0" smtClean="0"/>
              <a:t>3D : 1 ou 2 départs par jour selon les clubs organisateurs =&gt; c'est le nombre de départs qualificatifs qui est affiché. Il y a moins de clubs organisateurs en 3D qu'en tir Nature principalement à cause du coût de la ciblerie.</a:t>
            </a:r>
          </a:p>
          <a:p>
            <a:r>
              <a:rPr lang="fr-FR" baseline="0" dirty="0" smtClean="0"/>
              <a:t>2021 = ? Pour le moment, la FFTA  n'a validé aucun concours pour la saison extérieure et annulé les concours de la saison hivernale jusqu'au 1</a:t>
            </a:r>
            <a:r>
              <a:rPr lang="fr-FR" baseline="30000" dirty="0" smtClean="0"/>
              <a:t>er</a:t>
            </a:r>
            <a:r>
              <a:rPr lang="fr-FR" baseline="0" dirty="0" smtClean="0"/>
              <a:t> mars. </a:t>
            </a:r>
            <a:endParaRPr lang="fr-FR" dirty="0"/>
          </a:p>
        </p:txBody>
      </p:sp>
      <p:sp>
        <p:nvSpPr>
          <p:cNvPr id="4" name="Espace réservé du numéro de diapositive 3"/>
          <p:cNvSpPr>
            <a:spLocks noGrp="1"/>
          </p:cNvSpPr>
          <p:nvPr>
            <p:ph type="sldNum" sz="quarter" idx="10"/>
          </p:nvPr>
        </p:nvSpPr>
        <p:spPr/>
        <p:txBody>
          <a:bodyPr/>
          <a:lstStyle/>
          <a:p>
            <a:fld id="{B24639B8-7FC2-FA4F-B8D4-460BA14B0AD1}" type="slidenum">
              <a:rPr lang="fr-FR" smtClean="0"/>
              <a:pPr/>
              <a:t>3</a:t>
            </a:fld>
            <a:endParaRPr lang="fr-FR"/>
          </a:p>
        </p:txBody>
      </p:sp>
    </p:spTree>
    <p:extLst>
      <p:ext uri="{BB962C8B-B14F-4D97-AF65-F5344CB8AC3E}">
        <p14:creationId xmlns:p14="http://schemas.microsoft.com/office/powerpoint/2010/main" xmlns="" val="2908767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81EC3AE-2F84-411D-B2CA-62B214C05EDF}" type="datetime1">
              <a:rPr lang="fr-FR" smtClean="0"/>
              <a:pPr/>
              <a:t>15/02/2021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6019379-59E1-4020-BE62-0CAFF3545D4E}" type="datetime1">
              <a:rPr lang="fr-FR" smtClean="0"/>
              <a:pPr/>
              <a:t>15/02/2021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AED3EB4-98EF-4006-B388-804979E81396}" type="datetime1">
              <a:rPr lang="fr-FR" smtClean="0"/>
              <a:pPr/>
              <a:t>15/02/2021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71CFF12-AAEA-4F44-B37A-065258724895}" type="datetime1">
              <a:rPr lang="fr-FR" smtClean="0"/>
              <a:pPr/>
              <a:t>15/02/2021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8C0AFA9-9E15-4BCE-A5E4-910E102D41ED}" type="datetime1">
              <a:rPr lang="fr-FR" smtClean="0"/>
              <a:pPr/>
              <a:t>15/02/2021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36BE28A-449D-4FDC-992F-EF4FE50E41FF}" type="datetime1">
              <a:rPr lang="fr-FR" smtClean="0"/>
              <a:pPr/>
              <a:t>15/02/2021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4C57EE7E-6015-4654-ACFA-E52999A20E5C}" type="datetime1">
              <a:rPr lang="fr-FR" smtClean="0"/>
              <a:pPr/>
              <a:t>15/02/2021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2CD7E3E-2163-4258-B963-5E9754DC2B33}" type="datetime1">
              <a:rPr lang="fr-FR" smtClean="0"/>
              <a:pPr/>
              <a:t>15/02/2021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ADC81A8-8619-4241-B397-60E296306AFC}" type="datetime1">
              <a:rPr lang="fr-FR" smtClean="0"/>
              <a:pPr/>
              <a:t>15/02/2021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6AEDD3A-81EE-4B9D-89B2-AF75FEFEAF26}" type="datetime1">
              <a:rPr lang="fr-FR" smtClean="0"/>
              <a:pPr/>
              <a:t>15/02/2021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B5619C7-5008-48BE-B301-43ED44F8200B}" type="datetime1">
              <a:rPr lang="fr-FR" smtClean="0"/>
              <a:pPr/>
              <a:t>15/02/2021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38FAEF8-4160-4640-BFFE-F516E040609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6CEC1-0FB1-4B01-946F-58235FB76AC0}" type="datetime1">
              <a:rPr lang="fr-FR" smtClean="0"/>
              <a:pPr/>
              <a:t>15/02/2021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8FAEF8-4160-4640-BFFE-F516E040609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
          <p:cNvSpPr>
            <a:spLocks noGrp="1" noChangeArrowheads="1" noChangeShapeType="1" noTextEdit="1"/>
          </p:cNvSpPr>
          <p:nvPr>
            <p:ph type="ctrTitle"/>
          </p:nvPr>
        </p:nvSpPr>
        <p:spPr bwMode="auto">
          <a:xfrm>
            <a:off x="1187624" y="2924944"/>
            <a:ext cx="6982544" cy="866527"/>
          </a:xfrm>
          <a:prstGeom prst="rect">
            <a:avLst/>
          </a:prstGeom>
        </p:spPr>
        <p:txBody>
          <a:bodyPr wrap="none" fromWordArt="1">
            <a:prstTxWarp prst="textFadeUp">
              <a:avLst>
                <a:gd name="adj" fmla="val 0"/>
              </a:avLst>
            </a:prstTxWarp>
          </a:bodyPr>
          <a:lstStyle/>
          <a:p>
            <a:pPr algn="ctr" rtl="0"/>
            <a:r>
              <a:rPr lang="fr-FR" sz="2000" kern="10" spc="0" dirty="0" smtClean="0">
                <a:ln w="12700">
                  <a:solidFill>
                    <a:srgbClr val="993300"/>
                  </a:solidFill>
                  <a:round/>
                  <a:headEnd/>
                  <a:tailEnd/>
                </a:ln>
                <a:gradFill flip="none" rotWithShape="1">
                  <a:gsLst>
                    <a:gs pos="87000">
                      <a:schemeClr val="accent6">
                        <a:lumMod val="75000"/>
                        <a:alpha val="65000"/>
                      </a:schemeClr>
                    </a:gs>
                    <a:gs pos="50000">
                      <a:srgbClr val="008000"/>
                    </a:gs>
                    <a:gs pos="100000">
                      <a:srgbClr val="FFCC00"/>
                    </a:gs>
                  </a:gsLst>
                  <a:lin ang="5400000" scaled="0"/>
                  <a:tileRect/>
                </a:gradFill>
                <a:effectLst>
                  <a:outerShdw dist="35921" dir="2700000" sy="50000" rotWithShape="0">
                    <a:srgbClr val="875B0D">
                      <a:alpha val="70000"/>
                    </a:srgbClr>
                  </a:outerShdw>
                </a:effectLst>
                <a:latin typeface="Arial Black"/>
              </a:rPr>
              <a:t>Commission </a:t>
            </a:r>
            <a:r>
              <a:rPr lang="fr-FR" sz="2000" kern="10" dirty="0" smtClean="0">
                <a:ln w="12700">
                  <a:solidFill>
                    <a:srgbClr val="993300"/>
                  </a:solidFill>
                  <a:round/>
                  <a:headEnd/>
                  <a:tailEnd/>
                </a:ln>
                <a:gradFill flip="none" rotWithShape="1">
                  <a:gsLst>
                    <a:gs pos="87000">
                      <a:schemeClr val="accent6">
                        <a:lumMod val="75000"/>
                        <a:alpha val="65000"/>
                      </a:schemeClr>
                    </a:gs>
                    <a:gs pos="50000">
                      <a:srgbClr val="008000"/>
                    </a:gs>
                    <a:gs pos="100000">
                      <a:srgbClr val="FFCC00"/>
                    </a:gs>
                  </a:gsLst>
                  <a:lin ang="5400000" scaled="0"/>
                  <a:tileRect/>
                </a:gradFill>
                <a:effectLst>
                  <a:outerShdw dist="35921" dir="2700000" sy="50000" rotWithShape="0">
                    <a:srgbClr val="875B0D">
                      <a:alpha val="70000"/>
                    </a:srgbClr>
                  </a:outerShdw>
                </a:effectLst>
                <a:latin typeface="Arial Black"/>
              </a:rPr>
              <a:t>PARCOURS</a:t>
            </a:r>
            <a:endParaRPr lang="fr-FR" sz="2000" kern="10" spc="0" dirty="0">
              <a:ln w="12700">
                <a:solidFill>
                  <a:srgbClr val="993300"/>
                </a:solidFill>
                <a:round/>
                <a:headEnd/>
                <a:tailEnd/>
              </a:ln>
              <a:gradFill flip="none" rotWithShape="1">
                <a:gsLst>
                  <a:gs pos="87000">
                    <a:schemeClr val="accent6">
                      <a:lumMod val="75000"/>
                      <a:alpha val="65000"/>
                    </a:schemeClr>
                  </a:gs>
                  <a:gs pos="50000">
                    <a:srgbClr val="008000"/>
                  </a:gs>
                  <a:gs pos="100000">
                    <a:srgbClr val="FFCC00"/>
                  </a:gs>
                </a:gsLst>
                <a:lin ang="5400000" scaled="0"/>
                <a:tileRect/>
              </a:gradFill>
              <a:effectLst>
                <a:outerShdw dist="35921" dir="2700000" sy="50000" rotWithShape="0">
                  <a:srgbClr val="875B0D">
                    <a:alpha val="70000"/>
                  </a:srgbClr>
                </a:outerShdw>
              </a:effectLst>
              <a:latin typeface="Arial Black"/>
            </a:endParaRPr>
          </a:p>
        </p:txBody>
      </p:sp>
      <p:sp>
        <p:nvSpPr>
          <p:cNvPr id="6" name="Sous-titre 2"/>
          <p:cNvSpPr txBox="1">
            <a:spLocks noGrp="1"/>
          </p:cNvSpPr>
          <p:nvPr>
            <p:ph type="subTitle" idx="1"/>
          </p:nvPr>
        </p:nvSpPr>
        <p:spPr>
          <a:xfrm>
            <a:off x="1403648" y="4437112"/>
            <a:ext cx="6400800" cy="1752600"/>
          </a:xfrm>
          <a:prstGeom prst="rect">
            <a:avLst/>
          </a:prstGeom>
        </p:spPr>
        <p:txBody>
          <a:bodyPr vert="horz" lIns="91440" tIns="45720" rIns="91440" bIns="45720" rtlCol="0">
            <a:normAutofit/>
          </a:bodyPr>
          <a:lstStyle/>
          <a:p>
            <a:pPr algn="ctr">
              <a:spcBef>
                <a:spcPct val="20000"/>
              </a:spcBef>
            </a:pPr>
            <a:r>
              <a:rPr lang="fr-FR" sz="3200" b="1" dirty="0" smtClean="0">
                <a:solidFill>
                  <a:schemeClr val="tx1"/>
                </a:solidFill>
                <a:latin typeface="Verdana" pitchFamily="34" charset="0"/>
              </a:rPr>
              <a:t>Bilan 2020</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200" b="1" dirty="0" smtClean="0">
                <a:solidFill>
                  <a:schemeClr val="tx1"/>
                </a:solidFill>
                <a:latin typeface="Verdana" pitchFamily="34" charset="0"/>
              </a:rPr>
              <a:t>Objectifs 2021</a:t>
            </a:r>
            <a:endParaRPr kumimoji="0" lang="fr-FR" sz="3200" b="1" i="0" u="none" strike="noStrike" kern="1200" cap="none" spc="0" normalizeH="0" baseline="0" noProof="0" dirty="0" smtClean="0">
              <a:ln>
                <a:noFill/>
              </a:ln>
              <a:solidFill>
                <a:schemeClr val="tx1"/>
              </a:solidFill>
              <a:effectLst/>
              <a:uLnTx/>
              <a:uFillTx/>
              <a:latin typeface="Verdana" pitchFamily="34" charset="0"/>
            </a:endParaRPr>
          </a:p>
        </p:txBody>
      </p:sp>
      <p:pic>
        <p:nvPicPr>
          <p:cNvPr id="7" name="Image 6" descr="logo.JPG"/>
          <p:cNvPicPr>
            <a:picLocks noChangeAspect="1"/>
          </p:cNvPicPr>
          <p:nvPr/>
        </p:nvPicPr>
        <p:blipFill>
          <a:blip r:embed="rId3" cstate="print"/>
          <a:stretch>
            <a:fillRect/>
          </a:stretch>
        </p:blipFill>
        <p:spPr>
          <a:xfrm>
            <a:off x="107504" y="116632"/>
            <a:ext cx="1656184" cy="1661432"/>
          </a:xfrm>
          <a:prstGeom prst="rect">
            <a:avLst/>
          </a:prstGeom>
        </p:spPr>
      </p:pic>
      <p:sp>
        <p:nvSpPr>
          <p:cNvPr id="2" name="Rectangle 1"/>
          <p:cNvSpPr/>
          <p:nvPr/>
        </p:nvSpPr>
        <p:spPr>
          <a:xfrm>
            <a:off x="1979712" y="476672"/>
            <a:ext cx="6480720" cy="1200328"/>
          </a:xfrm>
          <a:prstGeom prst="rect">
            <a:avLst/>
          </a:prstGeom>
        </p:spPr>
        <p:txBody>
          <a:bodyPr wrap="square">
            <a:spAutoFit/>
          </a:bodyPr>
          <a:lstStyle/>
          <a:p>
            <a:pPr algn="ctr"/>
            <a:r>
              <a:rPr lang="fr-FR" sz="4800" b="1" dirty="0">
                <a:solidFill>
                  <a:srgbClr val="0000FF"/>
                </a:solidFill>
              </a:rPr>
              <a:t>ASSEMBLEE GENERALE </a:t>
            </a:r>
          </a:p>
          <a:p>
            <a:pPr algn="ctr"/>
            <a:r>
              <a:rPr lang="fr-FR" sz="2400" b="1" dirty="0">
                <a:solidFill>
                  <a:srgbClr val="0000FF"/>
                </a:solidFill>
              </a:rPr>
              <a:t>27 FEVRIER 2021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up)">
                                      <p:cBhvr>
                                        <p:cTn id="12" dur="1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up)">
                                      <p:cBhvr>
                                        <p:cTn id="17"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458733"/>
            <a:ext cx="8229600" cy="1618339"/>
          </a:xfrm>
        </p:spPr>
        <p:txBody>
          <a:bodyPr>
            <a:normAutofit fontScale="90000"/>
          </a:bodyPr>
          <a:lstStyle/>
          <a:p>
            <a:r>
              <a:rPr lang="fr-FR" b="1" dirty="0" smtClean="0"/>
              <a:t>Présentation</a:t>
            </a:r>
            <a:br>
              <a:rPr lang="fr-FR" b="1" dirty="0" smtClean="0"/>
            </a:br>
            <a:r>
              <a:rPr lang="fr-FR" b="1" dirty="0" smtClean="0"/>
              <a:t> Nature et 3D et Campagne</a:t>
            </a:r>
            <a:br>
              <a:rPr lang="fr-FR" b="1" dirty="0" smtClean="0"/>
            </a:br>
            <a:r>
              <a:rPr lang="fr-FR" b="1" dirty="0" smtClean="0"/>
              <a:t/>
            </a:r>
            <a:br>
              <a:rPr lang="fr-FR" b="1" dirty="0" smtClean="0"/>
            </a:br>
            <a:r>
              <a:rPr lang="fr-FR" sz="3200" b="1" dirty="0" smtClean="0"/>
              <a:t>Difficile de faire un bilan positif de cette saison !</a:t>
            </a:r>
            <a:br>
              <a:rPr lang="fr-FR" sz="3200" b="1" dirty="0" smtClean="0"/>
            </a:br>
            <a:r>
              <a:rPr lang="fr-FR" sz="3200" b="1" dirty="0" smtClean="0"/>
              <a:t/>
            </a:r>
            <a:br>
              <a:rPr lang="fr-FR" sz="3200" b="1" dirty="0" smtClean="0"/>
            </a:br>
            <a:r>
              <a:rPr lang="fr-FR" sz="3200" b="1" dirty="0" smtClean="0"/>
              <a:t>Dans les 3 disciplines de parcours, pendant les périodes de </a:t>
            </a:r>
            <a:r>
              <a:rPr lang="fr-FR" sz="3200" b="1" dirty="0" err="1" smtClean="0"/>
              <a:t>déconfinement</a:t>
            </a:r>
            <a:r>
              <a:rPr lang="fr-FR" sz="3200" b="1" dirty="0" smtClean="0"/>
              <a:t>, quelques concours ont pu se dérouler, mais les championnats régionaux et nationaux n’ont pu avoir lieu.</a:t>
            </a:r>
            <a:br>
              <a:rPr lang="fr-FR" sz="3200" b="1" dirty="0" smtClean="0"/>
            </a:br>
            <a:r>
              <a:rPr lang="fr-FR" sz="3200" b="1" dirty="0" smtClean="0"/>
              <a:t/>
            </a:r>
            <a:br>
              <a:rPr lang="fr-FR" sz="3200" b="1" dirty="0" smtClean="0"/>
            </a:br>
            <a:r>
              <a:rPr lang="fr-FR" sz="3200" b="1" dirty="0" smtClean="0"/>
              <a:t>Beaucoup de frustration parmi les archers compétiteurs !!</a:t>
            </a:r>
            <a:endParaRPr lang="fr-FR" b="1" dirty="0"/>
          </a:p>
        </p:txBody>
      </p:sp>
      <p:pic>
        <p:nvPicPr>
          <p:cNvPr id="5" name="Image 4" descr="logo.JPG"/>
          <p:cNvPicPr>
            <a:picLocks noChangeAspect="1"/>
          </p:cNvPicPr>
          <p:nvPr/>
        </p:nvPicPr>
        <p:blipFill>
          <a:blip r:embed="rId2" cstate="print"/>
          <a:stretch>
            <a:fillRect/>
          </a:stretch>
        </p:blipFill>
        <p:spPr>
          <a:xfrm>
            <a:off x="323529" y="188640"/>
            <a:ext cx="1076708" cy="1080120"/>
          </a:xfrm>
          <a:prstGeom prst="rect">
            <a:avLst/>
          </a:prstGeom>
        </p:spPr>
      </p:pic>
      <p:sp>
        <p:nvSpPr>
          <p:cNvPr id="6" name="Espace réservé du pied de page 6"/>
          <p:cNvSpPr>
            <a:spLocks noGrp="1"/>
          </p:cNvSpPr>
          <p:nvPr/>
        </p:nvSpPr>
        <p:spPr>
          <a:xfrm>
            <a:off x="29323" y="6525344"/>
            <a:ext cx="1656184" cy="288032"/>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AG 27 février  2021</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2376501" y="105656"/>
            <a:ext cx="4487677" cy="738664"/>
          </a:xfrm>
          <a:prstGeom prst="rect">
            <a:avLst/>
          </a:prstGeom>
          <a:noFill/>
        </p:spPr>
        <p:txBody>
          <a:bodyPr wrap="none" rtlCol="0">
            <a:spAutoFit/>
          </a:bodyPr>
          <a:lstStyle/>
          <a:p>
            <a:pPr algn="ctr"/>
            <a:r>
              <a:rPr lang="fr-FR" sz="2400" b="1" dirty="0" smtClean="0"/>
              <a:t>Evolution du nombre de concours</a:t>
            </a:r>
          </a:p>
          <a:p>
            <a:pPr algn="ctr"/>
            <a:r>
              <a:rPr lang="fr-FR" b="1" i="1" dirty="0" smtClean="0"/>
              <a:t>(nombre de clubs organisateurs)</a:t>
            </a:r>
            <a:endParaRPr lang="fr-FR" b="1" i="1" dirty="0"/>
          </a:p>
        </p:txBody>
      </p:sp>
      <p:graphicFrame>
        <p:nvGraphicFramePr>
          <p:cNvPr id="12" name="Graphique 11"/>
          <p:cNvGraphicFramePr>
            <a:graphicFrameLocks/>
          </p:cNvGraphicFramePr>
          <p:nvPr>
            <p:extLst>
              <p:ext uri="{D42A27DB-BD31-4B8C-83A1-F6EECF244321}">
                <p14:modId xmlns:p14="http://schemas.microsoft.com/office/powerpoint/2010/main" xmlns="" val="2038781046"/>
              </p:ext>
            </p:extLst>
          </p:nvPr>
        </p:nvGraphicFramePr>
        <p:xfrm>
          <a:off x="721608" y="933322"/>
          <a:ext cx="8001441" cy="4255045"/>
        </p:xfrm>
        <a:graphic>
          <a:graphicData uri="http://schemas.openxmlformats.org/drawingml/2006/chart">
            <c:chart xmlns:c="http://schemas.openxmlformats.org/drawingml/2006/chart" xmlns:r="http://schemas.openxmlformats.org/officeDocument/2006/relationships" r:id="rId3"/>
          </a:graphicData>
        </a:graphic>
      </p:graphicFrame>
      <p:pic>
        <p:nvPicPr>
          <p:cNvPr id="9" name="Image 8" descr="Capture d’écran 2021-02-05 à 12.50.16.png"/>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516216" y="4581128"/>
            <a:ext cx="1365156" cy="1268386"/>
          </a:xfrm>
          <a:prstGeom prst="rect">
            <a:avLst/>
          </a:prstGeom>
        </p:spPr>
      </p:pic>
      <p:pic>
        <p:nvPicPr>
          <p:cNvPr id="7" name="Image 6" descr="renard.jpg"/>
          <p:cNvPicPr>
            <a:picLocks noChangeAspect="1"/>
          </p:cNvPicPr>
          <p:nvPr/>
        </p:nvPicPr>
        <p:blipFill rotWithShape="1">
          <a:blip r:embed="rId5" cstate="print">
            <a:extLst>
              <a:ext uri="{28A0092B-C50C-407E-A947-70E740481C1C}">
                <a14:useLocalDpi xmlns:a14="http://schemas.microsoft.com/office/drawing/2010/main" xmlns="" val="0"/>
              </a:ext>
            </a:extLst>
          </a:blip>
          <a:srcRect l="13664" r="15347"/>
          <a:stretch/>
        </p:blipFill>
        <p:spPr>
          <a:xfrm>
            <a:off x="2051720" y="4581128"/>
            <a:ext cx="958867" cy="1350716"/>
          </a:xfrm>
          <a:prstGeom prst="rect">
            <a:avLst/>
          </a:prstGeom>
        </p:spPr>
      </p:pic>
      <p:pic>
        <p:nvPicPr>
          <p:cNvPr id="8" name="Image 7" descr="Renard Masqué CRTAO.jpg"/>
          <p:cNvPicPr>
            <a:picLocks noChangeAspect="1"/>
          </p:cNvPicPr>
          <p:nvPr/>
        </p:nvPicPr>
        <p:blipFill rotWithShape="1">
          <a:blip r:embed="rId6" cstate="print">
            <a:extLst>
              <a:ext uri="{28A0092B-C50C-407E-A947-70E740481C1C}">
                <a14:useLocalDpi xmlns:a14="http://schemas.microsoft.com/office/drawing/2010/main" xmlns="" val="0"/>
              </a:ext>
            </a:extLst>
          </a:blip>
          <a:srcRect l="3543" t="8850" r="9449" b="4650"/>
          <a:stretch/>
        </p:blipFill>
        <p:spPr>
          <a:xfrm>
            <a:off x="4211960" y="4581128"/>
            <a:ext cx="987894" cy="1309799"/>
          </a:xfrm>
          <a:prstGeom prst="rect">
            <a:avLst/>
          </a:prstGeom>
        </p:spPr>
      </p:pic>
      <p:sp>
        <p:nvSpPr>
          <p:cNvPr id="16" name="ZoneTexte 15"/>
          <p:cNvSpPr txBox="1"/>
          <p:nvPr/>
        </p:nvSpPr>
        <p:spPr>
          <a:xfrm>
            <a:off x="6951702" y="6611779"/>
            <a:ext cx="2300818" cy="246221"/>
          </a:xfrm>
          <a:prstGeom prst="rect">
            <a:avLst/>
          </a:prstGeom>
          <a:noFill/>
        </p:spPr>
        <p:txBody>
          <a:bodyPr wrap="none" rtlCol="0">
            <a:spAutoFit/>
          </a:bodyPr>
          <a:lstStyle/>
          <a:p>
            <a:r>
              <a:rPr lang="fr-FR" sz="1000" dirty="0" smtClean="0"/>
              <a:t>Source : FFTA - Compétitions et résultats</a:t>
            </a:r>
          </a:p>
        </p:txBody>
      </p:sp>
      <p:sp>
        <p:nvSpPr>
          <p:cNvPr id="3" name="ZoneTexte 2"/>
          <p:cNvSpPr txBox="1"/>
          <p:nvPr/>
        </p:nvSpPr>
        <p:spPr>
          <a:xfrm>
            <a:off x="1698716" y="4215628"/>
            <a:ext cx="522161" cy="307777"/>
          </a:xfrm>
          <a:prstGeom prst="rect">
            <a:avLst/>
          </a:prstGeom>
          <a:noFill/>
        </p:spPr>
        <p:txBody>
          <a:bodyPr wrap="none" rtlCol="0">
            <a:spAutoFit/>
          </a:bodyPr>
          <a:lstStyle/>
          <a:p>
            <a:r>
              <a:rPr lang="fr-FR" sz="1400" b="1" i="1" dirty="0" smtClean="0"/>
              <a:t>(20)</a:t>
            </a:r>
            <a:endParaRPr lang="fr-FR" sz="1400" b="1" i="1" dirty="0"/>
          </a:p>
        </p:txBody>
      </p:sp>
      <p:sp>
        <p:nvSpPr>
          <p:cNvPr id="11" name="ZoneTexte 10"/>
          <p:cNvSpPr txBox="1"/>
          <p:nvPr/>
        </p:nvSpPr>
        <p:spPr>
          <a:xfrm>
            <a:off x="2058247" y="4215628"/>
            <a:ext cx="522161" cy="307777"/>
          </a:xfrm>
          <a:prstGeom prst="rect">
            <a:avLst/>
          </a:prstGeom>
          <a:noFill/>
        </p:spPr>
        <p:txBody>
          <a:bodyPr wrap="none" rtlCol="0">
            <a:spAutoFit/>
          </a:bodyPr>
          <a:lstStyle/>
          <a:p>
            <a:r>
              <a:rPr lang="fr-FR" sz="1400" b="1" i="1" dirty="0" smtClean="0"/>
              <a:t>(20)</a:t>
            </a:r>
            <a:endParaRPr lang="fr-FR" sz="1400" b="1" i="1" dirty="0"/>
          </a:p>
        </p:txBody>
      </p:sp>
      <p:sp>
        <p:nvSpPr>
          <p:cNvPr id="13" name="ZoneTexte 12"/>
          <p:cNvSpPr txBox="1"/>
          <p:nvPr/>
        </p:nvSpPr>
        <p:spPr>
          <a:xfrm>
            <a:off x="2417778" y="4215628"/>
            <a:ext cx="522161" cy="307777"/>
          </a:xfrm>
          <a:prstGeom prst="rect">
            <a:avLst/>
          </a:prstGeom>
          <a:noFill/>
        </p:spPr>
        <p:txBody>
          <a:bodyPr wrap="none" rtlCol="0">
            <a:spAutoFit/>
          </a:bodyPr>
          <a:lstStyle/>
          <a:p>
            <a:r>
              <a:rPr lang="fr-FR" sz="1400" b="1" i="1" dirty="0" smtClean="0"/>
              <a:t>(19)</a:t>
            </a:r>
            <a:endParaRPr lang="fr-FR" sz="1400" b="1" i="1" dirty="0"/>
          </a:p>
        </p:txBody>
      </p:sp>
      <p:sp>
        <p:nvSpPr>
          <p:cNvPr id="14" name="ZoneTexte 13"/>
          <p:cNvSpPr txBox="1"/>
          <p:nvPr/>
        </p:nvSpPr>
        <p:spPr>
          <a:xfrm>
            <a:off x="2786768" y="4215628"/>
            <a:ext cx="522161" cy="307777"/>
          </a:xfrm>
          <a:prstGeom prst="rect">
            <a:avLst/>
          </a:prstGeom>
          <a:noFill/>
        </p:spPr>
        <p:txBody>
          <a:bodyPr wrap="none" rtlCol="0">
            <a:spAutoFit/>
          </a:bodyPr>
          <a:lstStyle/>
          <a:p>
            <a:r>
              <a:rPr lang="fr-FR" sz="1400" b="1" i="1" dirty="0" smtClean="0"/>
              <a:t>(10)</a:t>
            </a:r>
            <a:endParaRPr lang="fr-FR" sz="1400" b="1" i="1" dirty="0"/>
          </a:p>
        </p:txBody>
      </p:sp>
      <p:sp>
        <p:nvSpPr>
          <p:cNvPr id="15" name="ZoneTexte 14"/>
          <p:cNvSpPr txBox="1"/>
          <p:nvPr/>
        </p:nvSpPr>
        <p:spPr>
          <a:xfrm>
            <a:off x="4049624" y="4215628"/>
            <a:ext cx="522161" cy="307777"/>
          </a:xfrm>
          <a:prstGeom prst="rect">
            <a:avLst/>
          </a:prstGeom>
          <a:noFill/>
        </p:spPr>
        <p:txBody>
          <a:bodyPr wrap="none" rtlCol="0">
            <a:spAutoFit/>
          </a:bodyPr>
          <a:lstStyle/>
          <a:p>
            <a:r>
              <a:rPr lang="fr-FR" sz="1400" b="1" i="1" dirty="0" smtClean="0"/>
              <a:t>(15)</a:t>
            </a:r>
            <a:endParaRPr lang="fr-FR" sz="1400" b="1" i="1" dirty="0"/>
          </a:p>
        </p:txBody>
      </p:sp>
      <p:sp>
        <p:nvSpPr>
          <p:cNvPr id="17" name="ZoneTexte 16"/>
          <p:cNvSpPr txBox="1"/>
          <p:nvPr/>
        </p:nvSpPr>
        <p:spPr>
          <a:xfrm>
            <a:off x="4419000" y="4215628"/>
            <a:ext cx="522161" cy="307777"/>
          </a:xfrm>
          <a:prstGeom prst="rect">
            <a:avLst/>
          </a:prstGeom>
          <a:noFill/>
        </p:spPr>
        <p:txBody>
          <a:bodyPr wrap="none" rtlCol="0">
            <a:spAutoFit/>
          </a:bodyPr>
          <a:lstStyle/>
          <a:p>
            <a:r>
              <a:rPr lang="fr-FR" sz="1400" b="1" i="1" dirty="0" smtClean="0"/>
              <a:t>(14)</a:t>
            </a:r>
            <a:endParaRPr lang="fr-FR" sz="1400" b="1" i="1" dirty="0"/>
          </a:p>
        </p:txBody>
      </p:sp>
      <p:sp>
        <p:nvSpPr>
          <p:cNvPr id="18" name="ZoneTexte 17"/>
          <p:cNvSpPr txBox="1"/>
          <p:nvPr/>
        </p:nvSpPr>
        <p:spPr>
          <a:xfrm>
            <a:off x="4778531" y="4215628"/>
            <a:ext cx="522161" cy="307777"/>
          </a:xfrm>
          <a:prstGeom prst="rect">
            <a:avLst/>
          </a:prstGeom>
          <a:noFill/>
        </p:spPr>
        <p:txBody>
          <a:bodyPr wrap="none" rtlCol="0">
            <a:spAutoFit/>
          </a:bodyPr>
          <a:lstStyle/>
          <a:p>
            <a:r>
              <a:rPr lang="fr-FR" sz="1400" b="1" i="1" dirty="0" smtClean="0"/>
              <a:t>(14)</a:t>
            </a:r>
            <a:endParaRPr lang="fr-FR" sz="1400" b="1" i="1" dirty="0"/>
          </a:p>
        </p:txBody>
      </p:sp>
      <p:sp>
        <p:nvSpPr>
          <p:cNvPr id="19" name="ZoneTexte 18"/>
          <p:cNvSpPr txBox="1"/>
          <p:nvPr/>
        </p:nvSpPr>
        <p:spPr>
          <a:xfrm>
            <a:off x="5196746" y="4215628"/>
            <a:ext cx="431165" cy="307777"/>
          </a:xfrm>
          <a:prstGeom prst="rect">
            <a:avLst/>
          </a:prstGeom>
          <a:noFill/>
        </p:spPr>
        <p:txBody>
          <a:bodyPr wrap="none" rtlCol="0">
            <a:spAutoFit/>
          </a:bodyPr>
          <a:lstStyle/>
          <a:p>
            <a:r>
              <a:rPr lang="fr-FR" sz="1400" b="1" i="1" dirty="0" smtClean="0"/>
              <a:t>(2)</a:t>
            </a:r>
            <a:endParaRPr lang="fr-FR" sz="1400" b="1" i="1" dirty="0"/>
          </a:p>
        </p:txBody>
      </p:sp>
      <p:sp>
        <p:nvSpPr>
          <p:cNvPr id="24" name="ZoneTexte 23"/>
          <p:cNvSpPr txBox="1"/>
          <p:nvPr/>
        </p:nvSpPr>
        <p:spPr>
          <a:xfrm>
            <a:off x="6457447" y="4215628"/>
            <a:ext cx="431165" cy="307777"/>
          </a:xfrm>
          <a:prstGeom prst="rect">
            <a:avLst/>
          </a:prstGeom>
          <a:noFill/>
        </p:spPr>
        <p:txBody>
          <a:bodyPr wrap="none" rtlCol="0">
            <a:spAutoFit/>
          </a:bodyPr>
          <a:lstStyle/>
          <a:p>
            <a:r>
              <a:rPr lang="fr-FR" sz="1400" b="1" i="1" dirty="0" smtClean="0"/>
              <a:t>(9)</a:t>
            </a:r>
            <a:endParaRPr lang="fr-FR" sz="1400" b="1" i="1" dirty="0"/>
          </a:p>
        </p:txBody>
      </p:sp>
      <p:sp>
        <p:nvSpPr>
          <p:cNvPr id="25" name="ZoneTexte 24"/>
          <p:cNvSpPr txBox="1"/>
          <p:nvPr/>
        </p:nvSpPr>
        <p:spPr>
          <a:xfrm>
            <a:off x="6807133" y="4215628"/>
            <a:ext cx="431165" cy="307777"/>
          </a:xfrm>
          <a:prstGeom prst="rect">
            <a:avLst/>
          </a:prstGeom>
          <a:noFill/>
        </p:spPr>
        <p:txBody>
          <a:bodyPr wrap="none" rtlCol="0">
            <a:spAutoFit/>
          </a:bodyPr>
          <a:lstStyle/>
          <a:p>
            <a:r>
              <a:rPr lang="fr-FR" sz="1400" b="1" i="1" dirty="0" smtClean="0"/>
              <a:t>(9)</a:t>
            </a:r>
            <a:endParaRPr lang="fr-FR" sz="1400" b="1" i="1" dirty="0"/>
          </a:p>
        </p:txBody>
      </p:sp>
      <p:sp>
        <p:nvSpPr>
          <p:cNvPr id="26" name="ZoneTexte 25"/>
          <p:cNvSpPr txBox="1"/>
          <p:nvPr/>
        </p:nvSpPr>
        <p:spPr>
          <a:xfrm>
            <a:off x="7176509" y="4215628"/>
            <a:ext cx="431165" cy="307777"/>
          </a:xfrm>
          <a:prstGeom prst="rect">
            <a:avLst/>
          </a:prstGeom>
          <a:noFill/>
        </p:spPr>
        <p:txBody>
          <a:bodyPr wrap="none" rtlCol="0">
            <a:spAutoFit/>
          </a:bodyPr>
          <a:lstStyle/>
          <a:p>
            <a:r>
              <a:rPr lang="fr-FR" sz="1400" b="1" i="1" dirty="0" smtClean="0"/>
              <a:t>(7)</a:t>
            </a:r>
            <a:endParaRPr lang="fr-FR" sz="1400" b="1" i="1" dirty="0"/>
          </a:p>
        </p:txBody>
      </p:sp>
      <p:sp>
        <p:nvSpPr>
          <p:cNvPr id="27" name="ZoneTexte 26"/>
          <p:cNvSpPr txBox="1"/>
          <p:nvPr/>
        </p:nvSpPr>
        <p:spPr>
          <a:xfrm>
            <a:off x="7545499" y="4215628"/>
            <a:ext cx="431165" cy="307777"/>
          </a:xfrm>
          <a:prstGeom prst="rect">
            <a:avLst/>
          </a:prstGeom>
          <a:noFill/>
        </p:spPr>
        <p:txBody>
          <a:bodyPr wrap="none" rtlCol="0">
            <a:spAutoFit/>
          </a:bodyPr>
          <a:lstStyle/>
          <a:p>
            <a:r>
              <a:rPr lang="fr-FR" sz="1400" b="1" i="1" dirty="0" smtClean="0"/>
              <a:t>(3)</a:t>
            </a:r>
            <a:endParaRPr lang="fr-FR" sz="1400" b="1" i="1" dirty="0"/>
          </a:p>
        </p:txBody>
      </p:sp>
      <p:sp>
        <p:nvSpPr>
          <p:cNvPr id="4" name="Ellipse 3"/>
          <p:cNvSpPr/>
          <p:nvPr/>
        </p:nvSpPr>
        <p:spPr>
          <a:xfrm>
            <a:off x="6888612" y="844320"/>
            <a:ext cx="1088052" cy="848953"/>
          </a:xfrm>
          <a:prstGeom prst="ellipse">
            <a:avLst/>
          </a:prstGeom>
          <a:noFill/>
          <a:ln w="28575" cmpd="sng">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ZoneTexte 4"/>
          <p:cNvSpPr txBox="1"/>
          <p:nvPr/>
        </p:nvSpPr>
        <p:spPr>
          <a:xfrm>
            <a:off x="7976664" y="910461"/>
            <a:ext cx="732893" cy="646331"/>
          </a:xfrm>
          <a:prstGeom prst="rect">
            <a:avLst/>
          </a:prstGeom>
          <a:noFill/>
        </p:spPr>
        <p:txBody>
          <a:bodyPr wrap="none" rtlCol="0">
            <a:spAutoFit/>
          </a:bodyPr>
          <a:lstStyle/>
          <a:p>
            <a:r>
              <a:rPr lang="fr-FR" sz="3600" b="1" dirty="0" smtClean="0">
                <a:solidFill>
                  <a:srgbClr val="0000FF"/>
                </a:solidFill>
              </a:rPr>
              <a:t>= ?</a:t>
            </a:r>
            <a:endParaRPr lang="fr-FR" sz="3600" b="1" dirty="0">
              <a:solidFill>
                <a:srgbClr val="0000FF"/>
              </a:solidFill>
            </a:endParaRPr>
          </a:p>
        </p:txBody>
      </p:sp>
      <p:sp>
        <p:nvSpPr>
          <p:cNvPr id="2" name="ZoneTexte 1"/>
          <p:cNvSpPr txBox="1"/>
          <p:nvPr/>
        </p:nvSpPr>
        <p:spPr>
          <a:xfrm>
            <a:off x="1907704" y="5903893"/>
            <a:ext cx="4850419" cy="954107"/>
          </a:xfrm>
          <a:prstGeom prst="rect">
            <a:avLst/>
          </a:prstGeom>
          <a:noFill/>
        </p:spPr>
        <p:txBody>
          <a:bodyPr wrap="none" rtlCol="0">
            <a:spAutoFit/>
          </a:bodyPr>
          <a:lstStyle/>
          <a:p>
            <a:r>
              <a:rPr lang="fr-FR" sz="1400" b="1" dirty="0" smtClean="0"/>
              <a:t>Nb archers</a:t>
            </a:r>
            <a:endParaRPr lang="fr-FR" sz="1400" dirty="0"/>
          </a:p>
          <a:p>
            <a:r>
              <a:rPr lang="fr-FR" sz="1400" dirty="0" smtClean="0"/>
              <a:t>Nature </a:t>
            </a:r>
            <a:r>
              <a:rPr lang="fr-FR" sz="1400" dirty="0"/>
              <a:t>= en moyenne 75 archers par départ (20 à 150</a:t>
            </a:r>
            <a:r>
              <a:rPr lang="fr-FR" sz="1400" dirty="0" smtClean="0"/>
              <a:t>)</a:t>
            </a:r>
          </a:p>
          <a:p>
            <a:r>
              <a:rPr lang="fr-FR" sz="1400" dirty="0"/>
              <a:t>3D = en moyenne 70 archers par départ (20 à 120</a:t>
            </a:r>
            <a:r>
              <a:rPr lang="fr-FR" sz="1400" dirty="0" smtClean="0"/>
              <a:t>)</a:t>
            </a:r>
            <a:endParaRPr lang="fr-FR" sz="1400" dirty="0"/>
          </a:p>
          <a:p>
            <a:r>
              <a:rPr lang="fr-FR" sz="1400" dirty="0"/>
              <a:t>Campagne = en moyenne 35 archers (15 à 60 ; 1 fois 93 archers</a:t>
            </a:r>
            <a:r>
              <a:rPr lang="fr-FR" sz="1400" dirty="0" smtClean="0"/>
              <a:t>)</a:t>
            </a:r>
            <a:endParaRPr lang="fr-FR" sz="1400" dirty="0"/>
          </a:p>
        </p:txBody>
      </p:sp>
      <p:pic>
        <p:nvPicPr>
          <p:cNvPr id="28" name="Image 27" descr="logo.JPG"/>
          <p:cNvPicPr>
            <a:picLocks noChangeAspect="1"/>
          </p:cNvPicPr>
          <p:nvPr/>
        </p:nvPicPr>
        <p:blipFill>
          <a:blip r:embed="rId7" cstate="print"/>
          <a:stretch>
            <a:fillRect/>
          </a:stretch>
        </p:blipFill>
        <p:spPr>
          <a:xfrm>
            <a:off x="323529" y="188640"/>
            <a:ext cx="1076708" cy="1080120"/>
          </a:xfrm>
          <a:prstGeom prst="rect">
            <a:avLst/>
          </a:prstGeom>
        </p:spPr>
      </p:pic>
      <p:sp>
        <p:nvSpPr>
          <p:cNvPr id="29" name="Espace réservé du pied de page 6"/>
          <p:cNvSpPr>
            <a:spLocks noGrp="1"/>
          </p:cNvSpPr>
          <p:nvPr/>
        </p:nvSpPr>
        <p:spPr>
          <a:xfrm>
            <a:off x="29323" y="6525344"/>
            <a:ext cx="1656184" cy="288032"/>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AG 27 février  2021</a:t>
            </a:r>
            <a:endParaRPr lang="fr-FR" dirty="0"/>
          </a:p>
        </p:txBody>
      </p:sp>
    </p:spTree>
    <p:extLst>
      <p:ext uri="{BB962C8B-B14F-4D97-AF65-F5344CB8AC3E}">
        <p14:creationId xmlns:p14="http://schemas.microsoft.com/office/powerpoint/2010/main" xmlns="" val="3703578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idx="1"/>
          </p:nvPr>
        </p:nvSpPr>
        <p:spPr>
          <a:xfrm>
            <a:off x="2267744" y="376064"/>
            <a:ext cx="5472608" cy="964704"/>
          </a:xfrm>
        </p:spPr>
        <p:txBody>
          <a:bodyPr>
            <a:noAutofit/>
          </a:bodyPr>
          <a:lstStyle/>
          <a:p>
            <a:pPr marL="0" indent="0" algn="ctr">
              <a:buNone/>
            </a:pPr>
            <a:r>
              <a:rPr lang="fr-FR" sz="4400" b="1" dirty="0" smtClean="0"/>
              <a:t>Objectifs 2021-2022</a:t>
            </a:r>
          </a:p>
        </p:txBody>
      </p:sp>
      <p:sp>
        <p:nvSpPr>
          <p:cNvPr id="7" name="Espace réservé du pied de page 6"/>
          <p:cNvSpPr>
            <a:spLocks noGrp="1"/>
          </p:cNvSpPr>
          <p:nvPr/>
        </p:nvSpPr>
        <p:spPr>
          <a:xfrm>
            <a:off x="29323" y="6525344"/>
            <a:ext cx="1656184" cy="288032"/>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dirty="0" smtClean="0"/>
              <a:t>AG 27 février  2021</a:t>
            </a:r>
            <a:endParaRPr lang="fr-FR" dirty="0"/>
          </a:p>
        </p:txBody>
      </p:sp>
      <p:sp>
        <p:nvSpPr>
          <p:cNvPr id="9" name="ZoneTexte 8"/>
          <p:cNvSpPr txBox="1"/>
          <p:nvPr/>
        </p:nvSpPr>
        <p:spPr>
          <a:xfrm>
            <a:off x="395536" y="1628800"/>
            <a:ext cx="8496944" cy="4524315"/>
          </a:xfrm>
          <a:prstGeom prst="rect">
            <a:avLst/>
          </a:prstGeom>
          <a:noFill/>
        </p:spPr>
        <p:txBody>
          <a:bodyPr wrap="square" rtlCol="0">
            <a:spAutoFit/>
          </a:bodyPr>
          <a:lstStyle/>
          <a:p>
            <a:pPr>
              <a:buFont typeface="Arial" pitchFamily="34" charset="0"/>
              <a:buChar char="•"/>
              <a:tabLst>
                <a:tab pos="539750" algn="l"/>
              </a:tabLst>
            </a:pPr>
            <a:r>
              <a:rPr lang="fr-FR" sz="2400" b="1" dirty="0" smtClean="0"/>
              <a:t> Essayons de rester optimistes. </a:t>
            </a:r>
          </a:p>
          <a:p>
            <a:pPr>
              <a:tabLst>
                <a:tab pos="539750" algn="l"/>
              </a:tabLst>
            </a:pPr>
            <a:r>
              <a:rPr lang="fr-FR" sz="2400" b="1" dirty="0" smtClean="0"/>
              <a:t>La saison extérieure en 2021 semble compromise mais, dès que les conditions sanitaires le permettront</a:t>
            </a:r>
            <a:r>
              <a:rPr lang="fr-FR" sz="2400" b="1" dirty="0"/>
              <a:t>, nous </a:t>
            </a:r>
            <a:r>
              <a:rPr lang="fr-FR" sz="2400" b="1" dirty="0" smtClean="0"/>
              <a:t>allons </a:t>
            </a:r>
            <a:r>
              <a:rPr lang="fr-FR" sz="2400" b="1" dirty="0"/>
              <a:t>mettre </a:t>
            </a:r>
            <a:r>
              <a:rPr lang="fr-FR" sz="2400" b="1" dirty="0" smtClean="0"/>
              <a:t>en place les projets que nous n’avons pas pu développer en 2020 : </a:t>
            </a:r>
          </a:p>
          <a:p>
            <a:pPr>
              <a:tabLst>
                <a:tab pos="539750" algn="l"/>
              </a:tabLst>
            </a:pPr>
            <a:endParaRPr lang="fr-FR" sz="2400" b="1" dirty="0"/>
          </a:p>
          <a:p>
            <a:pPr>
              <a:tabLst>
                <a:tab pos="539750" algn="l"/>
              </a:tabLst>
            </a:pPr>
            <a:r>
              <a:rPr lang="fr-FR" sz="2400" b="1" dirty="0" smtClean="0"/>
              <a:t>	- Création d’un Trophée des Pyrénées en 3D </a:t>
            </a:r>
          </a:p>
          <a:p>
            <a:pPr>
              <a:tabLst>
                <a:tab pos="539750" algn="l"/>
              </a:tabLst>
            </a:pPr>
            <a:r>
              <a:rPr lang="fr-FR" sz="2400" b="1" dirty="0" smtClean="0"/>
              <a:t> 	Discussions en cours avec nos amis espagnols pour la mise en place de cette compétition en 2021-2022</a:t>
            </a:r>
          </a:p>
          <a:p>
            <a:pPr>
              <a:tabLst>
                <a:tab pos="539750" algn="l"/>
              </a:tabLst>
            </a:pPr>
            <a:endParaRPr lang="fr-FR" sz="2400" b="1" dirty="0" smtClean="0"/>
          </a:p>
          <a:p>
            <a:pPr>
              <a:tabLst>
                <a:tab pos="539750" algn="l"/>
              </a:tabLst>
            </a:pPr>
            <a:r>
              <a:rPr lang="fr-FR" sz="2400" b="1" dirty="0" smtClean="0"/>
              <a:t>	- Mise en place de stage de perfectionnement 	pour les jeunes : 1 côté Ouest, 1 côté Est</a:t>
            </a:r>
          </a:p>
          <a:p>
            <a:endParaRPr lang="fr-FR" sz="2400" b="1" dirty="0"/>
          </a:p>
        </p:txBody>
      </p:sp>
      <p:pic>
        <p:nvPicPr>
          <p:cNvPr id="10" name="Image 9" descr="logo.JPG"/>
          <p:cNvPicPr>
            <a:picLocks noChangeAspect="1"/>
          </p:cNvPicPr>
          <p:nvPr/>
        </p:nvPicPr>
        <p:blipFill>
          <a:blip r:embed="rId2" cstate="print"/>
          <a:stretch>
            <a:fillRect/>
          </a:stretch>
        </p:blipFill>
        <p:spPr>
          <a:xfrm>
            <a:off x="323529" y="188640"/>
            <a:ext cx="1076708" cy="108012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9"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TotalTime>
  <Words>248</Words>
  <Application>Microsoft Office PowerPoint</Application>
  <PresentationFormat>Affichage à l'écran (4:3)</PresentationFormat>
  <Paragraphs>42</Paragraphs>
  <Slides>4</Slides>
  <Notes>2</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Commission PARCOURS</vt:lpstr>
      <vt:lpstr>Présentation  Nature et 3D et Campagne  Difficile de faire un bilan positif de cette saison !  Dans les 3 disciplines de parcours, pendant les périodes de déconfinement, quelques concours ont pu se dérouler, mais les championnats régionaux et nationaux n’ont pu avoir lieu.  Beaucoup de frustration parmi les archers compétiteurs !!</vt:lpstr>
      <vt:lpstr>Diapositive 3</vt:lpstr>
      <vt:lpstr>Diapositive 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PARCOURS</dc:title>
  <dc:creator>michel</dc:creator>
  <cp:lastModifiedBy>michel</cp:lastModifiedBy>
  <cp:revision>145</cp:revision>
  <dcterms:created xsi:type="dcterms:W3CDTF">2017-12-23T13:01:38Z</dcterms:created>
  <dcterms:modified xsi:type="dcterms:W3CDTF">2021-02-15T18:57:54Z</dcterms:modified>
</cp:coreProperties>
</file>