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73"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8" d="100"/>
          <a:sy n="108" d="100"/>
        </p:scale>
        <p:origin x="-636" y="-84"/>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Texte du titre</a:t>
            </a:r>
          </a:p>
        </p:txBody>
      </p:sp>
      <p:sp>
        <p:nvSpPr>
          <p:cNvPr id="12" name="Texte niveau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0" name="Texte du titre"/>
          <p:cNvSpPr txBox="1">
            <a:spLocks noGrp="1"/>
          </p:cNvSpPr>
          <p:nvPr>
            <p:ph type="title"/>
          </p:nvPr>
        </p:nvSpPr>
        <p:spPr>
          <a:prstGeom prst="rect">
            <a:avLst/>
          </a:prstGeom>
        </p:spPr>
        <p:txBody>
          <a:bodyPr/>
          <a:lstStyle/>
          <a:p>
            <a:r>
              <a:t>Texte du titre</a:t>
            </a:r>
          </a:p>
        </p:txBody>
      </p:sp>
      <p:sp>
        <p:nvSpPr>
          <p:cNvPr id="21"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831850" y="1709738"/>
            <a:ext cx="10515600" cy="2852737"/>
          </a:xfrm>
          <a:prstGeom prst="rect">
            <a:avLst/>
          </a:prstGeom>
        </p:spPr>
        <p:txBody>
          <a:bodyPr anchor="b"/>
          <a:lstStyle>
            <a:lvl1pPr>
              <a:defRPr sz="6000"/>
            </a:lvl1pPr>
          </a:lstStyle>
          <a:p>
            <a:r>
              <a:t>Texte du titre</a:t>
            </a:r>
          </a:p>
        </p:txBody>
      </p:sp>
      <p:sp>
        <p:nvSpPr>
          <p:cNvPr id="30" name="Texte niveau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p>
            <a:r>
              <a:t>Texte du titre</a:t>
            </a:r>
          </a:p>
        </p:txBody>
      </p:sp>
      <p:sp>
        <p:nvSpPr>
          <p:cNvPr id="39" name="Texte niveau 1…"/>
          <p:cNvSpPr txBox="1">
            <a:spLocks noGrp="1"/>
          </p:cNvSpPr>
          <p:nvPr>
            <p:ph type="body" sz="half" idx="1"/>
          </p:nvPr>
        </p:nvSpPr>
        <p:spPr>
          <a:xfrm>
            <a:off x="838200" y="1825625"/>
            <a:ext cx="5181600" cy="435133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839787" y="365125"/>
            <a:ext cx="10515601" cy="1325563"/>
          </a:xfrm>
          <a:prstGeom prst="rect">
            <a:avLst/>
          </a:prstGeom>
        </p:spPr>
        <p:txBody>
          <a:bodyPr/>
          <a:lstStyle/>
          <a:p>
            <a:r>
              <a:t>Texte du titre</a:t>
            </a:r>
          </a:p>
        </p:txBody>
      </p:sp>
      <p:sp>
        <p:nvSpPr>
          <p:cNvPr id="48" name="Texte niveau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Texte niveau 1</a:t>
            </a:r>
          </a:p>
          <a:p>
            <a:pPr lvl="1"/>
            <a:r>
              <a:t>Texte niveau 2</a:t>
            </a:r>
          </a:p>
          <a:p>
            <a:pPr lvl="2"/>
            <a:r>
              <a:t>Texte niveau 3</a:t>
            </a:r>
          </a:p>
          <a:p>
            <a:pPr lvl="3"/>
            <a:r>
              <a:t>Texte niveau 4</a:t>
            </a:r>
          </a:p>
          <a:p>
            <a:pPr lvl="4"/>
            <a:r>
              <a:t>Texte niveau 5</a:t>
            </a:r>
          </a:p>
        </p:txBody>
      </p:sp>
      <p:sp>
        <p:nvSpPr>
          <p:cNvPr id="49" name="Espace réservé du texte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prstGeom prst="rect">
            <a:avLst/>
          </a:prstGeom>
        </p:spPr>
        <p:txBody>
          <a:bodyPr/>
          <a:lstStyle/>
          <a:p>
            <a:r>
              <a:t>Texte du titre</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73" name="Texte niveau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 niveau 1</a:t>
            </a:r>
          </a:p>
          <a:p>
            <a:pPr lvl="1"/>
            <a:r>
              <a:t>Texte niveau 2</a:t>
            </a:r>
          </a:p>
          <a:p>
            <a:pPr lvl="2"/>
            <a:r>
              <a:t>Texte niveau 3</a:t>
            </a:r>
          </a:p>
          <a:p>
            <a:pPr lvl="3"/>
            <a:r>
              <a:t>Texte niveau 4</a:t>
            </a:r>
          </a:p>
          <a:p>
            <a:pPr lvl="4"/>
            <a:r>
              <a:t>Texte niveau 5</a:t>
            </a:r>
          </a:p>
        </p:txBody>
      </p:sp>
      <p:sp>
        <p:nvSpPr>
          <p:cNvPr id="74" name="Espace réservé du texte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83" name="Espace réservé pour une image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Texte niveau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pPr/>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Espace réservé du pied de page 1"/>
          <p:cNvSpPr txBox="1"/>
          <p:nvPr/>
        </p:nvSpPr>
        <p:spPr>
          <a:xfrm>
            <a:off x="4084319" y="6404292"/>
            <a:ext cx="4023362"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200">
                <a:solidFill>
                  <a:srgbClr val="888888"/>
                </a:solidFill>
              </a:defRPr>
            </a:lvl1pPr>
          </a:lstStyle>
          <a:p>
            <a:r>
              <a:t> </a:t>
            </a:r>
          </a:p>
        </p:txBody>
      </p:sp>
      <p:sp>
        <p:nvSpPr>
          <p:cNvPr id="95" name="Espace réservé du numéro de diapositive 2"/>
          <p:cNvSpPr txBox="1">
            <a:spLocks noGrp="1"/>
          </p:cNvSpPr>
          <p:nvPr>
            <p:ph type="sldNum" sz="quarter" idx="2"/>
          </p:nvPr>
        </p:nvSpPr>
        <p:spPr>
          <a:xfrm>
            <a:off x="11198165" y="6429692"/>
            <a:ext cx="155636"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1</a:t>
            </a:fld>
            <a:endParaRPr/>
          </a:p>
        </p:txBody>
      </p:sp>
      <p:pic>
        <p:nvPicPr>
          <p:cNvPr id="96" name="Picture 2" descr="Picture 2"/>
          <p:cNvPicPr>
            <a:picLocks noChangeAspect="1"/>
          </p:cNvPicPr>
          <p:nvPr/>
        </p:nvPicPr>
        <p:blipFill>
          <a:blip r:embed="rId2">
            <a:extLst/>
          </a:blip>
          <a:stretch>
            <a:fillRect/>
          </a:stretch>
        </p:blipFill>
        <p:spPr>
          <a:xfrm>
            <a:off x="3013268" y="800399"/>
            <a:ext cx="2418833" cy="1612555"/>
          </a:xfrm>
          <a:prstGeom prst="rect">
            <a:avLst/>
          </a:prstGeom>
          <a:ln w="12700">
            <a:miter lim="400000"/>
          </a:ln>
        </p:spPr>
      </p:pic>
      <p:grpSp>
        <p:nvGrpSpPr>
          <p:cNvPr id="99" name="Image 4"/>
          <p:cNvGrpSpPr/>
          <p:nvPr/>
        </p:nvGrpSpPr>
        <p:grpSpPr>
          <a:xfrm>
            <a:off x="5629013" y="855678"/>
            <a:ext cx="1523329" cy="1427871"/>
            <a:chOff x="0" y="0"/>
            <a:chExt cx="1523328" cy="1427870"/>
          </a:xfrm>
        </p:grpSpPr>
        <p:sp>
          <p:nvSpPr>
            <p:cNvPr id="97" name="Rectangle"/>
            <p:cNvSpPr/>
            <p:nvPr/>
          </p:nvSpPr>
          <p:spPr>
            <a:xfrm>
              <a:off x="0" y="0"/>
              <a:ext cx="1523329" cy="142787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98" name="image2.jpeg" descr="image2.jpeg"/>
            <p:cNvPicPr>
              <a:picLocks noChangeAspect="1"/>
            </p:cNvPicPr>
            <p:nvPr/>
          </p:nvPicPr>
          <p:blipFill>
            <a:blip r:embed="rId3">
              <a:extLst/>
            </a:blip>
            <a:stretch>
              <a:fillRect/>
            </a:stretch>
          </p:blipFill>
          <p:spPr>
            <a:xfrm>
              <a:off x="0" y="0"/>
              <a:ext cx="1523329" cy="1427871"/>
            </a:xfrm>
            <a:prstGeom prst="rect">
              <a:avLst/>
            </a:prstGeom>
            <a:ln w="12700" cap="flat">
              <a:noFill/>
              <a:miter lim="400000"/>
            </a:ln>
            <a:effectLst/>
          </p:spPr>
        </p:pic>
      </p:grpSp>
      <p:pic>
        <p:nvPicPr>
          <p:cNvPr id="100" name="Picture 8" descr="Picture 8"/>
          <p:cNvPicPr>
            <a:picLocks noChangeAspect="1"/>
          </p:cNvPicPr>
          <p:nvPr/>
        </p:nvPicPr>
        <p:blipFill>
          <a:blip r:embed="rId4">
            <a:extLst/>
          </a:blip>
          <a:stretch>
            <a:fillRect/>
          </a:stretch>
        </p:blipFill>
        <p:spPr>
          <a:xfrm>
            <a:off x="10080435" y="868686"/>
            <a:ext cx="1334278" cy="1334278"/>
          </a:xfrm>
          <a:prstGeom prst="rect">
            <a:avLst/>
          </a:prstGeom>
          <a:ln w="12700">
            <a:miter lim="400000"/>
          </a:ln>
        </p:spPr>
      </p:pic>
      <p:pic>
        <p:nvPicPr>
          <p:cNvPr id="101" name="Picture 12" descr="Picture 12"/>
          <p:cNvPicPr>
            <a:picLocks noChangeAspect="1"/>
          </p:cNvPicPr>
          <p:nvPr/>
        </p:nvPicPr>
        <p:blipFill>
          <a:blip r:embed="rId5">
            <a:extLst/>
          </a:blip>
          <a:stretch>
            <a:fillRect/>
          </a:stretch>
        </p:blipFill>
        <p:spPr>
          <a:xfrm>
            <a:off x="7710803" y="764329"/>
            <a:ext cx="1885951" cy="1743077"/>
          </a:xfrm>
          <a:prstGeom prst="rect">
            <a:avLst/>
          </a:prstGeom>
          <a:ln w="12700">
            <a:miter lim="400000"/>
          </a:ln>
        </p:spPr>
      </p:pic>
      <p:pic>
        <p:nvPicPr>
          <p:cNvPr id="102" name="Picture 14" descr="Picture 14"/>
          <p:cNvPicPr>
            <a:picLocks noChangeAspect="1"/>
          </p:cNvPicPr>
          <p:nvPr/>
        </p:nvPicPr>
        <p:blipFill>
          <a:blip r:embed="rId6">
            <a:extLst/>
          </a:blip>
          <a:stretch>
            <a:fillRect/>
          </a:stretch>
        </p:blipFill>
        <p:spPr>
          <a:xfrm>
            <a:off x="1398927" y="796954"/>
            <a:ext cx="1625033" cy="1816750"/>
          </a:xfrm>
          <a:prstGeom prst="rect">
            <a:avLst/>
          </a:prstGeom>
          <a:ln w="12700">
            <a:miter lim="400000"/>
          </a:ln>
        </p:spPr>
      </p:pic>
      <p:sp>
        <p:nvSpPr>
          <p:cNvPr id="103" name="Rectangle 15"/>
          <p:cNvSpPr txBox="1"/>
          <p:nvPr/>
        </p:nvSpPr>
        <p:spPr>
          <a:xfrm>
            <a:off x="45719" y="9248"/>
            <a:ext cx="2314921" cy="504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defRPr sz="1400" b="1"/>
            </a:pPr>
            <a:r>
              <a:t>                                                       </a:t>
            </a:r>
            <a:endParaRPr>
              <a:latin typeface="Arial"/>
              <a:ea typeface="Arial"/>
              <a:cs typeface="Arial"/>
              <a:sym typeface="Arial"/>
            </a:endParaRPr>
          </a:p>
          <a:p>
            <a:pPr>
              <a:defRPr sz="1400" b="1">
                <a:latin typeface="Arial"/>
                <a:ea typeface="Arial"/>
                <a:cs typeface="Arial"/>
                <a:sym typeface="Arial"/>
              </a:defRPr>
            </a:pPr>
            <a:r>
              <a:t> </a:t>
            </a:r>
          </a:p>
        </p:txBody>
      </p:sp>
      <p:sp>
        <p:nvSpPr>
          <p:cNvPr id="104" name="Rectangle 12"/>
          <p:cNvSpPr txBox="1"/>
          <p:nvPr/>
        </p:nvSpPr>
        <p:spPr>
          <a:xfrm>
            <a:off x="2393503" y="3492841"/>
            <a:ext cx="8146400" cy="265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b="1">
                <a:latin typeface="Palatino Linotype"/>
                <a:ea typeface="Palatino Linotype"/>
                <a:cs typeface="Palatino Linotype"/>
                <a:sym typeface="Palatino Linotype"/>
              </a:defRPr>
            </a:pPr>
            <a:r>
              <a:t>Plan de Développement de la discipline sur le territoire                                                      </a:t>
            </a:r>
          </a:p>
          <a:p>
            <a:pPr>
              <a:defRPr sz="2400" b="1">
                <a:latin typeface="Palatino Linotype"/>
                <a:ea typeface="Palatino Linotype"/>
                <a:cs typeface="Palatino Linotype"/>
                <a:sym typeface="Palatino Linotype"/>
              </a:defRPr>
            </a:pPr>
            <a:endParaRPr/>
          </a:p>
          <a:p>
            <a:pPr algn="ctr">
              <a:defRPr sz="2400" b="1">
                <a:latin typeface="Palatino Linotype"/>
                <a:ea typeface="Palatino Linotype"/>
                <a:cs typeface="Palatino Linotype"/>
                <a:sym typeface="Palatino Linotype"/>
              </a:defRPr>
            </a:pPr>
            <a:r>
              <a:t>du </a:t>
            </a:r>
            <a:r>
              <a:rPr sz="3200"/>
              <a:t>C</a:t>
            </a:r>
            <a:r>
              <a:t>omité </a:t>
            </a:r>
            <a:r>
              <a:rPr sz="3200"/>
              <a:t>R</a:t>
            </a:r>
            <a:r>
              <a:t>égional de </a:t>
            </a:r>
            <a:r>
              <a:rPr sz="3200"/>
              <a:t>T</a:t>
            </a:r>
            <a:r>
              <a:t>ir à l’</a:t>
            </a:r>
            <a:r>
              <a:rPr sz="3200"/>
              <a:t>A</a:t>
            </a:r>
            <a:r>
              <a:t>rc d’</a:t>
            </a:r>
            <a:r>
              <a:rPr sz="3200"/>
              <a:t>O</a:t>
            </a:r>
            <a:r>
              <a:t>ccitanie</a:t>
            </a:r>
          </a:p>
          <a:p>
            <a:pPr>
              <a:defRPr sz="2400" b="1">
                <a:latin typeface="Palatino Linotype"/>
                <a:ea typeface="Palatino Linotype"/>
                <a:cs typeface="Palatino Linotype"/>
                <a:sym typeface="Palatino Linotype"/>
              </a:defRPr>
            </a:pPr>
            <a:endParaRPr/>
          </a:p>
          <a:p>
            <a:pPr algn="ctr">
              <a:defRPr sz="2400" b="1">
                <a:latin typeface="Palatino Linotype"/>
                <a:ea typeface="Palatino Linotype"/>
                <a:cs typeface="Palatino Linotype"/>
                <a:sym typeface="Palatino Linotype"/>
              </a:defRPr>
            </a:pPr>
            <a:r>
              <a:t>Olympiade 2021 – 2025</a:t>
            </a:r>
            <a:r>
              <a:rPr b="0"/>
              <a:t> </a:t>
            </a:r>
          </a:p>
          <a:p>
            <a:pPr>
              <a:defRPr sz="800">
                <a:latin typeface="Palatino Linotype"/>
                <a:ea typeface="Palatino Linotype"/>
                <a:cs typeface="Palatino Linotype"/>
                <a:sym typeface="Palatino Linotype"/>
              </a:defRPr>
            </a:pPr>
            <a:endParaRPr/>
          </a:p>
          <a:p>
            <a:pPr>
              <a:defRPr sz="800">
                <a:latin typeface="Palatino Linotype"/>
                <a:ea typeface="Palatino Linotype"/>
                <a:cs typeface="Palatino Linotype"/>
                <a:sym typeface="Palatino Linotype"/>
              </a:defRPr>
            </a:pPr>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7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71" name="Titre 1"/>
          <p:cNvSpPr txBox="1">
            <a:spLocks noGrp="1"/>
          </p:cNvSpPr>
          <p:nvPr>
            <p:ph type="title"/>
          </p:nvPr>
        </p:nvSpPr>
        <p:spPr>
          <a:xfrm>
            <a:off x="1051559" y="586821"/>
            <a:ext cx="3538730" cy="1645922"/>
          </a:xfrm>
          <a:prstGeom prst="rect">
            <a:avLst/>
          </a:prstGeom>
        </p:spPr>
        <p:txBody>
          <a:bodyPr/>
          <a:lstStyle>
            <a:lvl1pPr algn="ctr">
              <a:defRPr sz="3200"/>
            </a:lvl1pPr>
          </a:lstStyle>
          <a:p>
            <a:r>
              <a:t>Les clubs</a:t>
            </a:r>
          </a:p>
        </p:txBody>
      </p:sp>
      <p:sp>
        <p:nvSpPr>
          <p:cNvPr id="172" name="Rectangle 81"/>
          <p:cNvSpPr/>
          <p:nvPr/>
        </p:nvSpPr>
        <p:spPr>
          <a:xfrm rot="5400000">
            <a:off x="4243540" y="1400637"/>
            <a:ext cx="1463041" cy="18289"/>
          </a:xfrm>
          <a:prstGeom prst="rect">
            <a:avLst/>
          </a:prstGeom>
          <a:solidFill>
            <a:srgbClr val="D5D5D5"/>
          </a:solidFill>
          <a:ln w="12700">
            <a:miter lim="400000"/>
          </a:ln>
        </p:spPr>
        <p:txBody>
          <a:bodyPr lIns="45719" rIns="45719" anchor="ctr"/>
          <a:lstStyle/>
          <a:p>
            <a:pPr algn="ctr">
              <a:defRPr>
                <a:solidFill>
                  <a:srgbClr val="FFFFFF"/>
                </a:solidFill>
              </a:defRPr>
            </a:pPr>
            <a:endParaRPr/>
          </a:p>
        </p:txBody>
      </p:sp>
      <p:sp>
        <p:nvSpPr>
          <p:cNvPr id="173" name="Content Placeholder 1029"/>
          <p:cNvSpPr txBox="1">
            <a:spLocks noGrp="1"/>
          </p:cNvSpPr>
          <p:nvPr>
            <p:ph type="body" sz="quarter" idx="1"/>
          </p:nvPr>
        </p:nvSpPr>
        <p:spPr>
          <a:xfrm>
            <a:off x="5024430" y="714356"/>
            <a:ext cx="6364719" cy="2452941"/>
          </a:xfrm>
          <a:prstGeom prst="rect">
            <a:avLst/>
          </a:prstGeom>
        </p:spPr>
        <p:txBody>
          <a:bodyPr anchor="ctr"/>
          <a:lstStyle/>
          <a:p>
            <a:pPr>
              <a:lnSpc>
                <a:spcPct val="81000"/>
              </a:lnSpc>
              <a:defRPr sz="1600">
                <a:solidFill>
                  <a:srgbClr val="FF0000"/>
                </a:solidFill>
              </a:defRPr>
            </a:pPr>
            <a:r>
              <a:t>3 clubs de plus qu’en 2017, mais 10 ont disparu sur l’Olympiade</a:t>
            </a:r>
            <a:endParaRPr sz="2500"/>
          </a:p>
          <a:p>
            <a:pPr>
              <a:lnSpc>
                <a:spcPct val="81000"/>
              </a:lnSpc>
              <a:defRPr sz="1600">
                <a:solidFill>
                  <a:srgbClr val="FF0000"/>
                </a:solidFill>
              </a:defRPr>
            </a:pPr>
            <a:r>
              <a:t>3 gros départements avec 18-19 clubs</a:t>
            </a:r>
            <a:r>
              <a:rPr/>
              <a:t>, </a:t>
            </a:r>
            <a:r>
              <a:rPr smtClean="0"/>
              <a:t>30,31</a:t>
            </a:r>
            <a:r>
              <a:rPr lang="fr-FR" dirty="0" smtClean="0"/>
              <a:t> </a:t>
            </a:r>
            <a:r>
              <a:rPr smtClean="0"/>
              <a:t>et </a:t>
            </a:r>
            <a:r>
              <a:t>34</a:t>
            </a:r>
            <a:endParaRPr sz="2500"/>
          </a:p>
          <a:p>
            <a:pPr>
              <a:lnSpc>
                <a:spcPct val="81000"/>
              </a:lnSpc>
              <a:defRPr sz="1600">
                <a:solidFill>
                  <a:srgbClr val="FF0000"/>
                </a:solidFill>
              </a:defRPr>
            </a:pPr>
            <a:r>
              <a:t>4 départements stables</a:t>
            </a:r>
            <a:endParaRPr sz="2500"/>
          </a:p>
          <a:p>
            <a:pPr>
              <a:lnSpc>
                <a:spcPct val="81000"/>
              </a:lnSpc>
              <a:defRPr sz="1600">
                <a:solidFill>
                  <a:srgbClr val="FF0000"/>
                </a:solidFill>
              </a:defRPr>
            </a:pPr>
            <a:r>
              <a:t>3 départements perdent </a:t>
            </a:r>
            <a:r>
              <a:rPr/>
              <a:t>des </a:t>
            </a:r>
            <a:r>
              <a:rPr smtClean="0"/>
              <a:t>clubs</a:t>
            </a:r>
            <a:r>
              <a:rPr lang="fr-FR" dirty="0" smtClean="0"/>
              <a:t>: le</a:t>
            </a:r>
            <a:r>
              <a:rPr smtClean="0"/>
              <a:t> 31,48</a:t>
            </a:r>
            <a:r>
              <a:rPr lang="fr-FR" dirty="0" smtClean="0"/>
              <a:t> et </a:t>
            </a:r>
            <a:r>
              <a:rPr smtClean="0"/>
              <a:t>65</a:t>
            </a:r>
            <a:endParaRPr sz="2500"/>
          </a:p>
          <a:p>
            <a:pPr>
              <a:lnSpc>
                <a:spcPct val="81000"/>
              </a:lnSpc>
              <a:defRPr sz="1600">
                <a:solidFill>
                  <a:srgbClr val="FF0000"/>
                </a:solidFill>
              </a:defRPr>
            </a:pPr>
            <a:r>
              <a:t>Nombre de clubs de 2 à 19</a:t>
            </a:r>
            <a:endParaRPr sz="2500"/>
          </a:p>
          <a:p>
            <a:pPr>
              <a:lnSpc>
                <a:spcPct val="81000"/>
              </a:lnSpc>
              <a:defRPr sz="1600">
                <a:solidFill>
                  <a:srgbClr val="FF0000"/>
                </a:solidFill>
              </a:defRPr>
            </a:pPr>
            <a:r>
              <a:t>En moyenne 10 clubs par département</a:t>
            </a:r>
            <a:endParaRPr sz="2500"/>
          </a:p>
          <a:p>
            <a:pPr>
              <a:lnSpc>
                <a:spcPct val="81000"/>
              </a:lnSpc>
              <a:defRPr sz="1600">
                <a:solidFill>
                  <a:srgbClr val="FF0000"/>
                </a:solidFill>
              </a:defRPr>
            </a:pPr>
            <a:r>
              <a:t>La plupart des clubs ont entre 30 et 60 licenciés</a:t>
            </a:r>
          </a:p>
        </p:txBody>
      </p:sp>
      <p:pic>
        <p:nvPicPr>
          <p:cNvPr id="174"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pic>
        <p:nvPicPr>
          <p:cNvPr id="175" name="Image 7" descr="Image 7"/>
          <p:cNvPicPr>
            <a:picLocks noChangeAspect="1"/>
          </p:cNvPicPr>
          <p:nvPr/>
        </p:nvPicPr>
        <p:blipFill>
          <a:blip r:embed="rId3">
            <a:extLst/>
          </a:blip>
          <a:stretch>
            <a:fillRect/>
          </a:stretch>
        </p:blipFill>
        <p:spPr>
          <a:xfrm>
            <a:off x="618423" y="3289308"/>
            <a:ext cx="3907877" cy="2786114"/>
          </a:xfrm>
          <a:prstGeom prst="rect">
            <a:avLst/>
          </a:prstGeom>
          <a:ln w="12700">
            <a:miter lim="400000"/>
          </a:ln>
        </p:spPr>
      </p:pic>
      <p:pic>
        <p:nvPicPr>
          <p:cNvPr id="176" name="Image 8" descr="Image 8"/>
          <p:cNvPicPr>
            <a:picLocks noChangeAspect="1"/>
          </p:cNvPicPr>
          <p:nvPr/>
        </p:nvPicPr>
        <p:blipFill>
          <a:blip r:embed="rId4">
            <a:extLst/>
          </a:blip>
          <a:stretch>
            <a:fillRect/>
          </a:stretch>
        </p:blipFill>
        <p:spPr>
          <a:xfrm>
            <a:off x="5609356" y="3277232"/>
            <a:ext cx="4584590" cy="2755632"/>
          </a:xfrm>
          <a:prstGeom prst="rect">
            <a:avLst/>
          </a:prstGeom>
          <a:ln w="12700">
            <a:miter lim="400000"/>
          </a:ln>
        </p:spPr>
      </p:pic>
      <p:sp>
        <p:nvSpPr>
          <p:cNvPr id="177" name="Espace réservé du numéro de diapositive 10"/>
          <p:cNvSpPr txBox="1">
            <a:spLocks noGrp="1"/>
          </p:cNvSpPr>
          <p:nvPr>
            <p:ph type="sldNum" sz="quarter" idx="2"/>
          </p:nvPr>
        </p:nvSpPr>
        <p:spPr>
          <a:xfrm>
            <a:off x="11198165" y="6429692"/>
            <a:ext cx="155636"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10</a:t>
            </a:fld>
            <a:endParaRPr/>
          </a:p>
        </p:txBody>
      </p:sp>
      <p:sp>
        <p:nvSpPr>
          <p:cNvPr id="178" name="Espace réservé du pied de page 1"/>
          <p:cNvSpPr txBox="1"/>
          <p:nvPr/>
        </p:nvSpPr>
        <p:spPr>
          <a:xfrm>
            <a:off x="5506952"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graphicFrame>
        <p:nvGraphicFramePr>
          <p:cNvPr id="11" name="Tableau 10"/>
          <p:cNvGraphicFramePr>
            <a:graphicFrameLocks noGrp="1"/>
          </p:cNvGraphicFramePr>
          <p:nvPr/>
        </p:nvGraphicFramePr>
        <p:xfrm>
          <a:off x="7096132" y="428604"/>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
        <p:nvSpPr>
          <p:cNvPr id="181" name="Espace réservé du numéro de diapositive 10"/>
          <p:cNvSpPr txBox="1">
            <a:spLocks noGrp="1"/>
          </p:cNvSpPr>
          <p:nvPr>
            <p:ph type="sldNum" sz="quarter" idx="2"/>
          </p:nvPr>
        </p:nvSpPr>
        <p:spPr>
          <a:xfrm>
            <a:off x="11146670" y="6429692"/>
            <a:ext cx="207130"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11</a:t>
            </a:fld>
            <a:endParaRPr/>
          </a:p>
        </p:txBody>
      </p:sp>
      <p:sp>
        <p:nvSpPr>
          <p:cNvPr id="182" name="Espace réservé du pied de page 1"/>
          <p:cNvSpPr txBox="1"/>
          <p:nvPr/>
        </p:nvSpPr>
        <p:spPr>
          <a:xfrm>
            <a:off x="5506953"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grpSp>
        <p:nvGrpSpPr>
          <p:cNvPr id="185" name="Galerie d’images"/>
          <p:cNvGrpSpPr/>
          <p:nvPr/>
        </p:nvGrpSpPr>
        <p:grpSpPr>
          <a:xfrm>
            <a:off x="1185333" y="694396"/>
            <a:ext cx="9821335" cy="6191493"/>
            <a:chOff x="0" y="-194603"/>
            <a:chExt cx="9821334" cy="6191491"/>
          </a:xfrm>
        </p:grpSpPr>
        <p:pic>
          <p:nvPicPr>
            <p:cNvPr id="183" name="Capture d’écran 2021-02-16 à 11.07.44.png" descr="Capture d’écran 2021-02-16 à 11.07.44.png"/>
            <p:cNvPicPr>
              <a:picLocks noChangeAspect="1"/>
            </p:cNvPicPr>
            <p:nvPr/>
          </p:nvPicPr>
          <p:blipFill>
            <a:blip r:embed="rId3" cstate="print">
              <a:extLst/>
            </a:blip>
            <a:srcRect/>
            <a:stretch>
              <a:fillRect/>
            </a:stretch>
          </p:blipFill>
          <p:spPr>
            <a:xfrm>
              <a:off x="2196023" y="-194603"/>
              <a:ext cx="7334560" cy="5683491"/>
            </a:xfrm>
            <a:prstGeom prst="rect">
              <a:avLst/>
            </a:prstGeom>
            <a:ln w="12700" cap="flat">
              <a:noFill/>
              <a:miter lim="400000"/>
            </a:ln>
            <a:effectLst/>
          </p:spPr>
        </p:pic>
        <p:sp>
          <p:nvSpPr>
            <p:cNvPr id="184" name="Sous-titre"/>
            <p:cNvSpPr/>
            <p:nvPr/>
          </p:nvSpPr>
          <p:spPr>
            <a:xfrm>
              <a:off x="0" y="5565087"/>
              <a:ext cx="9821334" cy="431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rPr lang="fr-FR" dirty="0" smtClean="0"/>
                <a:t> </a:t>
              </a:r>
              <a:endParaRPr/>
            </a:p>
          </p:txBody>
        </p:sp>
      </p:grpSp>
      <p:sp>
        <p:nvSpPr>
          <p:cNvPr id="186" name="Arbitres : 56 pour 130 clubs"/>
          <p:cNvSpPr txBox="1"/>
          <p:nvPr/>
        </p:nvSpPr>
        <p:spPr>
          <a:xfrm>
            <a:off x="550640" y="1703288"/>
            <a:ext cx="286392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Arbitres : </a:t>
            </a:r>
            <a:r>
              <a:rPr b="1">
                <a:solidFill>
                  <a:srgbClr val="FF0000"/>
                </a:solidFill>
              </a:rPr>
              <a:t>56 pour 130 </a:t>
            </a:r>
            <a:r>
              <a:rPr b="1" smtClean="0">
                <a:solidFill>
                  <a:srgbClr val="FF0000"/>
                </a:solidFill>
              </a:rPr>
              <a:t>clubs</a:t>
            </a:r>
            <a:r>
              <a:rPr lang="fr-FR" b="1" dirty="0" smtClean="0">
                <a:solidFill>
                  <a:srgbClr val="FF0000"/>
                </a:solidFill>
              </a:rPr>
              <a:t>.</a:t>
            </a:r>
            <a:r>
              <a:rPr b="1" smtClean="0">
                <a:solidFill>
                  <a:srgbClr val="FF0000"/>
                </a:solidFill>
              </a:rPr>
              <a:t>  </a:t>
            </a:r>
            <a:endParaRPr b="1">
              <a:solidFill>
                <a:srgbClr val="FF0000"/>
              </a:solidFill>
            </a:endParaRPr>
          </a:p>
        </p:txBody>
      </p:sp>
      <p:graphicFrame>
        <p:nvGraphicFramePr>
          <p:cNvPr id="9" name="Tableau 8"/>
          <p:cNvGraphicFramePr>
            <a:graphicFrameLocks noGrp="1"/>
          </p:cNvGraphicFramePr>
          <p:nvPr/>
        </p:nvGraphicFramePr>
        <p:xfrm>
          <a:off x="7096132" y="428604"/>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
        <p:nvSpPr>
          <p:cNvPr id="10" name="ZoneTexte 9"/>
          <p:cNvSpPr txBox="1"/>
          <p:nvPr/>
        </p:nvSpPr>
        <p:spPr>
          <a:xfrm>
            <a:off x="523836" y="2714620"/>
            <a:ext cx="2786082" cy="2369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smtClean="0">
                <a:ln>
                  <a:noFill/>
                </a:ln>
                <a:solidFill>
                  <a:srgbClr val="000000"/>
                </a:solidFill>
                <a:effectLst/>
                <a:uFillTx/>
                <a:latin typeface="+mj-lt"/>
                <a:ea typeface="+mj-ea"/>
                <a:cs typeface="+mj-cs"/>
                <a:sym typeface="Calibri"/>
              </a:rPr>
              <a:t>                </a:t>
            </a:r>
            <a:r>
              <a:rPr kumimoji="0" lang="fr-FR" sz="1800" b="1" i="0" u="none" strike="noStrike" cap="none" spc="0" normalizeH="0" baseline="0" dirty="0" smtClean="0">
                <a:ln>
                  <a:noFill/>
                </a:ln>
                <a:solidFill>
                  <a:srgbClr val="000000"/>
                </a:solidFill>
                <a:effectLst/>
                <a:uFillTx/>
                <a:latin typeface="+mj-lt"/>
                <a:ea typeface="+mj-ea"/>
                <a:cs typeface="+mj-cs"/>
                <a:sym typeface="Calibri"/>
              </a:rPr>
              <a:t>CONSTATS</a:t>
            </a:r>
          </a:p>
          <a:p>
            <a:pPr marL="0" marR="0" indent="0" algn="l" defTabSz="9144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smtClean="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fr-FR" dirty="0" smtClean="0"/>
              <a:t> </a:t>
            </a:r>
            <a:r>
              <a:rPr kumimoji="0" lang="fr-FR" sz="1800" b="0" i="0" u="none" strike="noStrike" cap="none" spc="0" normalizeH="0" baseline="0" dirty="0" smtClean="0">
                <a:ln>
                  <a:noFill/>
                </a:ln>
                <a:solidFill>
                  <a:srgbClr val="000000"/>
                </a:solidFill>
                <a:effectLst/>
                <a:uFillTx/>
                <a:latin typeface="+mj-lt"/>
                <a:ea typeface="+mj-ea"/>
                <a:cs typeface="+mj-cs"/>
                <a:sym typeface="Calibri"/>
              </a:rPr>
              <a:t>Ethique sportive ?</a:t>
            </a:r>
          </a:p>
          <a:p>
            <a:pPr marL="0" marR="0" indent="0" algn="l" defTabSz="914400" rtl="0" fontAlgn="auto" latinLnBrk="0" hangingPunct="0">
              <a:lnSpc>
                <a:spcPct val="100000"/>
              </a:lnSpc>
              <a:spcBef>
                <a:spcPts val="0"/>
              </a:spcBef>
              <a:spcAft>
                <a:spcPts val="0"/>
              </a:spcAft>
              <a:buClrTx/>
              <a:buSzTx/>
              <a:buFontTx/>
              <a:buNone/>
              <a:tabLst/>
            </a:pPr>
            <a:endParaRPr lang="fr-FR" sz="1000" dirty="0" smtClean="0"/>
          </a:p>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smtClean="0">
                <a:ln>
                  <a:noFill/>
                </a:ln>
                <a:solidFill>
                  <a:srgbClr val="000000"/>
                </a:solidFill>
                <a:effectLst/>
                <a:uFillTx/>
                <a:latin typeface="+mj-lt"/>
                <a:ea typeface="+mj-ea"/>
                <a:cs typeface="+mj-cs"/>
                <a:sym typeface="Calibri"/>
              </a:rPr>
              <a:t>  </a:t>
            </a:r>
            <a:r>
              <a:rPr kumimoji="0" lang="fr-FR" sz="1800" b="0" i="0" u="none" strike="noStrike" cap="none" spc="0" normalizeH="0" dirty="0" smtClean="0">
                <a:ln>
                  <a:noFill/>
                </a:ln>
                <a:solidFill>
                  <a:srgbClr val="000000"/>
                </a:solidFill>
                <a:effectLst/>
                <a:uFillTx/>
                <a:latin typeface="+mj-lt"/>
                <a:ea typeface="+mj-ea"/>
                <a:cs typeface="+mj-cs"/>
                <a:sym typeface="Calibri"/>
              </a:rPr>
              <a:t>  Notre</a:t>
            </a:r>
            <a:r>
              <a:rPr kumimoji="0" lang="fr-FR" sz="1800" b="0" i="0" u="none" strike="noStrike" cap="none" spc="0" normalizeH="0" baseline="0" dirty="0" smtClean="0">
                <a:ln>
                  <a:noFill/>
                </a:ln>
                <a:solidFill>
                  <a:srgbClr val="000000"/>
                </a:solidFill>
                <a:effectLst/>
                <a:uFillTx/>
                <a:latin typeface="+mj-lt"/>
                <a:ea typeface="+mj-ea"/>
                <a:cs typeface="+mj-cs"/>
                <a:sym typeface="Calibri"/>
              </a:rPr>
              <a:t> sport sans arbitre?</a:t>
            </a:r>
          </a:p>
          <a:p>
            <a:pPr marL="0" marR="0" indent="0" algn="l" defTabSz="914400" rtl="0" fontAlgn="auto" latinLnBrk="0" hangingPunct="0">
              <a:lnSpc>
                <a:spcPct val="100000"/>
              </a:lnSpc>
              <a:spcBef>
                <a:spcPts val="0"/>
              </a:spcBef>
              <a:spcAft>
                <a:spcPts val="0"/>
              </a:spcAft>
              <a:buClrTx/>
              <a:buSzTx/>
              <a:buFontTx/>
              <a:buNone/>
              <a:tabLst/>
            </a:pPr>
            <a:endParaRPr lang="fr-FR" sz="1000" dirty="0" smtClean="0"/>
          </a:p>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smtClean="0">
                <a:ln>
                  <a:noFill/>
                </a:ln>
                <a:solidFill>
                  <a:srgbClr val="000000"/>
                </a:solidFill>
                <a:effectLst/>
                <a:uFillTx/>
                <a:latin typeface="+mj-lt"/>
                <a:ea typeface="+mj-ea"/>
                <a:cs typeface="+mj-cs"/>
                <a:sym typeface="Calibri"/>
              </a:rPr>
              <a:t>         Volonté de former?</a:t>
            </a:r>
          </a:p>
          <a:p>
            <a:pPr marL="0" marR="0" indent="0" algn="l" defTabSz="9144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smtClean="0">
              <a:ln>
                <a:noFill/>
              </a:ln>
              <a:solidFill>
                <a:srgbClr val="000000"/>
              </a:solidFill>
              <a:effectLst/>
              <a:uFillTx/>
              <a:latin typeface="+mj-lt"/>
              <a:ea typeface="+mj-ea"/>
              <a:cs typeface="+mj-cs"/>
              <a:sym typeface="Calibri"/>
            </a:endParaRPr>
          </a:p>
          <a:p>
            <a:pPr algn="ctr"/>
            <a:r>
              <a:rPr lang="fr-FR" dirty="0" smtClean="0"/>
              <a:t>Réforme attendue de la formation?</a:t>
            </a: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
        <p:nvSpPr>
          <p:cNvPr id="189" name="Espace réservé du numéro de diapositive 10"/>
          <p:cNvSpPr txBox="1">
            <a:spLocks noGrp="1"/>
          </p:cNvSpPr>
          <p:nvPr>
            <p:ph type="sldNum" sz="quarter" idx="2"/>
          </p:nvPr>
        </p:nvSpPr>
        <p:spPr>
          <a:xfrm>
            <a:off x="11146670" y="6429692"/>
            <a:ext cx="207130"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12</a:t>
            </a:fld>
            <a:endParaRPr/>
          </a:p>
        </p:txBody>
      </p:sp>
      <p:sp>
        <p:nvSpPr>
          <p:cNvPr id="190" name="Espace réservé du pied de page 1"/>
          <p:cNvSpPr txBox="1"/>
          <p:nvPr/>
        </p:nvSpPr>
        <p:spPr>
          <a:xfrm>
            <a:off x="5506953"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sp>
        <p:nvSpPr>
          <p:cNvPr id="191" name="Clubs avec Entraîneur : 69% des clubs"/>
          <p:cNvSpPr txBox="1"/>
          <p:nvPr/>
        </p:nvSpPr>
        <p:spPr>
          <a:xfrm>
            <a:off x="523836" y="1643050"/>
            <a:ext cx="2381134"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r>
              <a:t>Clubs avec Entraîneur : </a:t>
            </a:r>
            <a:r>
              <a:rPr b="1">
                <a:solidFill>
                  <a:schemeClr val="accent6">
                    <a:lumMod val="75000"/>
                  </a:schemeClr>
                </a:solidFill>
              </a:rPr>
              <a:t>6</a:t>
            </a:r>
            <a:r>
              <a:rPr b="1">
                <a:solidFill>
                  <a:srgbClr val="FF0000"/>
                </a:solidFill>
              </a:rPr>
              <a:t>9</a:t>
            </a:r>
            <a:r>
              <a:rPr b="1">
                <a:solidFill>
                  <a:schemeClr val="accent6">
                    <a:lumMod val="75000"/>
                  </a:schemeClr>
                </a:solidFill>
              </a:rPr>
              <a:t>%</a:t>
            </a:r>
            <a:r>
              <a:t> des clubs </a:t>
            </a:r>
          </a:p>
        </p:txBody>
      </p:sp>
      <p:pic>
        <p:nvPicPr>
          <p:cNvPr id="192" name="Capture d’écran 2021-02-16 à 11.09.27.png" descr="Capture d’écran 2021-02-16 à 11.09.27.png"/>
          <p:cNvPicPr>
            <a:picLocks noChangeAspect="1"/>
          </p:cNvPicPr>
          <p:nvPr/>
        </p:nvPicPr>
        <p:blipFill>
          <a:blip r:embed="rId3">
            <a:extLst/>
          </a:blip>
          <a:stretch>
            <a:fillRect/>
          </a:stretch>
        </p:blipFill>
        <p:spPr>
          <a:xfrm>
            <a:off x="3595670" y="401964"/>
            <a:ext cx="7233642" cy="5670242"/>
          </a:xfrm>
          <a:prstGeom prst="rect">
            <a:avLst/>
          </a:prstGeom>
          <a:ln w="12700">
            <a:miter lim="400000"/>
          </a:ln>
        </p:spPr>
      </p:pic>
      <p:graphicFrame>
        <p:nvGraphicFramePr>
          <p:cNvPr id="8" name="Tableau 7"/>
          <p:cNvGraphicFramePr>
            <a:graphicFrameLocks noGrp="1"/>
          </p:cNvGraphicFramePr>
          <p:nvPr/>
        </p:nvGraphicFramePr>
        <p:xfrm>
          <a:off x="7024694" y="142852"/>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
        <p:nvSpPr>
          <p:cNvPr id="10" name="ZoneTexte 9"/>
          <p:cNvSpPr txBox="1"/>
          <p:nvPr/>
        </p:nvSpPr>
        <p:spPr>
          <a:xfrm>
            <a:off x="452398" y="3071810"/>
            <a:ext cx="3000396" cy="1354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smtClean="0">
                <a:ln>
                  <a:noFill/>
                </a:ln>
                <a:solidFill>
                  <a:srgbClr val="000000"/>
                </a:solidFill>
                <a:effectLst/>
                <a:uFillTx/>
                <a:latin typeface="+mj-lt"/>
                <a:ea typeface="+mj-ea"/>
                <a:cs typeface="+mj-cs"/>
                <a:sym typeface="Calibri"/>
              </a:rPr>
              <a:t> </a:t>
            </a:r>
            <a:r>
              <a:rPr kumimoji="0" lang="fr-FR" sz="1800" b="1" i="0" u="none" strike="noStrike" cap="none" spc="0" normalizeH="0" baseline="0" dirty="0" smtClean="0">
                <a:ln>
                  <a:noFill/>
                </a:ln>
                <a:solidFill>
                  <a:srgbClr val="000000"/>
                </a:solidFill>
                <a:effectLst/>
                <a:uFillTx/>
                <a:latin typeface="+mj-lt"/>
                <a:ea typeface="+mj-ea"/>
                <a:cs typeface="+mj-cs"/>
                <a:sym typeface="Calibri"/>
              </a:rPr>
              <a:t>CONSTAT</a:t>
            </a:r>
          </a:p>
          <a:p>
            <a:pPr marL="0" marR="0" indent="0" algn="ctr" defTabSz="914400" rtl="0" fontAlgn="auto" latinLnBrk="0" hangingPunct="0">
              <a:lnSpc>
                <a:spcPct val="100000"/>
              </a:lnSpc>
              <a:spcBef>
                <a:spcPts val="0"/>
              </a:spcBef>
              <a:spcAft>
                <a:spcPts val="0"/>
              </a:spcAft>
              <a:buClrTx/>
              <a:buSzTx/>
              <a:buFontTx/>
              <a:buNone/>
              <a:tabLst/>
            </a:pPr>
            <a:endParaRPr kumimoji="0" lang="fr-FR" sz="1000" b="1" i="0" u="none" strike="noStrike" cap="none" spc="0" normalizeH="0" baseline="0" dirty="0" smtClean="0">
              <a:ln>
                <a:noFill/>
              </a:ln>
              <a:solidFill>
                <a:srgbClr val="000000"/>
              </a:solidFill>
              <a:effectLst/>
              <a:uFillTx/>
              <a:latin typeface="+mj-lt"/>
              <a:ea typeface="+mj-ea"/>
              <a:cs typeface="+mj-cs"/>
              <a:sym typeface="Calibri"/>
            </a:endParaRPr>
          </a:p>
          <a:p>
            <a:r>
              <a:rPr kumimoji="0" lang="fr-FR" sz="1800" b="0" i="0" u="none" strike="noStrike" cap="none" spc="0" normalizeH="0" baseline="0" dirty="0" smtClean="0">
                <a:ln>
                  <a:noFill/>
                </a:ln>
                <a:solidFill>
                  <a:srgbClr val="000000"/>
                </a:solidFill>
                <a:effectLst/>
                <a:uFillTx/>
                <a:latin typeface="+mj-lt"/>
                <a:ea typeface="+mj-ea"/>
                <a:cs typeface="+mj-cs"/>
                <a:sym typeface="Calibri"/>
              </a:rPr>
              <a:t>Pour</a:t>
            </a:r>
            <a:r>
              <a:rPr kumimoji="0" lang="fr-FR" sz="1800" b="0" i="0" u="none" strike="noStrike" cap="none" spc="0" normalizeH="0" dirty="0" smtClean="0">
                <a:ln>
                  <a:noFill/>
                </a:ln>
                <a:solidFill>
                  <a:srgbClr val="000000"/>
                </a:solidFill>
                <a:effectLst/>
                <a:uFillTx/>
                <a:latin typeface="+mj-lt"/>
                <a:ea typeface="+mj-ea"/>
                <a:cs typeface="+mj-cs"/>
                <a:sym typeface="Calibri"/>
              </a:rPr>
              <a:t> intégrer, </a:t>
            </a:r>
            <a:r>
              <a:rPr lang="fr-FR" dirty="0" smtClean="0"/>
              <a:t>initier, coacher, gérer, animer et veiller dans </a:t>
            </a:r>
            <a:r>
              <a:rPr lang="fr-FR" b="1" dirty="0" smtClean="0"/>
              <a:t>tous</a:t>
            </a:r>
            <a:r>
              <a:rPr lang="fr-FR" dirty="0" smtClean="0"/>
              <a:t> les clubs: sensibilisation? </a:t>
            </a: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
        <p:nvSpPr>
          <p:cNvPr id="195" name="Espace réservé du numéro de diapositive 10"/>
          <p:cNvSpPr txBox="1">
            <a:spLocks noGrp="1"/>
          </p:cNvSpPr>
          <p:nvPr>
            <p:ph type="sldNum" sz="quarter" idx="2"/>
          </p:nvPr>
        </p:nvSpPr>
        <p:spPr>
          <a:xfrm>
            <a:off x="11146670" y="6429692"/>
            <a:ext cx="207130"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13</a:t>
            </a:fld>
            <a:endParaRPr/>
          </a:p>
        </p:txBody>
      </p:sp>
      <p:sp>
        <p:nvSpPr>
          <p:cNvPr id="196" name="Espace réservé du pied de page 1"/>
          <p:cNvSpPr txBox="1"/>
          <p:nvPr/>
        </p:nvSpPr>
        <p:spPr>
          <a:xfrm>
            <a:off x="5506953"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sp>
        <p:nvSpPr>
          <p:cNvPr id="197" name="Clubs Sans Entraîneur : 31% des clubs"/>
          <p:cNvSpPr txBox="1"/>
          <p:nvPr/>
        </p:nvSpPr>
        <p:spPr>
          <a:xfrm>
            <a:off x="523836" y="1643050"/>
            <a:ext cx="2381134"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r>
              <a:t>Clubs Sans Entraîneur </a:t>
            </a:r>
            <a:r>
              <a:rPr/>
              <a:t>: </a:t>
            </a:r>
            <a:r>
              <a:rPr lang="fr-FR" dirty="0" smtClean="0"/>
              <a:t>            </a:t>
            </a:r>
            <a:r>
              <a:rPr b="1" smtClean="0">
                <a:solidFill>
                  <a:srgbClr val="FF0000"/>
                </a:solidFill>
              </a:rPr>
              <a:t>31</a:t>
            </a:r>
            <a:r>
              <a:rPr b="1">
                <a:solidFill>
                  <a:srgbClr val="FF0000"/>
                </a:solidFill>
              </a:rPr>
              <a:t>% </a:t>
            </a:r>
            <a:r>
              <a:t>des clubs </a:t>
            </a:r>
          </a:p>
        </p:txBody>
      </p:sp>
      <p:pic>
        <p:nvPicPr>
          <p:cNvPr id="198" name="Capture d’écran 2021-02-16 à 11.09.07.png" descr="Capture d’écran 2021-02-16 à 11.09.07.png"/>
          <p:cNvPicPr>
            <a:picLocks noChangeAspect="1"/>
          </p:cNvPicPr>
          <p:nvPr/>
        </p:nvPicPr>
        <p:blipFill>
          <a:blip r:embed="rId3">
            <a:extLst/>
          </a:blip>
          <a:stretch>
            <a:fillRect/>
          </a:stretch>
        </p:blipFill>
        <p:spPr>
          <a:xfrm>
            <a:off x="3952860" y="422376"/>
            <a:ext cx="7676066" cy="6006997"/>
          </a:xfrm>
          <a:prstGeom prst="rect">
            <a:avLst/>
          </a:prstGeom>
          <a:ln w="12700">
            <a:miter lim="400000"/>
          </a:ln>
        </p:spPr>
      </p:pic>
      <p:graphicFrame>
        <p:nvGraphicFramePr>
          <p:cNvPr id="7" name="Tableau 6"/>
          <p:cNvGraphicFramePr>
            <a:graphicFrameLocks noGrp="1"/>
          </p:cNvGraphicFramePr>
          <p:nvPr/>
        </p:nvGraphicFramePr>
        <p:xfrm>
          <a:off x="7024694" y="142852"/>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
        <p:nvSpPr>
          <p:cNvPr id="8" name="ZoneTexte 7"/>
          <p:cNvSpPr txBox="1"/>
          <p:nvPr/>
        </p:nvSpPr>
        <p:spPr>
          <a:xfrm>
            <a:off x="809588" y="2786058"/>
            <a:ext cx="2786082" cy="1908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800" b="1" i="0" u="none" strike="noStrike" cap="none" spc="0" normalizeH="0" baseline="0" dirty="0" smtClean="0">
                <a:ln>
                  <a:noFill/>
                </a:ln>
                <a:solidFill>
                  <a:srgbClr val="000000"/>
                </a:solidFill>
                <a:effectLst/>
                <a:uFillTx/>
                <a:latin typeface="+mj-lt"/>
                <a:ea typeface="+mj-ea"/>
                <a:cs typeface="+mj-cs"/>
                <a:sym typeface="Calibri"/>
              </a:rPr>
              <a:t>CONSTAT</a:t>
            </a:r>
          </a:p>
          <a:p>
            <a:pPr marL="0" marR="0" indent="0" algn="ctr" defTabSz="914400" rtl="0" fontAlgn="auto" latinLnBrk="0" hangingPunct="0">
              <a:lnSpc>
                <a:spcPct val="100000"/>
              </a:lnSpc>
              <a:spcBef>
                <a:spcPts val="0"/>
              </a:spcBef>
              <a:spcAft>
                <a:spcPts val="0"/>
              </a:spcAft>
              <a:buClrTx/>
              <a:buSzTx/>
              <a:buFontTx/>
              <a:buNone/>
              <a:tabLst/>
            </a:pPr>
            <a:endParaRPr kumimoji="0" lang="fr-FR" sz="1000" b="1" i="0" u="none" strike="noStrike" cap="none" spc="0" normalizeH="0" baseline="0" dirty="0" smtClean="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fr-FR" dirty="0" smtClean="0"/>
              <a:t>  Opportun d’agir?</a:t>
            </a:r>
          </a:p>
          <a:p>
            <a:pPr marL="0" marR="0" indent="0" algn="ctr" defTabSz="914400" rtl="0" fontAlgn="auto" latinLnBrk="0" hangingPunct="0">
              <a:lnSpc>
                <a:spcPct val="100000"/>
              </a:lnSpc>
              <a:spcBef>
                <a:spcPts val="0"/>
              </a:spcBef>
              <a:spcAft>
                <a:spcPts val="0"/>
              </a:spcAft>
              <a:buClrTx/>
              <a:buSzTx/>
              <a:buFontTx/>
              <a:buNone/>
              <a:tabLst/>
            </a:pPr>
            <a:r>
              <a:rPr lang="fr-FR" dirty="0" smtClean="0"/>
              <a:t>Sensibiliser? Mutualiser?</a:t>
            </a:r>
          </a:p>
          <a:p>
            <a:pPr marL="0" marR="0" indent="0" algn="ctr" defTabSz="914400" rtl="0" fontAlgn="auto" latinLnBrk="0" hangingPunct="0">
              <a:lnSpc>
                <a:spcPct val="100000"/>
              </a:lnSpc>
              <a:spcBef>
                <a:spcPts val="0"/>
              </a:spcBef>
              <a:spcAft>
                <a:spcPts val="0"/>
              </a:spcAft>
              <a:buClrTx/>
              <a:buSzTx/>
              <a:buFontTx/>
              <a:buNone/>
              <a:tabLst/>
            </a:pPr>
            <a:r>
              <a:rPr lang="fr-FR" dirty="0" smtClean="0"/>
              <a:t>Académie des entraineurs?</a:t>
            </a:r>
          </a:p>
          <a:p>
            <a:pPr marL="0" marR="0" indent="0" algn="ctr" defTabSz="914400" rtl="0" fontAlgn="auto" latinLnBrk="0" hangingPunct="0">
              <a:lnSpc>
                <a:spcPct val="100000"/>
              </a:lnSpc>
              <a:spcBef>
                <a:spcPts val="0"/>
              </a:spcBef>
              <a:spcAft>
                <a:spcPts val="0"/>
              </a:spcAft>
              <a:buClrTx/>
              <a:buSzTx/>
              <a:buFontTx/>
              <a:buNone/>
              <a:tabLst/>
            </a:pPr>
            <a:r>
              <a:rPr lang="fr-FR" dirty="0" smtClean="0"/>
              <a:t>Labellisation?</a:t>
            </a:r>
          </a:p>
          <a:p>
            <a:pPr marL="0" marR="0" indent="0" algn="ctr" defTabSz="914400" rtl="0" fontAlgn="auto" latinLnBrk="0" hangingPunct="0">
              <a:lnSpc>
                <a:spcPct val="100000"/>
              </a:lnSpc>
              <a:spcBef>
                <a:spcPts val="0"/>
              </a:spcBef>
              <a:spcAft>
                <a:spcPts val="0"/>
              </a:spcAft>
              <a:buClrTx/>
              <a:buSzTx/>
              <a:buFontTx/>
              <a:buNone/>
              <a:tabLst/>
            </a:pPr>
            <a:r>
              <a:rPr lang="fr-FR" dirty="0" smtClean="0"/>
              <a:t>Agent de développement?  </a:t>
            </a:r>
            <a:endParaRPr kumimoji="0" lang="fr-FR" sz="180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
        <p:nvSpPr>
          <p:cNvPr id="201" name="Espace réservé du numéro de diapositive 10"/>
          <p:cNvSpPr txBox="1">
            <a:spLocks noGrp="1"/>
          </p:cNvSpPr>
          <p:nvPr>
            <p:ph type="sldNum" sz="quarter" idx="2"/>
          </p:nvPr>
        </p:nvSpPr>
        <p:spPr>
          <a:xfrm>
            <a:off x="11146670" y="6429692"/>
            <a:ext cx="207130"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14</a:t>
            </a:fld>
            <a:endParaRPr/>
          </a:p>
        </p:txBody>
      </p:sp>
      <p:sp>
        <p:nvSpPr>
          <p:cNvPr id="202" name="Espace réservé du pied de page 1"/>
          <p:cNvSpPr txBox="1"/>
          <p:nvPr/>
        </p:nvSpPr>
        <p:spPr>
          <a:xfrm>
            <a:off x="5506953"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sp>
        <p:nvSpPr>
          <p:cNvPr id="203" name="Répartition des 261 entraîneurs bénévoles:…"/>
          <p:cNvSpPr txBox="1"/>
          <p:nvPr/>
        </p:nvSpPr>
        <p:spPr>
          <a:xfrm>
            <a:off x="523836" y="1428736"/>
            <a:ext cx="3000396" cy="2185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r>
              <a:t>Répartition des 261 entraîneurs bénévoles:</a:t>
            </a:r>
          </a:p>
          <a:p>
            <a:endParaRPr sz="800"/>
          </a:p>
          <a:p>
            <a:pPr algn="ctr"/>
            <a:r>
              <a:t>Entraîneurs 1 </a:t>
            </a:r>
          </a:p>
          <a:p>
            <a:pPr algn="ctr"/>
            <a:r>
              <a:t>Entraîneurs 2 </a:t>
            </a:r>
          </a:p>
          <a:p>
            <a:pPr algn="ctr"/>
            <a:r>
              <a:rPr sz="1300" i="1"/>
              <a:t>et diplômes plus anciens</a:t>
            </a:r>
            <a:r>
              <a:rPr i="1"/>
              <a:t> </a:t>
            </a:r>
          </a:p>
          <a:p>
            <a:pPr algn="ctr"/>
            <a:r>
              <a:t>Initiateurs </a:t>
            </a:r>
          </a:p>
          <a:p>
            <a:pPr algn="ctr"/>
            <a:r>
              <a:t>Entraîneurs de clubs </a:t>
            </a:r>
          </a:p>
        </p:txBody>
      </p:sp>
      <p:pic>
        <p:nvPicPr>
          <p:cNvPr id="204" name="Entraneurs_occitanie_2020287_5_EntraŒneur11973.png" descr="Entraneurs_occitanie_2020287_5_EntraŒneur11973.png"/>
          <p:cNvPicPr>
            <a:picLocks noChangeAspect="1"/>
          </p:cNvPicPr>
          <p:nvPr/>
        </p:nvPicPr>
        <p:blipFill>
          <a:blip r:embed="rId3">
            <a:extLst/>
          </a:blip>
          <a:stretch>
            <a:fillRect/>
          </a:stretch>
        </p:blipFill>
        <p:spPr>
          <a:xfrm>
            <a:off x="2881290" y="2214554"/>
            <a:ext cx="215901" cy="215901"/>
          </a:xfrm>
          <a:prstGeom prst="rect">
            <a:avLst/>
          </a:prstGeom>
          <a:ln w="12700">
            <a:miter lim="400000"/>
          </a:ln>
        </p:spPr>
      </p:pic>
      <p:pic>
        <p:nvPicPr>
          <p:cNvPr id="205" name="Entraneurs_occitanie_2020287_5_EntraŒneur2354.png" descr="Entraneurs_occitanie_2020287_5_EntraŒneur2354.png"/>
          <p:cNvPicPr>
            <a:picLocks noChangeAspect="1"/>
          </p:cNvPicPr>
          <p:nvPr/>
        </p:nvPicPr>
        <p:blipFill>
          <a:blip r:embed="rId4">
            <a:extLst/>
          </a:blip>
          <a:stretch>
            <a:fillRect/>
          </a:stretch>
        </p:blipFill>
        <p:spPr>
          <a:xfrm>
            <a:off x="2881290" y="2500306"/>
            <a:ext cx="215901" cy="215901"/>
          </a:xfrm>
          <a:prstGeom prst="rect">
            <a:avLst/>
          </a:prstGeom>
          <a:ln w="12700">
            <a:miter lim="400000"/>
          </a:ln>
        </p:spPr>
      </p:pic>
      <p:pic>
        <p:nvPicPr>
          <p:cNvPr id="206" name="Entraneurs_occitanie_2020287_5_Initiateurclub226.png" descr="Entraneurs_occitanie_2020287_5_Initiateurclub226.png"/>
          <p:cNvPicPr>
            <a:picLocks noChangeAspect="1"/>
          </p:cNvPicPr>
          <p:nvPr/>
        </p:nvPicPr>
        <p:blipFill>
          <a:blip r:embed="rId5">
            <a:extLst/>
          </a:blip>
          <a:stretch>
            <a:fillRect/>
          </a:stretch>
        </p:blipFill>
        <p:spPr>
          <a:xfrm>
            <a:off x="2881290" y="3000372"/>
            <a:ext cx="215901" cy="215901"/>
          </a:xfrm>
          <a:prstGeom prst="rect">
            <a:avLst/>
          </a:prstGeom>
          <a:ln w="12700">
            <a:miter lim="400000"/>
          </a:ln>
        </p:spPr>
      </p:pic>
      <p:pic>
        <p:nvPicPr>
          <p:cNvPr id="207" name="Entraneurs_occitanie_2020287_5_EntraŒneurclub75.png" descr="Entraneurs_occitanie_2020287_5_EntraŒneurclub75.png"/>
          <p:cNvPicPr>
            <a:picLocks noChangeAspect="1"/>
          </p:cNvPicPr>
          <p:nvPr/>
        </p:nvPicPr>
        <p:blipFill>
          <a:blip r:embed="rId6">
            <a:extLst/>
          </a:blip>
          <a:stretch>
            <a:fillRect/>
          </a:stretch>
        </p:blipFill>
        <p:spPr>
          <a:xfrm>
            <a:off x="3167042" y="3286124"/>
            <a:ext cx="215901" cy="215901"/>
          </a:xfrm>
          <a:prstGeom prst="rect">
            <a:avLst/>
          </a:prstGeom>
          <a:ln w="12700">
            <a:miter lim="400000"/>
          </a:ln>
        </p:spPr>
      </p:pic>
      <p:pic>
        <p:nvPicPr>
          <p:cNvPr id="208" name="Capture d’écran 2021-02-16 à 13.56.20.png" descr="Capture d’écran 2021-02-16 à 13.56.20.png"/>
          <p:cNvPicPr>
            <a:picLocks noChangeAspect="1"/>
          </p:cNvPicPr>
          <p:nvPr/>
        </p:nvPicPr>
        <p:blipFill>
          <a:blip r:embed="rId7">
            <a:extLst/>
          </a:blip>
          <a:stretch>
            <a:fillRect/>
          </a:stretch>
        </p:blipFill>
        <p:spPr>
          <a:xfrm>
            <a:off x="3881422" y="443676"/>
            <a:ext cx="7621513" cy="5916810"/>
          </a:xfrm>
          <a:prstGeom prst="rect">
            <a:avLst/>
          </a:prstGeom>
          <a:ln w="12700">
            <a:miter lim="400000"/>
          </a:ln>
        </p:spPr>
      </p:pic>
      <p:graphicFrame>
        <p:nvGraphicFramePr>
          <p:cNvPr id="11" name="Tableau 10"/>
          <p:cNvGraphicFramePr>
            <a:graphicFrameLocks noGrp="1"/>
          </p:cNvGraphicFramePr>
          <p:nvPr/>
        </p:nvGraphicFramePr>
        <p:xfrm>
          <a:off x="7024694" y="142852"/>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
        <p:nvSpPr>
          <p:cNvPr id="13" name="ZoneTexte 12"/>
          <p:cNvSpPr txBox="1"/>
          <p:nvPr/>
        </p:nvSpPr>
        <p:spPr>
          <a:xfrm>
            <a:off x="666712" y="3786190"/>
            <a:ext cx="3000396" cy="23544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smtClean="0">
                <a:ln>
                  <a:noFill/>
                </a:ln>
                <a:solidFill>
                  <a:srgbClr val="000000"/>
                </a:solidFill>
                <a:effectLst/>
                <a:uFillTx/>
                <a:latin typeface="+mj-lt"/>
                <a:ea typeface="+mj-ea"/>
                <a:cs typeface="+mj-cs"/>
                <a:sym typeface="Calibri"/>
              </a:rPr>
              <a:t> </a:t>
            </a:r>
            <a:r>
              <a:rPr kumimoji="0" lang="fr-FR" sz="1800" b="1" i="0" u="none" strike="noStrike" cap="none" spc="0" normalizeH="0" baseline="0" dirty="0" smtClean="0">
                <a:ln>
                  <a:noFill/>
                </a:ln>
                <a:solidFill>
                  <a:srgbClr val="000000"/>
                </a:solidFill>
                <a:effectLst/>
                <a:uFillTx/>
                <a:latin typeface="+mj-lt"/>
                <a:ea typeface="+mj-ea"/>
                <a:cs typeface="+mj-cs"/>
                <a:sym typeface="Calibri"/>
              </a:rPr>
              <a:t>CONSTAT</a:t>
            </a:r>
          </a:p>
          <a:p>
            <a:pPr marL="0" marR="0" indent="0" algn="ctr" defTabSz="914400" rtl="0" fontAlgn="auto" latinLnBrk="0" hangingPunct="0">
              <a:lnSpc>
                <a:spcPct val="100000"/>
              </a:lnSpc>
              <a:spcBef>
                <a:spcPts val="0"/>
              </a:spcBef>
              <a:spcAft>
                <a:spcPts val="0"/>
              </a:spcAft>
              <a:buClrTx/>
              <a:buSzTx/>
              <a:buFontTx/>
              <a:buNone/>
              <a:tabLst/>
            </a:pPr>
            <a:endParaRPr lang="fr-FR" sz="1000" b="1" dirty="0" smtClean="0"/>
          </a:p>
          <a:p>
            <a:pPr marL="0" marR="0" indent="0" algn="ctr" defTabSz="914400" rtl="0" fontAlgn="auto" latinLnBrk="0" hangingPunct="0">
              <a:lnSpc>
                <a:spcPct val="100000"/>
              </a:lnSpc>
              <a:spcBef>
                <a:spcPts val="0"/>
              </a:spcBef>
              <a:spcAft>
                <a:spcPts val="0"/>
              </a:spcAft>
              <a:buClrTx/>
              <a:buSzTx/>
              <a:buFontTx/>
              <a:buNone/>
              <a:tabLst/>
            </a:pPr>
            <a:r>
              <a:rPr lang="fr-FR" dirty="0" smtClean="0"/>
              <a:t>Région de France la moins formatrice?</a:t>
            </a:r>
          </a:p>
          <a:p>
            <a:pPr marL="0" marR="0" indent="0" algn="ctr" defTabSz="914400" rtl="0" fontAlgn="auto" latinLnBrk="0" hangingPunct="0">
              <a:lnSpc>
                <a:spcPct val="100000"/>
              </a:lnSpc>
              <a:spcBef>
                <a:spcPts val="0"/>
              </a:spcBef>
              <a:spcAft>
                <a:spcPts val="0"/>
              </a:spcAft>
              <a:buClrTx/>
              <a:buSzTx/>
              <a:buFontTx/>
              <a:buNone/>
              <a:tabLst/>
            </a:pPr>
            <a:r>
              <a:rPr kumimoji="0" lang="fr-FR" sz="1800" i="0" u="none" strike="noStrike" cap="none" spc="0" normalizeH="0" baseline="0" dirty="0" smtClean="0">
                <a:ln>
                  <a:noFill/>
                </a:ln>
                <a:solidFill>
                  <a:srgbClr val="000000"/>
                </a:solidFill>
                <a:effectLst/>
                <a:uFillTx/>
                <a:latin typeface="+mj-lt"/>
                <a:ea typeface="+mj-ea"/>
                <a:cs typeface="+mj-cs"/>
                <a:sym typeface="Calibri"/>
              </a:rPr>
              <a:t>Un seul niveau de formation?</a:t>
            </a:r>
          </a:p>
          <a:p>
            <a:pPr marL="0" marR="0" indent="0" algn="ctr" defTabSz="914400" rtl="0" fontAlgn="auto" latinLnBrk="0" hangingPunct="0">
              <a:lnSpc>
                <a:spcPct val="100000"/>
              </a:lnSpc>
              <a:spcBef>
                <a:spcPts val="0"/>
              </a:spcBef>
              <a:spcAft>
                <a:spcPts val="0"/>
              </a:spcAft>
              <a:buClrTx/>
              <a:buSzTx/>
              <a:buFontTx/>
              <a:buNone/>
              <a:tabLst/>
            </a:pPr>
            <a:r>
              <a:rPr lang="fr-FR" dirty="0" smtClean="0"/>
              <a:t>Plan de soutien?</a:t>
            </a:r>
          </a:p>
          <a:p>
            <a:pPr marL="0" marR="0" indent="0" algn="ctr" defTabSz="914400" rtl="0" fontAlgn="auto" latinLnBrk="0" hangingPunct="0">
              <a:lnSpc>
                <a:spcPct val="100000"/>
              </a:lnSpc>
              <a:spcBef>
                <a:spcPts val="0"/>
              </a:spcBef>
              <a:spcAft>
                <a:spcPts val="0"/>
              </a:spcAft>
              <a:buClrTx/>
              <a:buSzTx/>
              <a:buFontTx/>
              <a:buNone/>
              <a:tabLst/>
            </a:pPr>
            <a:endParaRPr kumimoji="0" lang="fr-FR" sz="1800" i="0" u="none" strike="noStrike" cap="none" spc="0" normalizeH="0" baseline="0" dirty="0" smtClean="0">
              <a:ln>
                <a:noFill/>
              </a:ln>
              <a:solidFill>
                <a:srgbClr val="000000"/>
              </a:solidFill>
              <a:effectLst/>
              <a:uFillTx/>
              <a:latin typeface="+mj-lt"/>
              <a:ea typeface="+mj-ea"/>
              <a:cs typeface="+mj-cs"/>
              <a:sym typeface="Calibri"/>
            </a:endParaRPr>
          </a:p>
          <a:p>
            <a:pPr algn="ctr"/>
            <a:r>
              <a:rPr lang="fr-FR" sz="1100" dirty="0" smtClean="0"/>
              <a:t>Données décembre 2020</a:t>
            </a:r>
          </a:p>
          <a:p>
            <a:pPr marL="0" marR="0" indent="0" algn="ctr" defTabSz="914400" rtl="0" fontAlgn="auto" latinLnBrk="0" hangingPunct="0">
              <a:lnSpc>
                <a:spcPct val="100000"/>
              </a:lnSpc>
              <a:spcBef>
                <a:spcPts val="0"/>
              </a:spcBef>
              <a:spcAft>
                <a:spcPts val="0"/>
              </a:spcAft>
              <a:buClrTx/>
              <a:buSzTx/>
              <a:buFontTx/>
              <a:buNone/>
              <a:tabLst/>
            </a:pPr>
            <a:endParaRPr kumimoji="0" lang="fr-FR" sz="180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
        <p:nvSpPr>
          <p:cNvPr id="211" name="Espace réservé du numéro de diapositive 10"/>
          <p:cNvSpPr txBox="1">
            <a:spLocks noGrp="1"/>
          </p:cNvSpPr>
          <p:nvPr>
            <p:ph type="sldNum" sz="quarter" idx="2"/>
          </p:nvPr>
        </p:nvSpPr>
        <p:spPr>
          <a:xfrm>
            <a:off x="11146670" y="6429692"/>
            <a:ext cx="207130"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15</a:t>
            </a:fld>
            <a:endParaRPr/>
          </a:p>
        </p:txBody>
      </p:sp>
      <p:sp>
        <p:nvSpPr>
          <p:cNvPr id="212" name="Espace réservé du pied de page 1"/>
          <p:cNvSpPr txBox="1"/>
          <p:nvPr/>
        </p:nvSpPr>
        <p:spPr>
          <a:xfrm>
            <a:off x="5506953"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sp>
        <p:nvSpPr>
          <p:cNvPr id="213" name="Répartition des entraîneurs professionnels :…"/>
          <p:cNvSpPr txBox="1"/>
          <p:nvPr/>
        </p:nvSpPr>
        <p:spPr>
          <a:xfrm>
            <a:off x="523836" y="1714488"/>
            <a:ext cx="3000396" cy="1908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r>
              <a:t>Répartition des entraîneurs professionnels :</a:t>
            </a:r>
          </a:p>
          <a:p>
            <a:endParaRPr sz="800"/>
          </a:p>
          <a:p>
            <a:pPr algn="ctr"/>
            <a:r>
              <a:t>BEES 1 </a:t>
            </a:r>
          </a:p>
          <a:p>
            <a:pPr algn="ctr"/>
            <a:r>
              <a:t>DEJEPS </a:t>
            </a:r>
          </a:p>
          <a:p>
            <a:pPr algn="ctr"/>
            <a:r>
              <a:t>BEES 2 </a:t>
            </a:r>
          </a:p>
          <a:p>
            <a:pPr algn="ctr"/>
            <a:r>
              <a:t>Professeur de Sport </a:t>
            </a:r>
          </a:p>
        </p:txBody>
      </p:sp>
      <p:pic>
        <p:nvPicPr>
          <p:cNvPr id="214" name="Entraneurs_occitanie_2020287_5_BEES1120.png" descr="Entraneurs_occitanie_2020287_5_BEES1120.png"/>
          <p:cNvPicPr>
            <a:picLocks noChangeAspect="1"/>
          </p:cNvPicPr>
          <p:nvPr/>
        </p:nvPicPr>
        <p:blipFill>
          <a:blip r:embed="rId3">
            <a:extLst/>
          </a:blip>
          <a:stretch>
            <a:fillRect/>
          </a:stretch>
        </p:blipFill>
        <p:spPr>
          <a:xfrm>
            <a:off x="2809852" y="2500306"/>
            <a:ext cx="215901" cy="215901"/>
          </a:xfrm>
          <a:prstGeom prst="rect">
            <a:avLst/>
          </a:prstGeom>
          <a:ln w="12700">
            <a:miter lim="400000"/>
          </a:ln>
        </p:spPr>
      </p:pic>
      <p:pic>
        <p:nvPicPr>
          <p:cNvPr id="215" name="Entraneurs_occitanie_2020287_5_DEJEPS72.png" descr="Entraneurs_occitanie_2020287_5_DEJEPS72.png"/>
          <p:cNvPicPr>
            <a:picLocks noChangeAspect="1"/>
          </p:cNvPicPr>
          <p:nvPr/>
        </p:nvPicPr>
        <p:blipFill>
          <a:blip r:embed="rId4">
            <a:extLst/>
          </a:blip>
          <a:stretch>
            <a:fillRect/>
          </a:stretch>
        </p:blipFill>
        <p:spPr>
          <a:xfrm>
            <a:off x="2809852" y="2786058"/>
            <a:ext cx="215901" cy="215901"/>
          </a:xfrm>
          <a:prstGeom prst="rect">
            <a:avLst/>
          </a:prstGeom>
          <a:ln w="12700">
            <a:miter lim="400000"/>
          </a:ln>
        </p:spPr>
      </p:pic>
      <p:pic>
        <p:nvPicPr>
          <p:cNvPr id="216" name="Entraneurs_occitanie_2020287_5_BEES261.png" descr="Entraneurs_occitanie_2020287_5_BEES261.png"/>
          <p:cNvPicPr>
            <a:picLocks noChangeAspect="1"/>
          </p:cNvPicPr>
          <p:nvPr/>
        </p:nvPicPr>
        <p:blipFill>
          <a:blip r:embed="rId5">
            <a:extLst/>
          </a:blip>
          <a:stretch>
            <a:fillRect/>
          </a:stretch>
        </p:blipFill>
        <p:spPr>
          <a:xfrm>
            <a:off x="2809852" y="3071810"/>
            <a:ext cx="215901" cy="215901"/>
          </a:xfrm>
          <a:prstGeom prst="rect">
            <a:avLst/>
          </a:prstGeom>
          <a:ln w="12700">
            <a:miter lim="400000"/>
          </a:ln>
        </p:spPr>
      </p:pic>
      <p:pic>
        <p:nvPicPr>
          <p:cNvPr id="217" name="Entraneurs_occitanie_2020287_5_PS17.png" descr="Entraneurs_occitanie_2020287_5_PS17.png"/>
          <p:cNvPicPr>
            <a:picLocks noChangeAspect="1"/>
          </p:cNvPicPr>
          <p:nvPr/>
        </p:nvPicPr>
        <p:blipFill>
          <a:blip r:embed="rId6">
            <a:extLst/>
          </a:blip>
          <a:stretch>
            <a:fillRect/>
          </a:stretch>
        </p:blipFill>
        <p:spPr>
          <a:xfrm>
            <a:off x="3095604" y="3286124"/>
            <a:ext cx="215901" cy="215901"/>
          </a:xfrm>
          <a:prstGeom prst="rect">
            <a:avLst/>
          </a:prstGeom>
          <a:ln w="12700">
            <a:miter lim="400000"/>
          </a:ln>
        </p:spPr>
      </p:pic>
      <p:pic>
        <p:nvPicPr>
          <p:cNvPr id="218" name="Capture d’écran 2021-02-16 à 13.57.00.png" descr="Capture d’écran 2021-02-16 à 13.57.00.png"/>
          <p:cNvPicPr>
            <a:picLocks noChangeAspect="1"/>
          </p:cNvPicPr>
          <p:nvPr/>
        </p:nvPicPr>
        <p:blipFill>
          <a:blip r:embed="rId7">
            <a:extLst/>
          </a:blip>
          <a:stretch>
            <a:fillRect/>
          </a:stretch>
        </p:blipFill>
        <p:spPr>
          <a:xfrm>
            <a:off x="3667108" y="438524"/>
            <a:ext cx="7634457" cy="5990871"/>
          </a:xfrm>
          <a:prstGeom prst="rect">
            <a:avLst/>
          </a:prstGeom>
          <a:ln w="12700">
            <a:miter lim="400000"/>
          </a:ln>
        </p:spPr>
      </p:pic>
      <p:pic>
        <p:nvPicPr>
          <p:cNvPr id="219" name="Entraneurs_occitanie_2020287_5_PS17.png" descr="Entraneurs_occitanie_2020287_5_PS17.png"/>
          <p:cNvPicPr>
            <a:picLocks noChangeAspect="1"/>
          </p:cNvPicPr>
          <p:nvPr/>
        </p:nvPicPr>
        <p:blipFill>
          <a:blip r:embed="rId6">
            <a:extLst/>
          </a:blip>
          <a:stretch>
            <a:fillRect/>
          </a:stretch>
        </p:blipFill>
        <p:spPr>
          <a:xfrm>
            <a:off x="5024430" y="3357562"/>
            <a:ext cx="135692" cy="135692"/>
          </a:xfrm>
          <a:prstGeom prst="rect">
            <a:avLst/>
          </a:prstGeom>
          <a:ln w="12700">
            <a:miter lim="400000"/>
          </a:ln>
        </p:spPr>
      </p:pic>
      <p:graphicFrame>
        <p:nvGraphicFramePr>
          <p:cNvPr id="12" name="Tableau 11"/>
          <p:cNvGraphicFramePr>
            <a:graphicFrameLocks noGrp="1"/>
          </p:cNvGraphicFramePr>
          <p:nvPr/>
        </p:nvGraphicFramePr>
        <p:xfrm>
          <a:off x="7024694" y="142852"/>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
        <p:nvSpPr>
          <p:cNvPr id="13" name="ZoneTexte 12"/>
          <p:cNvSpPr txBox="1"/>
          <p:nvPr/>
        </p:nvSpPr>
        <p:spPr>
          <a:xfrm>
            <a:off x="738150" y="3857628"/>
            <a:ext cx="2500330" cy="2631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800" b="1" i="0" u="none" strike="noStrike" cap="none" spc="0" normalizeH="0" baseline="0" dirty="0" smtClean="0">
                <a:ln>
                  <a:noFill/>
                </a:ln>
                <a:solidFill>
                  <a:srgbClr val="000000"/>
                </a:solidFill>
                <a:effectLst/>
                <a:uFillTx/>
                <a:latin typeface="+mj-lt"/>
                <a:ea typeface="+mj-ea"/>
                <a:cs typeface="+mj-cs"/>
                <a:sym typeface="Calibri"/>
              </a:rPr>
              <a:t>CONSTAT</a:t>
            </a:r>
          </a:p>
          <a:p>
            <a:pPr marL="0" marR="0" indent="0" algn="ctr" defTabSz="914400" rtl="0" fontAlgn="auto" latinLnBrk="0" hangingPunct="0">
              <a:lnSpc>
                <a:spcPct val="100000"/>
              </a:lnSpc>
              <a:spcBef>
                <a:spcPts val="0"/>
              </a:spcBef>
              <a:spcAft>
                <a:spcPts val="0"/>
              </a:spcAft>
              <a:buClrTx/>
              <a:buSzTx/>
              <a:buFontTx/>
              <a:buNone/>
              <a:tabLst/>
            </a:pPr>
            <a:endParaRPr lang="fr-FR" sz="1000" dirty="0" smtClean="0"/>
          </a:p>
          <a:p>
            <a:pPr marL="0" marR="0" indent="0" algn="ctr" defTabSz="914400" rtl="0" fontAlgn="auto" latinLnBrk="0" hangingPunct="0">
              <a:lnSpc>
                <a:spcPct val="100000"/>
              </a:lnSpc>
              <a:spcBef>
                <a:spcPts val="0"/>
              </a:spcBef>
              <a:spcAft>
                <a:spcPts val="0"/>
              </a:spcAft>
              <a:buClrTx/>
              <a:buSzTx/>
              <a:buFontTx/>
              <a:buNone/>
              <a:tabLst/>
            </a:pPr>
            <a:r>
              <a:rPr lang="fr-FR" dirty="0" smtClean="0"/>
              <a:t>Plan de soutien à la formation?</a:t>
            </a:r>
          </a:p>
          <a:p>
            <a:pPr marL="0" marR="0" indent="0" algn="ctr"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smtClean="0">
                <a:ln>
                  <a:noFill/>
                </a:ln>
                <a:solidFill>
                  <a:srgbClr val="000000"/>
                </a:solidFill>
                <a:effectLst/>
                <a:uFillTx/>
                <a:latin typeface="+mj-lt"/>
                <a:ea typeface="+mj-ea"/>
                <a:cs typeface="+mj-cs"/>
                <a:sym typeface="Calibri"/>
              </a:rPr>
              <a:t>Mutualisation cadres et bénévoles?                               </a:t>
            </a:r>
          </a:p>
          <a:p>
            <a:pPr marL="0" marR="0" indent="0" algn="ctr" defTabSz="914400" rtl="0" fontAlgn="auto" latinLnBrk="0" hangingPunct="0">
              <a:lnSpc>
                <a:spcPct val="100000"/>
              </a:lnSpc>
              <a:spcBef>
                <a:spcPts val="0"/>
              </a:spcBef>
              <a:spcAft>
                <a:spcPts val="0"/>
              </a:spcAft>
              <a:buClrTx/>
              <a:buSzTx/>
              <a:buFontTx/>
              <a:buNone/>
              <a:tabLst/>
            </a:pPr>
            <a:endParaRPr lang="fr-FR" dirty="0" smtClean="0"/>
          </a:p>
          <a:p>
            <a:pPr marL="0" marR="0" indent="0" algn="ctr" defTabSz="914400" rtl="0" fontAlgn="auto" latinLnBrk="0" hangingPunct="0">
              <a:lnSpc>
                <a:spcPct val="100000"/>
              </a:lnSpc>
              <a:spcBef>
                <a:spcPts val="0"/>
              </a:spcBef>
              <a:spcAft>
                <a:spcPts val="0"/>
              </a:spcAft>
              <a:buClrTx/>
              <a:buSzTx/>
              <a:buFontTx/>
              <a:buNone/>
              <a:tabLst/>
            </a:pPr>
            <a:r>
              <a:rPr kumimoji="0" lang="fr-FR" sz="1100" b="0" i="0" u="none" strike="noStrike" cap="none" spc="0" normalizeH="0" baseline="0" dirty="0" smtClean="0">
                <a:ln>
                  <a:noFill/>
                </a:ln>
                <a:solidFill>
                  <a:srgbClr val="000000"/>
                </a:solidFill>
                <a:effectLst/>
                <a:uFillTx/>
                <a:latin typeface="+mj-lt"/>
                <a:ea typeface="+mj-ea"/>
                <a:cs typeface="+mj-cs"/>
                <a:sym typeface="Calibri"/>
              </a:rPr>
              <a:t>Données décembre 2020</a:t>
            </a:r>
            <a:endParaRPr kumimoji="0" lang="fr-FR" sz="1800" b="0" i="0" u="none" strike="noStrike" cap="none" spc="0" normalizeH="0" baseline="0" dirty="0" smtClean="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fr-FR" dirty="0" smtClean="0"/>
          </a:p>
          <a:p>
            <a:pPr marL="0" marR="0" indent="0" algn="ctr"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357166"/>
            <a:ext cx="10901402" cy="5819797"/>
          </a:xfrm>
        </p:spPr>
        <p:txBody>
          <a:bodyPr/>
          <a:lstStyle/>
          <a:p>
            <a:pPr>
              <a:buNone/>
            </a:pPr>
            <a:r>
              <a:rPr lang="fr-FR" dirty="0" smtClean="0"/>
              <a:t>           </a:t>
            </a:r>
          </a:p>
          <a:p>
            <a:pPr>
              <a:buNone/>
            </a:pPr>
            <a:endParaRPr lang="fr-FR" dirty="0" smtClean="0"/>
          </a:p>
          <a:p>
            <a:pPr>
              <a:buNone/>
            </a:pPr>
            <a:r>
              <a:rPr lang="fr-FR" dirty="0" smtClean="0"/>
              <a:t>                                </a:t>
            </a:r>
            <a:r>
              <a:rPr lang="fr-FR" sz="3600" b="1" dirty="0" smtClean="0"/>
              <a:t>L’état de lieux </a:t>
            </a:r>
            <a:r>
              <a:rPr lang="fr-FR" sz="3600" dirty="0" smtClean="0"/>
              <a:t>est complet avec </a:t>
            </a:r>
          </a:p>
          <a:p>
            <a:pPr>
              <a:buNone/>
            </a:pPr>
            <a:r>
              <a:rPr lang="fr-FR" sz="3600" dirty="0" smtClean="0"/>
              <a:t>        -- l’inventaire des ressources humaines. </a:t>
            </a:r>
            <a:r>
              <a:rPr lang="fr-FR" dirty="0" smtClean="0"/>
              <a:t>(prochainement)</a:t>
            </a:r>
          </a:p>
          <a:p>
            <a:pPr>
              <a:buNone/>
            </a:pPr>
            <a:endParaRPr lang="fr-FR" sz="3600" dirty="0" smtClean="0"/>
          </a:p>
          <a:p>
            <a:pPr>
              <a:buNone/>
            </a:pPr>
            <a:r>
              <a:rPr lang="fr-FR" sz="3600" dirty="0" smtClean="0"/>
              <a:t>        -- et l’analyse des attentes et des besoins des </a:t>
            </a:r>
          </a:p>
          <a:p>
            <a:pPr>
              <a:buNone/>
            </a:pPr>
            <a:r>
              <a:rPr lang="fr-FR" sz="3600" dirty="0" smtClean="0"/>
              <a:t>                Comités Départementaux et des clubs.</a:t>
            </a:r>
          </a:p>
          <a:p>
            <a:pPr>
              <a:buNone/>
            </a:pPr>
            <a:r>
              <a:rPr lang="fr-FR" sz="3600" dirty="0" smtClean="0"/>
              <a:t> (</a:t>
            </a:r>
            <a:r>
              <a:rPr lang="fr-FR" dirty="0" smtClean="0"/>
              <a:t>intérêts prochainement recherchés par enquête auprès de ces identités</a:t>
            </a:r>
            <a:r>
              <a:rPr lang="fr-FR" sz="3600" dirty="0" smtClean="0"/>
              <a:t>)</a:t>
            </a:r>
          </a:p>
        </p:txBody>
      </p:sp>
      <p:pic>
        <p:nvPicPr>
          <p:cNvPr id="5"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
        <p:nvSpPr>
          <p:cNvPr id="6" name="Espace réservé du pied de page 1"/>
          <p:cNvSpPr txBox="1"/>
          <p:nvPr/>
        </p:nvSpPr>
        <p:spPr>
          <a:xfrm>
            <a:off x="5506953"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428604"/>
            <a:ext cx="10515600" cy="5748359"/>
          </a:xfrm>
        </p:spPr>
        <p:txBody>
          <a:bodyPr/>
          <a:lstStyle/>
          <a:p>
            <a:pPr>
              <a:buNone/>
            </a:pPr>
            <a:endParaRPr lang="fr-FR" dirty="0" smtClean="0"/>
          </a:p>
          <a:p>
            <a:pPr algn="ctr">
              <a:buNone/>
            </a:pPr>
            <a:r>
              <a:rPr lang="fr-FR" b="1" dirty="0" smtClean="0"/>
              <a:t>                      </a:t>
            </a:r>
            <a:r>
              <a:rPr lang="fr-FR" sz="3600" b="1" dirty="0" smtClean="0"/>
              <a:t>Plan de Développement</a:t>
            </a:r>
          </a:p>
          <a:p>
            <a:pPr>
              <a:buNone/>
            </a:pPr>
            <a:r>
              <a:rPr lang="fr-FR" dirty="0" smtClean="0"/>
              <a:t>                                                     Il est donc un outil qui                                                                                                                                                           - prépare l’avenir de la discipline en tenant compte de la demande et en adaptant son offre,                                                                                                                                         - permet de fixer des objectifs visibles, partagés et vérifiables,                                                                                                                                               - crée une adhésion interne en fournissant l’occasion d’adopter une démarche participative,                                                                                                - intègre les priorités fédérales et favorise ainsi des contributions appropriées de la part des acteurs publics et privés,                                                                            - permet une communication tant externe (</a:t>
            </a:r>
            <a:r>
              <a:rPr lang="fr-FR" sz="2000" dirty="0" smtClean="0"/>
              <a:t>visibilité et lisibilité des actions auprès des partenaires</a:t>
            </a:r>
            <a:r>
              <a:rPr lang="fr-FR" dirty="0" smtClean="0"/>
              <a:t>) qu’interne.</a:t>
            </a:r>
          </a:p>
          <a:p>
            <a:pPr>
              <a:buNone/>
            </a:pPr>
            <a:endParaRPr lang="fr-FR" dirty="0"/>
          </a:p>
        </p:txBody>
      </p:sp>
      <p:pic>
        <p:nvPicPr>
          <p:cNvPr id="4"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
        <p:nvSpPr>
          <p:cNvPr id="5" name="Espace réservé du pied de page 1"/>
          <p:cNvSpPr txBox="1"/>
          <p:nvPr/>
        </p:nvSpPr>
        <p:spPr>
          <a:xfrm>
            <a:off x="5506953"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428604"/>
            <a:ext cx="10829964" cy="5748359"/>
          </a:xfrm>
        </p:spPr>
        <p:txBody>
          <a:bodyPr/>
          <a:lstStyle/>
          <a:p>
            <a:pPr>
              <a:buNone/>
            </a:pPr>
            <a:r>
              <a:rPr lang="fr-FR" dirty="0" smtClean="0"/>
              <a:t>                                           </a:t>
            </a:r>
            <a:r>
              <a:rPr lang="fr-FR" sz="3600" b="1" dirty="0" smtClean="0"/>
              <a:t>Les objectifs</a:t>
            </a:r>
          </a:p>
          <a:p>
            <a:pPr>
              <a:buNone/>
            </a:pPr>
            <a:r>
              <a:rPr lang="fr-FR" sz="3600" b="1" dirty="0" smtClean="0"/>
              <a:t>            </a:t>
            </a:r>
            <a:r>
              <a:rPr lang="fr-FR" sz="3600" dirty="0" smtClean="0"/>
              <a:t>objectif 1: SPORTIF</a:t>
            </a:r>
          </a:p>
          <a:p>
            <a:pPr>
              <a:buNone/>
            </a:pPr>
            <a:r>
              <a:rPr lang="fr-FR" sz="3600" dirty="0" smtClean="0"/>
              <a:t>                       objectif 2: EDUCATIF</a:t>
            </a:r>
          </a:p>
          <a:p>
            <a:pPr>
              <a:buNone/>
            </a:pPr>
            <a:r>
              <a:rPr lang="fr-FR" sz="3600" dirty="0" smtClean="0"/>
              <a:t>                                  objectif 3: SOCIAL</a:t>
            </a:r>
          </a:p>
          <a:p>
            <a:pPr>
              <a:buNone/>
            </a:pPr>
            <a:r>
              <a:rPr lang="fr-FR" sz="3600" dirty="0" smtClean="0"/>
              <a:t>                                             objectif 4: COMMUNICATION</a:t>
            </a:r>
          </a:p>
          <a:p>
            <a:pPr>
              <a:buNone/>
            </a:pPr>
            <a:r>
              <a:rPr lang="fr-FR" sz="3600" dirty="0" smtClean="0"/>
              <a:t>                                                        objectif 5: ECONOMIQUE</a:t>
            </a:r>
          </a:p>
          <a:p>
            <a:pPr>
              <a:buNone/>
            </a:pPr>
            <a:endParaRPr lang="fr-FR" sz="3600" dirty="0" smtClean="0"/>
          </a:p>
          <a:p>
            <a:pPr>
              <a:buNone/>
            </a:pPr>
            <a:r>
              <a:rPr lang="fr-FR" sz="3600" dirty="0" smtClean="0"/>
              <a:t> « </a:t>
            </a:r>
            <a:r>
              <a:rPr lang="fr-FR" sz="3600" i="1" dirty="0" smtClean="0"/>
              <a:t>Échouer dans leur planification, c’est planifier l’échec </a:t>
            </a:r>
            <a:r>
              <a:rPr lang="fr-FR" sz="3600" dirty="0" smtClean="0"/>
              <a:t>»</a:t>
            </a:r>
          </a:p>
          <a:p>
            <a:pPr>
              <a:buNone/>
            </a:pPr>
            <a:r>
              <a:rPr lang="fr-FR" sz="3600" dirty="0" smtClean="0"/>
              <a:t>  </a:t>
            </a:r>
          </a:p>
          <a:p>
            <a:pPr algn="ctr">
              <a:buNone/>
            </a:pPr>
            <a:endParaRPr lang="fr-FR" sz="3600" dirty="0" smtClean="0"/>
          </a:p>
        </p:txBody>
      </p:sp>
      <p:pic>
        <p:nvPicPr>
          <p:cNvPr id="4"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
        <p:nvSpPr>
          <p:cNvPr id="7" name="Espace réservé du pied de page 1"/>
          <p:cNvSpPr txBox="1"/>
          <p:nvPr/>
        </p:nvSpPr>
        <p:spPr>
          <a:xfrm>
            <a:off x="5506953"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pic>
        <p:nvPicPr>
          <p:cNvPr id="8" name="Image 7" descr="Flèche"/>
          <p:cNvPicPr/>
          <p:nvPr/>
        </p:nvPicPr>
        <p:blipFill>
          <a:blip r:embed="rId3"/>
          <a:srcRect/>
          <a:stretch>
            <a:fillRect/>
          </a:stretch>
        </p:blipFill>
        <p:spPr bwMode="auto">
          <a:xfrm>
            <a:off x="1023902" y="1071546"/>
            <a:ext cx="928694" cy="491175"/>
          </a:xfrm>
          <a:prstGeom prst="rect">
            <a:avLst/>
          </a:prstGeom>
          <a:noFill/>
          <a:ln w="9525">
            <a:noFill/>
            <a:miter lim="800000"/>
            <a:headEnd/>
            <a:tailEnd/>
          </a:ln>
        </p:spPr>
      </p:pic>
      <p:pic>
        <p:nvPicPr>
          <p:cNvPr id="10" name="Image 9" descr="Flèche"/>
          <p:cNvPicPr/>
          <p:nvPr/>
        </p:nvPicPr>
        <p:blipFill>
          <a:blip r:embed="rId3"/>
          <a:srcRect/>
          <a:stretch>
            <a:fillRect/>
          </a:stretch>
        </p:blipFill>
        <p:spPr bwMode="auto">
          <a:xfrm>
            <a:off x="2166910" y="1785926"/>
            <a:ext cx="928694" cy="491175"/>
          </a:xfrm>
          <a:prstGeom prst="rect">
            <a:avLst/>
          </a:prstGeom>
          <a:noFill/>
          <a:ln w="9525">
            <a:noFill/>
            <a:miter lim="800000"/>
            <a:headEnd/>
            <a:tailEnd/>
          </a:ln>
        </p:spPr>
      </p:pic>
      <p:pic>
        <p:nvPicPr>
          <p:cNvPr id="11" name="Image 10" descr="Flèche"/>
          <p:cNvPicPr/>
          <p:nvPr/>
        </p:nvPicPr>
        <p:blipFill>
          <a:blip r:embed="rId3"/>
          <a:srcRect/>
          <a:stretch>
            <a:fillRect/>
          </a:stretch>
        </p:blipFill>
        <p:spPr bwMode="auto">
          <a:xfrm>
            <a:off x="3309918" y="2428868"/>
            <a:ext cx="928694" cy="491175"/>
          </a:xfrm>
          <a:prstGeom prst="rect">
            <a:avLst/>
          </a:prstGeom>
          <a:noFill/>
          <a:ln w="9525">
            <a:noFill/>
            <a:miter lim="800000"/>
            <a:headEnd/>
            <a:tailEnd/>
          </a:ln>
        </p:spPr>
      </p:pic>
      <p:pic>
        <p:nvPicPr>
          <p:cNvPr id="12" name="Image 11" descr="Flèche"/>
          <p:cNvPicPr/>
          <p:nvPr/>
        </p:nvPicPr>
        <p:blipFill>
          <a:blip r:embed="rId3"/>
          <a:srcRect/>
          <a:stretch>
            <a:fillRect/>
          </a:stretch>
        </p:blipFill>
        <p:spPr bwMode="auto">
          <a:xfrm>
            <a:off x="4452926" y="3071810"/>
            <a:ext cx="928694" cy="491175"/>
          </a:xfrm>
          <a:prstGeom prst="rect">
            <a:avLst/>
          </a:prstGeom>
          <a:noFill/>
          <a:ln w="9525">
            <a:noFill/>
            <a:miter lim="800000"/>
            <a:headEnd/>
            <a:tailEnd/>
          </a:ln>
        </p:spPr>
      </p:pic>
      <p:pic>
        <p:nvPicPr>
          <p:cNvPr id="13" name="Image 12" descr="Flèche"/>
          <p:cNvPicPr/>
          <p:nvPr/>
        </p:nvPicPr>
        <p:blipFill>
          <a:blip r:embed="rId3"/>
          <a:srcRect/>
          <a:stretch>
            <a:fillRect/>
          </a:stretch>
        </p:blipFill>
        <p:spPr bwMode="auto">
          <a:xfrm>
            <a:off x="5595934" y="3714752"/>
            <a:ext cx="928694" cy="491175"/>
          </a:xfrm>
          <a:prstGeom prst="rect">
            <a:avLst/>
          </a:prstGeom>
          <a:noFill/>
          <a:ln w="9525">
            <a:noFill/>
            <a:miter lim="800000"/>
            <a:headEnd/>
            <a:tailEnd/>
          </a:ln>
        </p:spPr>
      </p:pic>
      <p:pic>
        <p:nvPicPr>
          <p:cNvPr id="14" name="Image 13" descr="Description de l'image Archery pictogram.svg."/>
          <p:cNvPicPr/>
          <p:nvPr/>
        </p:nvPicPr>
        <p:blipFill>
          <a:blip r:embed="rId4" cstate="print"/>
          <a:srcRect/>
          <a:stretch>
            <a:fillRect/>
          </a:stretch>
        </p:blipFill>
        <p:spPr bwMode="auto">
          <a:xfrm>
            <a:off x="4524364" y="5572140"/>
            <a:ext cx="1000132" cy="642942"/>
          </a:xfrm>
          <a:prstGeom prst="rect">
            <a:avLst/>
          </a:prstGeom>
          <a:noFill/>
          <a:ln w="9525">
            <a:noFill/>
            <a:miter lim="800000"/>
            <a:headEnd/>
            <a:tailEnd/>
          </a:ln>
        </p:spPr>
      </p:pic>
      <p:sp>
        <p:nvSpPr>
          <p:cNvPr id="1026" name="AutoShape 2" descr="Miraitow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6" name="Image 15" descr="https://cnosf.franceolympique.com/espritbleu/fichiers/album/9/carr_9203.jpg"/>
          <p:cNvPicPr/>
          <p:nvPr/>
        </p:nvPicPr>
        <p:blipFill>
          <a:blip r:embed="rId5" cstate="print"/>
          <a:srcRect/>
          <a:stretch>
            <a:fillRect/>
          </a:stretch>
        </p:blipFill>
        <p:spPr bwMode="auto">
          <a:xfrm>
            <a:off x="5595934" y="5500702"/>
            <a:ext cx="1357322" cy="714380"/>
          </a:xfrm>
          <a:prstGeom prst="rect">
            <a:avLst/>
          </a:prstGeom>
          <a:noFill/>
          <a:ln w="9525">
            <a:noFill/>
            <a:miter lim="800000"/>
            <a:headEnd/>
            <a:tailEnd/>
          </a:ln>
        </p:spPr>
      </p:pic>
      <p:pic>
        <p:nvPicPr>
          <p:cNvPr id="1028" name="Picture 4" descr="Résultat de recherche d'images pour &quot;pictogramme tir à l'arc&quot;"/>
          <p:cNvPicPr>
            <a:picLocks noChangeAspect="1" noChangeArrowheads="1"/>
          </p:cNvPicPr>
          <p:nvPr/>
        </p:nvPicPr>
        <p:blipFill>
          <a:blip r:embed="rId6"/>
          <a:srcRect/>
          <a:stretch>
            <a:fillRect/>
          </a:stretch>
        </p:blipFill>
        <p:spPr bwMode="auto">
          <a:xfrm>
            <a:off x="7024694" y="5500702"/>
            <a:ext cx="831871" cy="831872"/>
          </a:xfrm>
          <a:prstGeom prst="rect">
            <a:avLst/>
          </a:prstGeom>
          <a:noFill/>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Espace réservé du pied de page 1"/>
          <p:cNvSpPr txBox="1"/>
          <p:nvPr/>
        </p:nvSpPr>
        <p:spPr>
          <a:xfrm>
            <a:off x="5506952"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sp>
        <p:nvSpPr>
          <p:cNvPr id="107" name="Espace réservé du numéro de diapositive 2"/>
          <p:cNvSpPr txBox="1">
            <a:spLocks noGrp="1"/>
          </p:cNvSpPr>
          <p:nvPr>
            <p:ph type="sldNum" sz="quarter" idx="2"/>
          </p:nvPr>
        </p:nvSpPr>
        <p:spPr>
          <a:xfrm>
            <a:off x="11198165" y="6429692"/>
            <a:ext cx="155636"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2</a:t>
            </a:fld>
            <a:endParaRPr/>
          </a:p>
        </p:txBody>
      </p:sp>
      <p:sp>
        <p:nvSpPr>
          <p:cNvPr id="108" name="Rectangle 3"/>
          <p:cNvSpPr txBox="1"/>
          <p:nvPr/>
        </p:nvSpPr>
        <p:spPr>
          <a:xfrm>
            <a:off x="687968" y="748509"/>
            <a:ext cx="10914313" cy="283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latin typeface="Palatino Linotype"/>
                <a:ea typeface="Palatino Linotype"/>
                <a:cs typeface="Palatino Linotype"/>
                <a:sym typeface="Palatino Linotype"/>
              </a:defRPr>
            </a:pPr>
            <a:r>
              <a:t>Amis Archers, Archères en Occitanie,                                                                                                                                         Dévoués (es) au Comité Directeur du CRTAO,                                                                                                                                                                           Elus (es) au labeur dans les Comités Départementaux,                                                                                                                     Staff de bénévoles en gestion de vos clubs en tout territoire.</a:t>
            </a:r>
          </a:p>
          <a:p>
            <a:pPr algn="ctr">
              <a:defRPr>
                <a:latin typeface="Palatino Linotype"/>
                <a:ea typeface="Palatino Linotype"/>
                <a:cs typeface="Palatino Linotype"/>
                <a:sym typeface="Palatino Linotype"/>
              </a:defRPr>
            </a:pPr>
            <a:r>
              <a:t>Ce document intitulé « Plan de Développement du Tir à l’Arc en Occitanie 2021-2025 » va vous interpeller.                                    Car peu ou prou, une action, un résultat, votre implication, vos projets, vont vous faire ressentir un esprit sportif, une dimension humaine, une réjouissance collective.                                                                                                                                                                                                                                                     Oui, le tir à l’arc véhicule des images, des idées et des valeurs fortes.                                                                                     C’est tout cela, notre discipline.</a:t>
            </a:r>
          </a:p>
        </p:txBody>
      </p:sp>
      <p:sp>
        <p:nvSpPr>
          <p:cNvPr id="109" name="WordArt 2"/>
          <p:cNvSpPr txBox="1"/>
          <p:nvPr/>
        </p:nvSpPr>
        <p:spPr>
          <a:xfrm>
            <a:off x="2390861" y="3436894"/>
            <a:ext cx="7130645" cy="433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fontScale="92500"/>
          </a:bodyPr>
          <a:lstStyle>
            <a:lvl1pPr algn="ctr" defTabSz="758951">
              <a:defRPr sz="2822">
                <a:ln w="9525" cap="flat">
                  <a:solidFill>
                    <a:srgbClr val="000000"/>
                  </a:solidFill>
                  <a:prstDash val="solid"/>
                  <a:round/>
                </a:ln>
                <a:latin typeface="Times New Roman"/>
                <a:ea typeface="Times New Roman"/>
                <a:cs typeface="Times New Roman"/>
                <a:sym typeface="Times New Roman"/>
              </a:defRPr>
            </a:lvl1pPr>
          </a:lstStyle>
          <a:p>
            <a:r>
              <a:t>Plan de développement : définissons notre avenir.</a:t>
            </a:r>
          </a:p>
        </p:txBody>
      </p:sp>
      <p:sp>
        <p:nvSpPr>
          <p:cNvPr id="110" name="Rectangle 5"/>
          <p:cNvSpPr txBox="1"/>
          <p:nvPr/>
        </p:nvSpPr>
        <p:spPr>
          <a:xfrm>
            <a:off x="960119" y="4008493"/>
            <a:ext cx="10470301" cy="1874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a:latin typeface="Palatino Linotype"/>
                <a:ea typeface="Palatino Linotype"/>
                <a:cs typeface="Palatino Linotype"/>
                <a:sym typeface="Palatino Linotype"/>
              </a:defRPr>
            </a:lvl1pPr>
          </a:lstStyle>
          <a:p>
            <a:r>
              <a:t>Rédiger le Plan de Développement de notre discipline, c’est d’abord créer un outil permettant de fixer des objectifs, formaliser des orientations, essaimer des compétences du savoir faire et définir la route qui permet de les atteindre par des moyens alloués.                                                                                                                                                     C’est donner du sens aux actions quotidiennes dans nos structures.                                                                                             C’est décliner l’action fédérale pour agir dans un cadre cohérent et adapté au territoire d’Occitanie.</a:t>
            </a:r>
          </a:p>
        </p:txBody>
      </p:sp>
      <p:pic>
        <p:nvPicPr>
          <p:cNvPr id="111"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Espace réservé du pied de page 1"/>
          <p:cNvSpPr txBox="1"/>
          <p:nvPr/>
        </p:nvSpPr>
        <p:spPr>
          <a:xfrm>
            <a:off x="4084319" y="6404292"/>
            <a:ext cx="4023362"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200">
                <a:solidFill>
                  <a:srgbClr val="888888"/>
                </a:solidFill>
              </a:defRPr>
            </a:lvl1pPr>
          </a:lstStyle>
          <a:p>
            <a:r>
              <a:t> </a:t>
            </a:r>
          </a:p>
        </p:txBody>
      </p:sp>
      <p:sp>
        <p:nvSpPr>
          <p:cNvPr id="114" name="Espace réservé du numéro de diapositive 2"/>
          <p:cNvSpPr txBox="1">
            <a:spLocks noGrp="1"/>
          </p:cNvSpPr>
          <p:nvPr>
            <p:ph type="sldNum" sz="quarter" idx="2"/>
          </p:nvPr>
        </p:nvSpPr>
        <p:spPr>
          <a:xfrm>
            <a:off x="11198165" y="6429692"/>
            <a:ext cx="155636"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3</a:t>
            </a:fld>
            <a:endParaRPr/>
          </a:p>
        </p:txBody>
      </p:sp>
      <p:sp>
        <p:nvSpPr>
          <p:cNvPr id="115" name="Rectangle 2"/>
          <p:cNvSpPr txBox="1"/>
          <p:nvPr/>
        </p:nvSpPr>
        <p:spPr>
          <a:xfrm>
            <a:off x="1203401" y="859685"/>
            <a:ext cx="9790792" cy="4173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100"/>
            </a:pPr>
            <a:endParaRPr/>
          </a:p>
          <a:p>
            <a:pPr algn="ctr">
              <a:defRPr>
                <a:latin typeface="Palatino Linotype"/>
                <a:ea typeface="Palatino Linotype"/>
                <a:cs typeface="Palatino Linotype"/>
                <a:sym typeface="Palatino Linotype"/>
              </a:defRPr>
            </a:pPr>
            <a:r>
              <a:t>Pour cela, une première étape sera d’étudier l’existant en analysant son inventaire de ces 4 dernières années.                                                                                                                                                   Il va révéler des forces et faiblesses.</a:t>
            </a:r>
          </a:p>
          <a:p>
            <a:pPr algn="ctr">
              <a:defRPr>
                <a:latin typeface="Palatino Linotype"/>
                <a:ea typeface="Palatino Linotype"/>
                <a:cs typeface="Palatino Linotype"/>
                <a:sym typeface="Palatino Linotype"/>
              </a:defRPr>
            </a:pPr>
            <a:r>
              <a:t>                                                                                                                                                                                                                        Ensuite, nous déterminerons la pratique du tir à l’arc de demain, tant sur la forme que sur le niveau de pratique, les publics, les territoires et l’encadrement. </a:t>
            </a:r>
          </a:p>
          <a:p>
            <a:pPr algn="ctr">
              <a:defRPr>
                <a:latin typeface="Palatino Linotype"/>
                <a:ea typeface="Palatino Linotype"/>
                <a:cs typeface="Palatino Linotype"/>
                <a:sym typeface="Palatino Linotype"/>
              </a:defRPr>
            </a:pPr>
            <a:endParaRPr/>
          </a:p>
          <a:p>
            <a:pPr algn="ctr">
              <a:defRPr>
                <a:latin typeface="Palatino Linotype"/>
                <a:ea typeface="Palatino Linotype"/>
                <a:cs typeface="Palatino Linotype"/>
                <a:sym typeface="Palatino Linotype"/>
              </a:defRPr>
            </a:pPr>
            <a:r>
              <a:t>En résumé le plan de développement sera le fil rouge de nos actions quotidiennes, le guide des évolutions que nous avons décidé et porteur d’une multitude d’enjeux.</a:t>
            </a:r>
          </a:p>
          <a:p>
            <a:pPr algn="ctr">
              <a:defRPr>
                <a:latin typeface="Palatino Linotype"/>
                <a:ea typeface="Palatino Linotype"/>
                <a:cs typeface="Palatino Linotype"/>
                <a:sym typeface="Palatino Linotype"/>
              </a:defRPr>
            </a:pPr>
            <a:endParaRPr/>
          </a:p>
          <a:p>
            <a:pPr algn="ctr">
              <a:defRPr>
                <a:latin typeface="Palatino Linotype"/>
                <a:ea typeface="Palatino Linotype"/>
                <a:cs typeface="Palatino Linotype"/>
                <a:sym typeface="Palatino Linotype"/>
              </a:defRPr>
            </a:pPr>
            <a:r>
              <a:t>Ce jour les membres de la Commission Développement vous présente l’état des lieux du CRTAO. </a:t>
            </a:r>
          </a:p>
        </p:txBody>
      </p:sp>
      <p:pic>
        <p:nvPicPr>
          <p:cNvPr id="116"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
        <p:nvSpPr>
          <p:cNvPr id="117" name="Espace réservé du pied de page 1"/>
          <p:cNvSpPr txBox="1"/>
          <p:nvPr/>
        </p:nvSpPr>
        <p:spPr>
          <a:xfrm>
            <a:off x="5506952"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Espace réservé du pied de page 1"/>
          <p:cNvSpPr txBox="1"/>
          <p:nvPr/>
        </p:nvSpPr>
        <p:spPr>
          <a:xfrm>
            <a:off x="5506952"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sp>
        <p:nvSpPr>
          <p:cNvPr id="120" name="Sous-titre 2"/>
          <p:cNvSpPr txBox="1">
            <a:spLocks noGrp="1"/>
          </p:cNvSpPr>
          <p:nvPr>
            <p:ph type="subTitle" sz="half" idx="1"/>
          </p:nvPr>
        </p:nvSpPr>
        <p:spPr>
          <a:xfrm>
            <a:off x="931178" y="1071546"/>
            <a:ext cx="10352015" cy="4714908"/>
          </a:xfrm>
          <a:prstGeom prst="rect">
            <a:avLst/>
          </a:prstGeom>
        </p:spPr>
        <p:txBody>
          <a:bodyPr>
            <a:normAutofit/>
          </a:bodyPr>
          <a:lstStyle/>
          <a:p>
            <a:pPr defTabSz="722376">
              <a:lnSpc>
                <a:spcPct val="72000"/>
              </a:lnSpc>
              <a:spcBef>
                <a:spcPts val="700"/>
              </a:spcBef>
              <a:defRPr sz="2212" b="1">
                <a:latin typeface="Palatino Linotype"/>
                <a:ea typeface="Palatino Linotype"/>
                <a:cs typeface="Palatino Linotype"/>
                <a:sym typeface="Palatino Linotype"/>
              </a:defRPr>
            </a:pPr>
            <a:endParaRPr/>
          </a:p>
          <a:p>
            <a:pPr defTabSz="722376">
              <a:lnSpc>
                <a:spcPct val="72000"/>
              </a:lnSpc>
              <a:spcBef>
                <a:spcPts val="700"/>
              </a:spcBef>
              <a:defRPr sz="2212" b="1">
                <a:latin typeface="Palatino Linotype"/>
                <a:ea typeface="Palatino Linotype"/>
                <a:cs typeface="Palatino Linotype"/>
                <a:sym typeface="Palatino Linotype"/>
              </a:defRPr>
            </a:pPr>
            <a:r>
              <a:rPr lang="fr-FR" sz="3600" dirty="0" smtClean="0"/>
              <a:t>Etat  des lieux</a:t>
            </a:r>
          </a:p>
          <a:p>
            <a:pPr defTabSz="722376">
              <a:lnSpc>
                <a:spcPct val="72000"/>
              </a:lnSpc>
              <a:spcBef>
                <a:spcPts val="700"/>
              </a:spcBef>
              <a:defRPr sz="2212" b="1">
                <a:latin typeface="Palatino Linotype"/>
                <a:ea typeface="Palatino Linotype"/>
                <a:cs typeface="Palatino Linotype"/>
                <a:sym typeface="Palatino Linotype"/>
              </a:defRPr>
            </a:pPr>
            <a:endParaRPr lang="fr-FR" dirty="0" smtClean="0"/>
          </a:p>
          <a:p>
            <a:pPr defTabSz="722376">
              <a:lnSpc>
                <a:spcPct val="72000"/>
              </a:lnSpc>
              <a:spcBef>
                <a:spcPts val="700"/>
              </a:spcBef>
              <a:defRPr sz="2212" b="1">
                <a:latin typeface="Palatino Linotype"/>
                <a:ea typeface="Palatino Linotype"/>
                <a:cs typeface="Palatino Linotype"/>
                <a:sym typeface="Palatino Linotype"/>
              </a:defRPr>
            </a:pPr>
            <a:r>
              <a:rPr smtClean="0"/>
              <a:t>Evolution </a:t>
            </a:r>
            <a:r>
              <a:t>des licences, des pratiques, </a:t>
            </a:r>
            <a:endParaRPr sz="1027"/>
          </a:p>
          <a:p>
            <a:pPr defTabSz="722376">
              <a:lnSpc>
                <a:spcPct val="72000"/>
              </a:lnSpc>
              <a:spcBef>
                <a:spcPts val="700"/>
              </a:spcBef>
              <a:defRPr sz="2212" b="1">
                <a:latin typeface="Palatino Linotype"/>
                <a:ea typeface="Palatino Linotype"/>
                <a:cs typeface="Palatino Linotype"/>
                <a:sym typeface="Palatino Linotype"/>
              </a:defRPr>
            </a:pPr>
            <a:r>
              <a:t> </a:t>
            </a:r>
            <a:endParaRPr sz="4029"/>
          </a:p>
          <a:p>
            <a:pPr defTabSz="722376">
              <a:lnSpc>
                <a:spcPct val="72000"/>
              </a:lnSpc>
              <a:spcBef>
                <a:spcPts val="700"/>
              </a:spcBef>
              <a:defRPr sz="2212" b="1">
                <a:latin typeface="Palatino Linotype"/>
                <a:ea typeface="Palatino Linotype"/>
                <a:cs typeface="Palatino Linotype"/>
                <a:sym typeface="Palatino Linotype"/>
              </a:defRPr>
            </a:pPr>
            <a:r>
              <a:rPr lang="fr-FR" dirty="0" smtClean="0"/>
              <a:t>niveau de licences dans l</a:t>
            </a:r>
            <a:r>
              <a:rPr smtClean="0"/>
              <a:t>es </a:t>
            </a:r>
            <a:r>
              <a:rPr/>
              <a:t>départements </a:t>
            </a:r>
            <a:r>
              <a:rPr smtClean="0"/>
              <a:t>et</a:t>
            </a:r>
            <a:r>
              <a:rPr lang="fr-FR" dirty="0" smtClean="0"/>
              <a:t> dans</a:t>
            </a:r>
            <a:r>
              <a:rPr smtClean="0"/>
              <a:t> </a:t>
            </a:r>
            <a:r>
              <a:rPr lang="fr-FR" dirty="0" smtClean="0"/>
              <a:t>l</a:t>
            </a:r>
            <a:r>
              <a:rPr smtClean="0"/>
              <a:t>es </a:t>
            </a:r>
            <a:r>
              <a:t>clubs </a:t>
            </a:r>
            <a:r>
              <a:rPr/>
              <a:t>en </a:t>
            </a:r>
            <a:r>
              <a:rPr smtClean="0"/>
              <a:t>Occitanie</a:t>
            </a:r>
            <a:r>
              <a:rPr lang="fr-FR" dirty="0" smtClean="0"/>
              <a:t>,  </a:t>
            </a:r>
            <a:endParaRPr lang="fr-FR" sz="4029" dirty="0" smtClean="0"/>
          </a:p>
          <a:p>
            <a:pPr defTabSz="722376">
              <a:lnSpc>
                <a:spcPct val="72000"/>
              </a:lnSpc>
              <a:spcBef>
                <a:spcPts val="700"/>
              </a:spcBef>
              <a:defRPr sz="2212" b="1">
                <a:latin typeface="Palatino Linotype"/>
                <a:ea typeface="Palatino Linotype"/>
                <a:cs typeface="Palatino Linotype"/>
                <a:sym typeface="Palatino Linotype"/>
              </a:defRPr>
            </a:pPr>
            <a:endParaRPr lang="fr-FR" dirty="0" smtClean="0"/>
          </a:p>
          <a:p>
            <a:pPr defTabSz="722376">
              <a:lnSpc>
                <a:spcPct val="72000"/>
              </a:lnSpc>
              <a:spcBef>
                <a:spcPts val="700"/>
              </a:spcBef>
              <a:defRPr sz="2212" b="1">
                <a:latin typeface="Palatino Linotype"/>
                <a:ea typeface="Palatino Linotype"/>
                <a:cs typeface="Palatino Linotype"/>
                <a:sym typeface="Palatino Linotype"/>
              </a:defRPr>
            </a:pPr>
            <a:r>
              <a:rPr lang="fr-FR" sz="2200" dirty="0" smtClean="0"/>
              <a:t>l’importance des arbitres, celle des clubs avec et sans entraîneur,                                                                                                          </a:t>
            </a:r>
          </a:p>
          <a:p>
            <a:pPr defTabSz="722376">
              <a:lnSpc>
                <a:spcPct val="72000"/>
              </a:lnSpc>
              <a:spcBef>
                <a:spcPts val="700"/>
              </a:spcBef>
              <a:defRPr sz="2212" b="1">
                <a:latin typeface="Palatino Linotype"/>
                <a:ea typeface="Palatino Linotype"/>
                <a:cs typeface="Palatino Linotype"/>
                <a:sym typeface="Palatino Linotype"/>
              </a:defRPr>
            </a:pPr>
            <a:endParaRPr lang="fr-FR" sz="2200" dirty="0" smtClean="0"/>
          </a:p>
          <a:p>
            <a:pPr defTabSz="722376">
              <a:lnSpc>
                <a:spcPct val="72000"/>
              </a:lnSpc>
              <a:spcBef>
                <a:spcPts val="700"/>
              </a:spcBef>
              <a:defRPr sz="2212" b="1">
                <a:latin typeface="Palatino Linotype"/>
                <a:ea typeface="Palatino Linotype"/>
                <a:cs typeface="Palatino Linotype"/>
                <a:sym typeface="Palatino Linotype"/>
              </a:defRPr>
            </a:pPr>
            <a:r>
              <a:rPr lang="fr-FR" sz="2200" dirty="0" smtClean="0"/>
              <a:t>la répartition des entraineurs bénévoles et professionnels</a:t>
            </a:r>
          </a:p>
          <a:p>
            <a:pPr defTabSz="722376">
              <a:lnSpc>
                <a:spcPct val="72000"/>
              </a:lnSpc>
              <a:spcBef>
                <a:spcPts val="700"/>
              </a:spcBef>
              <a:defRPr sz="2212" b="1">
                <a:latin typeface="Palatino Linotype"/>
                <a:ea typeface="Palatino Linotype"/>
                <a:cs typeface="Palatino Linotype"/>
                <a:sym typeface="Palatino Linotype"/>
              </a:defRPr>
            </a:pPr>
            <a:endParaRPr/>
          </a:p>
          <a:p>
            <a:pPr defTabSz="722376">
              <a:lnSpc>
                <a:spcPct val="72000"/>
              </a:lnSpc>
              <a:spcBef>
                <a:spcPts val="700"/>
              </a:spcBef>
              <a:defRPr sz="2212" b="1">
                <a:latin typeface="Palatino Linotype"/>
                <a:ea typeface="Palatino Linotype"/>
                <a:cs typeface="Palatino Linotype"/>
                <a:sym typeface="Palatino Linotype"/>
              </a:defRPr>
            </a:pPr>
            <a:r>
              <a:t>pendant la dernière olympiade 2016-2020.</a:t>
            </a:r>
          </a:p>
        </p:txBody>
      </p:sp>
      <p:pic>
        <p:nvPicPr>
          <p:cNvPr id="121"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sp>
        <p:nvSpPr>
          <p:cNvPr id="122" name="Espace réservé du numéro de diapositive 2"/>
          <p:cNvSpPr txBox="1">
            <a:spLocks noGrp="1"/>
          </p:cNvSpPr>
          <p:nvPr>
            <p:ph type="sldNum" sz="quarter" idx="2"/>
          </p:nvPr>
        </p:nvSpPr>
        <p:spPr>
          <a:xfrm>
            <a:off x="11198165" y="6429692"/>
            <a:ext cx="155636"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4</a:t>
            </a:fld>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7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25" name="Rectangle 77"/>
          <p:cNvSpPr/>
          <p:nvPr/>
        </p:nvSpPr>
        <p:spPr>
          <a:xfrm>
            <a:off x="523836" y="357166"/>
            <a:ext cx="11167449" cy="2089319"/>
          </a:xfrm>
          <a:prstGeom prst="rect">
            <a:avLst/>
          </a:prstGeom>
          <a:solidFill>
            <a:srgbClr val="FFFFFF"/>
          </a:solidFill>
          <a:ln w="12700">
            <a:solidFill>
              <a:srgbClr val="DEDEDE"/>
            </a:solidFill>
            <a:miter/>
          </a:ln>
          <a:effectLst>
            <a:outerShdw blurRad="50800" dist="38100" dir="2700000" rotWithShape="0">
              <a:srgbClr val="C5C3C3">
                <a:alpha val="50000"/>
              </a:srgbClr>
            </a:outerShdw>
          </a:effectLst>
        </p:spPr>
        <p:txBody>
          <a:bodyPr lIns="45719" rIns="45719" anchor="ctr"/>
          <a:lstStyle/>
          <a:p>
            <a:pPr algn="ctr">
              <a:defRPr>
                <a:solidFill>
                  <a:srgbClr val="FFFFFF"/>
                </a:solidFill>
              </a:defRPr>
            </a:pPr>
            <a:endParaRPr/>
          </a:p>
        </p:txBody>
      </p:sp>
      <p:sp>
        <p:nvSpPr>
          <p:cNvPr id="126" name="Titre 1"/>
          <p:cNvSpPr txBox="1">
            <a:spLocks noGrp="1"/>
          </p:cNvSpPr>
          <p:nvPr>
            <p:ph type="title"/>
          </p:nvPr>
        </p:nvSpPr>
        <p:spPr>
          <a:xfrm>
            <a:off x="1051559" y="586821"/>
            <a:ext cx="3538730" cy="1645922"/>
          </a:xfrm>
          <a:prstGeom prst="rect">
            <a:avLst/>
          </a:prstGeom>
        </p:spPr>
        <p:txBody>
          <a:bodyPr/>
          <a:lstStyle>
            <a:lvl1pPr algn="ctr">
              <a:defRPr sz="3200"/>
            </a:lvl1pPr>
          </a:lstStyle>
          <a:p>
            <a:r>
              <a:t>Nombre total de licenciés</a:t>
            </a:r>
          </a:p>
        </p:txBody>
      </p:sp>
      <p:sp>
        <p:nvSpPr>
          <p:cNvPr id="127" name="Rectangle 79"/>
          <p:cNvSpPr/>
          <p:nvPr/>
        </p:nvSpPr>
        <p:spPr>
          <a:xfrm>
            <a:off x="490408" y="1057739"/>
            <a:ext cx="128017" cy="704089"/>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128" name="Rectangle 81"/>
          <p:cNvSpPr/>
          <p:nvPr/>
        </p:nvSpPr>
        <p:spPr>
          <a:xfrm rot="5400000">
            <a:off x="4243540" y="1400637"/>
            <a:ext cx="1463041" cy="18289"/>
          </a:xfrm>
          <a:prstGeom prst="rect">
            <a:avLst/>
          </a:prstGeom>
          <a:solidFill>
            <a:srgbClr val="D5D5D5"/>
          </a:solidFill>
          <a:ln w="12700">
            <a:miter lim="400000"/>
          </a:ln>
        </p:spPr>
        <p:txBody>
          <a:bodyPr lIns="45719" rIns="45719" anchor="ctr"/>
          <a:lstStyle/>
          <a:p>
            <a:pPr algn="ctr">
              <a:defRPr>
                <a:solidFill>
                  <a:srgbClr val="FFFFFF"/>
                </a:solidFill>
              </a:defRPr>
            </a:pPr>
            <a:endParaRPr/>
          </a:p>
        </p:txBody>
      </p:sp>
      <p:sp>
        <p:nvSpPr>
          <p:cNvPr id="129" name="Content Placeholder 1029"/>
          <p:cNvSpPr txBox="1">
            <a:spLocks noGrp="1"/>
          </p:cNvSpPr>
          <p:nvPr>
            <p:ph type="body" sz="quarter" idx="1"/>
          </p:nvPr>
        </p:nvSpPr>
        <p:spPr>
          <a:xfrm>
            <a:off x="5095868" y="428604"/>
            <a:ext cx="6260981" cy="1804139"/>
          </a:xfrm>
          <a:prstGeom prst="rect">
            <a:avLst/>
          </a:prstGeom>
        </p:spPr>
        <p:txBody>
          <a:bodyPr anchor="ctr"/>
          <a:lstStyle/>
          <a:p>
            <a:pPr>
              <a:defRPr sz="1800">
                <a:solidFill>
                  <a:srgbClr val="FF0000"/>
                </a:solidFill>
              </a:defRPr>
            </a:pPr>
            <a:endParaRPr lang="fr-FR" dirty="0" smtClean="0"/>
          </a:p>
          <a:p>
            <a:pPr>
              <a:defRPr sz="1800">
                <a:solidFill>
                  <a:srgbClr val="FF0000"/>
                </a:solidFill>
              </a:defRPr>
            </a:pPr>
            <a:r>
              <a:rPr lang="fr-FR" dirty="0" smtClean="0"/>
              <a:t>Depuis le début de l'olympiade, o</a:t>
            </a:r>
            <a:r>
              <a:rPr smtClean="0"/>
              <a:t>n </a:t>
            </a:r>
            <a:r>
              <a:t>note une baisse </a:t>
            </a:r>
            <a:r>
              <a:rPr/>
              <a:t>régulière </a:t>
            </a:r>
            <a:r>
              <a:rPr smtClean="0"/>
              <a:t>du </a:t>
            </a:r>
            <a:r>
              <a:t>nombre total de licenciés</a:t>
            </a:r>
            <a:r>
              <a:rPr sz="1200">
                <a:solidFill>
                  <a:srgbClr val="000000"/>
                </a:solidFill>
              </a:rPr>
              <a:t> </a:t>
            </a:r>
            <a:r>
              <a:t>de 6498 en 2017 à 6269 en 2020</a:t>
            </a:r>
          </a:p>
          <a:p>
            <a:pPr>
              <a:defRPr sz="1800">
                <a:solidFill>
                  <a:srgbClr val="FF0000"/>
                </a:solidFill>
              </a:defRPr>
            </a:pPr>
            <a:r>
              <a:rPr lang="fr-FR" dirty="0" smtClean="0"/>
              <a:t>   </a:t>
            </a:r>
            <a:r>
              <a:rPr b="1" smtClean="0">
                <a:solidFill>
                  <a:schemeClr val="accent6">
                    <a:lumMod val="75000"/>
                  </a:schemeClr>
                </a:solidFill>
              </a:rPr>
              <a:t>Mais </a:t>
            </a:r>
            <a:r>
              <a:rPr b="1">
                <a:solidFill>
                  <a:schemeClr val="accent6">
                    <a:lumMod val="75000"/>
                  </a:schemeClr>
                </a:solidFill>
              </a:rPr>
              <a:t>une hausse des </a:t>
            </a:r>
            <a:r>
              <a:rPr b="1" smtClean="0">
                <a:solidFill>
                  <a:schemeClr val="accent6">
                    <a:lumMod val="75000"/>
                  </a:schemeClr>
                </a:solidFill>
              </a:rPr>
              <a:t>féminines </a:t>
            </a:r>
            <a:r>
              <a:rPr lang="fr-FR" b="1" dirty="0" smtClean="0">
                <a:solidFill>
                  <a:schemeClr val="accent6">
                    <a:lumMod val="75000"/>
                  </a:schemeClr>
                </a:solidFill>
              </a:rPr>
              <a:t>  </a:t>
            </a:r>
          </a:p>
          <a:p>
            <a:pPr>
              <a:defRPr sz="1800">
                <a:solidFill>
                  <a:srgbClr val="FF0000"/>
                </a:solidFill>
              </a:defRPr>
            </a:pPr>
            <a:endParaRPr/>
          </a:p>
        </p:txBody>
      </p:sp>
      <p:pic>
        <p:nvPicPr>
          <p:cNvPr id="130" name="Espace réservé du contenu 6" descr="Espace réservé du contenu 6"/>
          <p:cNvPicPr>
            <a:picLocks noChangeAspect="1"/>
          </p:cNvPicPr>
          <p:nvPr/>
        </p:nvPicPr>
        <p:blipFill>
          <a:blip r:embed="rId2">
            <a:extLst/>
          </a:blip>
          <a:srcRect r="7985" b="1"/>
          <a:stretch>
            <a:fillRect/>
          </a:stretch>
        </p:blipFill>
        <p:spPr>
          <a:xfrm>
            <a:off x="557790" y="2734055"/>
            <a:ext cx="4326601" cy="3483866"/>
          </a:xfrm>
          <a:prstGeom prst="rect">
            <a:avLst/>
          </a:prstGeom>
          <a:ln w="12700">
            <a:miter lim="400000"/>
          </a:ln>
        </p:spPr>
      </p:pic>
      <p:pic>
        <p:nvPicPr>
          <p:cNvPr id="131" name="Espace réservé du contenu 7" descr="Espace réservé du contenu 7"/>
          <p:cNvPicPr>
            <a:picLocks noChangeAspect="1"/>
          </p:cNvPicPr>
          <p:nvPr/>
        </p:nvPicPr>
        <p:blipFill>
          <a:blip r:embed="rId3">
            <a:extLst/>
          </a:blip>
          <a:srcRect t="11495" b="1870"/>
          <a:stretch>
            <a:fillRect/>
          </a:stretch>
        </p:blipFill>
        <p:spPr>
          <a:xfrm>
            <a:off x="5074877" y="2729396"/>
            <a:ext cx="6646781" cy="3483866"/>
          </a:xfrm>
          <a:prstGeom prst="rect">
            <a:avLst/>
          </a:prstGeom>
          <a:ln w="12700">
            <a:miter lim="400000"/>
          </a:ln>
        </p:spPr>
      </p:pic>
      <p:pic>
        <p:nvPicPr>
          <p:cNvPr id="132" name="Picture 2" descr="Picture 2"/>
          <p:cNvPicPr>
            <a:picLocks noChangeAspect="1"/>
          </p:cNvPicPr>
          <p:nvPr/>
        </p:nvPicPr>
        <p:blipFill>
          <a:blip r:embed="rId4">
            <a:extLst/>
          </a:blip>
          <a:stretch>
            <a:fillRect/>
          </a:stretch>
        </p:blipFill>
        <p:spPr>
          <a:xfrm>
            <a:off x="842962" y="404811"/>
            <a:ext cx="552451" cy="552451"/>
          </a:xfrm>
          <a:prstGeom prst="rect">
            <a:avLst/>
          </a:prstGeom>
          <a:ln w="12700">
            <a:miter lim="400000"/>
          </a:ln>
        </p:spPr>
      </p:pic>
      <p:sp>
        <p:nvSpPr>
          <p:cNvPr id="133" name="Espace réservé du numéro de diapositive 3"/>
          <p:cNvSpPr txBox="1">
            <a:spLocks noGrp="1"/>
          </p:cNvSpPr>
          <p:nvPr>
            <p:ph type="sldNum" sz="quarter" idx="2"/>
          </p:nvPr>
        </p:nvSpPr>
        <p:spPr>
          <a:xfrm>
            <a:off x="11198165" y="6429692"/>
            <a:ext cx="155636"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5</a:t>
            </a:fld>
            <a:endParaRPr/>
          </a:p>
        </p:txBody>
      </p:sp>
      <p:sp>
        <p:nvSpPr>
          <p:cNvPr id="134" name="Espace réservé du pied de page 1"/>
          <p:cNvSpPr txBox="1"/>
          <p:nvPr/>
        </p:nvSpPr>
        <p:spPr>
          <a:xfrm>
            <a:off x="5506952"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pic>
        <p:nvPicPr>
          <p:cNvPr id="14" name="Image 13" descr="Description de l'image Archery pictogram.svg."/>
          <p:cNvPicPr/>
          <p:nvPr/>
        </p:nvPicPr>
        <p:blipFill>
          <a:blip r:embed="rId5" cstate="print"/>
          <a:srcRect/>
          <a:stretch>
            <a:fillRect/>
          </a:stretch>
        </p:blipFill>
        <p:spPr bwMode="auto">
          <a:xfrm>
            <a:off x="5238744" y="1428736"/>
            <a:ext cx="279561" cy="279561"/>
          </a:xfrm>
          <a:prstGeom prst="rect">
            <a:avLst/>
          </a:prstGeom>
          <a:noFill/>
          <a:ln w="9525">
            <a:noFill/>
            <a:miter lim="800000"/>
            <a:headEnd/>
            <a:tailEnd/>
          </a:ln>
        </p:spPr>
      </p:pic>
      <p:graphicFrame>
        <p:nvGraphicFramePr>
          <p:cNvPr id="17" name="Tableau 16"/>
          <p:cNvGraphicFramePr>
            <a:graphicFrameLocks noGrp="1"/>
          </p:cNvGraphicFramePr>
          <p:nvPr/>
        </p:nvGraphicFramePr>
        <p:xfrm>
          <a:off x="7096132" y="428604"/>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7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7" name="Rectangle 77"/>
          <p:cNvSpPr/>
          <p:nvPr/>
        </p:nvSpPr>
        <p:spPr>
          <a:xfrm>
            <a:off x="554415" y="365124"/>
            <a:ext cx="11167449" cy="2089319"/>
          </a:xfrm>
          <a:prstGeom prst="rect">
            <a:avLst/>
          </a:prstGeom>
          <a:solidFill>
            <a:srgbClr val="FFFFFF"/>
          </a:solidFill>
          <a:ln w="12700">
            <a:solidFill>
              <a:srgbClr val="DEDEDE"/>
            </a:solidFill>
            <a:miter/>
          </a:ln>
          <a:effectLst>
            <a:outerShdw blurRad="50800" dist="38100" dir="2700000" rotWithShape="0">
              <a:srgbClr val="C5C3C3">
                <a:alpha val="50000"/>
              </a:srgbClr>
            </a:outerShdw>
          </a:effectLst>
        </p:spPr>
        <p:txBody>
          <a:bodyPr lIns="45719" rIns="45719" anchor="ctr"/>
          <a:lstStyle/>
          <a:p>
            <a:pPr algn="ctr">
              <a:defRPr>
                <a:solidFill>
                  <a:srgbClr val="FFFFFF"/>
                </a:solidFill>
              </a:defRPr>
            </a:pPr>
            <a:endParaRPr/>
          </a:p>
        </p:txBody>
      </p:sp>
      <p:sp>
        <p:nvSpPr>
          <p:cNvPr id="138" name="Titre 1"/>
          <p:cNvSpPr txBox="1">
            <a:spLocks noGrp="1"/>
          </p:cNvSpPr>
          <p:nvPr>
            <p:ph type="title"/>
          </p:nvPr>
        </p:nvSpPr>
        <p:spPr>
          <a:xfrm>
            <a:off x="1051559" y="586821"/>
            <a:ext cx="3538730" cy="1645922"/>
          </a:xfrm>
          <a:prstGeom prst="rect">
            <a:avLst/>
          </a:prstGeom>
        </p:spPr>
        <p:txBody>
          <a:bodyPr/>
          <a:lstStyle>
            <a:lvl1pPr>
              <a:defRPr sz="3200"/>
            </a:lvl1pPr>
          </a:lstStyle>
          <a:p>
            <a:r>
              <a:t>Nombre total de licenciés jeunes</a:t>
            </a:r>
          </a:p>
        </p:txBody>
      </p:sp>
      <p:sp>
        <p:nvSpPr>
          <p:cNvPr id="139" name="Rectangle 81"/>
          <p:cNvSpPr/>
          <p:nvPr/>
        </p:nvSpPr>
        <p:spPr>
          <a:xfrm rot="5400000">
            <a:off x="4243540" y="1400637"/>
            <a:ext cx="1463041" cy="18289"/>
          </a:xfrm>
          <a:prstGeom prst="rect">
            <a:avLst/>
          </a:prstGeom>
          <a:solidFill>
            <a:srgbClr val="D5D5D5"/>
          </a:solidFill>
          <a:ln w="12700">
            <a:miter lim="400000"/>
          </a:ln>
        </p:spPr>
        <p:txBody>
          <a:bodyPr lIns="45719" rIns="45719" anchor="ctr"/>
          <a:lstStyle/>
          <a:p>
            <a:pPr algn="ctr">
              <a:defRPr>
                <a:solidFill>
                  <a:srgbClr val="FFFFFF"/>
                </a:solidFill>
              </a:defRPr>
            </a:pPr>
            <a:endParaRPr/>
          </a:p>
        </p:txBody>
      </p:sp>
      <p:sp>
        <p:nvSpPr>
          <p:cNvPr id="140" name="Content Placeholder 1029"/>
          <p:cNvSpPr txBox="1">
            <a:spLocks noGrp="1"/>
          </p:cNvSpPr>
          <p:nvPr>
            <p:ph type="body" sz="quarter" idx="1"/>
          </p:nvPr>
        </p:nvSpPr>
        <p:spPr>
          <a:xfrm>
            <a:off x="5349240" y="428604"/>
            <a:ext cx="6007609" cy="1804139"/>
          </a:xfrm>
          <a:prstGeom prst="rect">
            <a:avLst/>
          </a:prstGeom>
        </p:spPr>
        <p:txBody>
          <a:bodyPr anchor="ctr"/>
          <a:lstStyle/>
          <a:p>
            <a:pPr>
              <a:defRPr sz="1800">
                <a:solidFill>
                  <a:srgbClr val="FF0000"/>
                </a:solidFill>
              </a:defRPr>
            </a:pPr>
            <a:r>
              <a:t>Avec ou sans poussins on note une baisse des jeunes</a:t>
            </a:r>
          </a:p>
          <a:p>
            <a:pPr>
              <a:defRPr sz="1800">
                <a:solidFill>
                  <a:srgbClr val="FF0000"/>
                </a:solidFill>
              </a:defRPr>
            </a:pPr>
            <a:r>
              <a:t>Ils sont 2794 à la fin </a:t>
            </a:r>
            <a:r>
              <a:rPr/>
              <a:t>de </a:t>
            </a:r>
            <a:r>
              <a:rPr smtClean="0"/>
              <a:t>l’olympiade</a:t>
            </a:r>
            <a:r>
              <a:rPr lang="fr-FR" dirty="0" smtClean="0"/>
              <a:t> </a:t>
            </a:r>
            <a:r>
              <a:rPr smtClean="0"/>
              <a:t>2020</a:t>
            </a:r>
            <a:endParaRPr/>
          </a:p>
        </p:txBody>
      </p:sp>
      <p:pic>
        <p:nvPicPr>
          <p:cNvPr id="141"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pic>
        <p:nvPicPr>
          <p:cNvPr id="142" name="Image 10" descr="Image 10"/>
          <p:cNvPicPr>
            <a:picLocks noChangeAspect="1"/>
          </p:cNvPicPr>
          <p:nvPr/>
        </p:nvPicPr>
        <p:blipFill>
          <a:blip r:embed="rId3">
            <a:extLst/>
          </a:blip>
          <a:stretch>
            <a:fillRect/>
          </a:stretch>
        </p:blipFill>
        <p:spPr>
          <a:xfrm>
            <a:off x="6060749" y="3309175"/>
            <a:ext cx="4584590" cy="2333626"/>
          </a:xfrm>
          <a:prstGeom prst="rect">
            <a:avLst/>
          </a:prstGeom>
          <a:ln w="12700">
            <a:miter lim="400000"/>
          </a:ln>
        </p:spPr>
      </p:pic>
      <p:pic>
        <p:nvPicPr>
          <p:cNvPr id="143" name="Image 2" descr="Image 2"/>
          <p:cNvPicPr>
            <a:picLocks noChangeAspect="1"/>
          </p:cNvPicPr>
          <p:nvPr/>
        </p:nvPicPr>
        <p:blipFill>
          <a:blip r:embed="rId4">
            <a:extLst/>
          </a:blip>
          <a:stretch>
            <a:fillRect/>
          </a:stretch>
        </p:blipFill>
        <p:spPr>
          <a:xfrm>
            <a:off x="422232" y="3309175"/>
            <a:ext cx="4316343" cy="2645894"/>
          </a:xfrm>
          <a:prstGeom prst="rect">
            <a:avLst/>
          </a:prstGeom>
          <a:ln w="12700">
            <a:miter lim="400000"/>
          </a:ln>
        </p:spPr>
      </p:pic>
      <p:sp>
        <p:nvSpPr>
          <p:cNvPr id="144" name="Espace réservé du numéro de diapositive 4"/>
          <p:cNvSpPr txBox="1">
            <a:spLocks noGrp="1"/>
          </p:cNvSpPr>
          <p:nvPr>
            <p:ph type="sldNum" sz="quarter" idx="2"/>
          </p:nvPr>
        </p:nvSpPr>
        <p:spPr>
          <a:xfrm>
            <a:off x="11198165" y="6429692"/>
            <a:ext cx="155636"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6</a:t>
            </a:fld>
            <a:endParaRPr/>
          </a:p>
        </p:txBody>
      </p:sp>
      <p:sp>
        <p:nvSpPr>
          <p:cNvPr id="145" name="Espace réservé du pied de page 1"/>
          <p:cNvSpPr txBox="1"/>
          <p:nvPr/>
        </p:nvSpPr>
        <p:spPr>
          <a:xfrm>
            <a:off x="5506952"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graphicFrame>
        <p:nvGraphicFramePr>
          <p:cNvPr id="12" name="Tableau 11"/>
          <p:cNvGraphicFramePr>
            <a:graphicFrameLocks noGrp="1"/>
          </p:cNvGraphicFramePr>
          <p:nvPr/>
        </p:nvGraphicFramePr>
        <p:xfrm>
          <a:off x="7096132" y="428604"/>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357166"/>
            <a:ext cx="10515600" cy="5819797"/>
          </a:xfrm>
        </p:spPr>
        <p:txBody>
          <a:bodyPr/>
          <a:lstStyle/>
          <a:p>
            <a:pPr>
              <a:buNone/>
            </a:pPr>
            <a:r>
              <a:rPr lang="fr-FR" dirty="0" smtClean="0"/>
              <a:t>                                                    </a:t>
            </a:r>
          </a:p>
          <a:p>
            <a:pPr>
              <a:buNone/>
            </a:pPr>
            <a:endParaRPr lang="fr-FR" dirty="0" smtClean="0"/>
          </a:p>
          <a:p>
            <a:pPr>
              <a:buNone/>
            </a:pPr>
            <a:r>
              <a:rPr lang="fr-FR" dirty="0" smtClean="0"/>
              <a:t>                     </a:t>
            </a:r>
          </a:p>
          <a:p>
            <a:pPr>
              <a:buNone/>
            </a:pPr>
            <a:endParaRPr lang="fr-FR" dirty="0" smtClean="0"/>
          </a:p>
          <a:p>
            <a:pPr>
              <a:buNone/>
            </a:pPr>
            <a:endParaRPr lang="fr-FR" dirty="0"/>
          </a:p>
        </p:txBody>
      </p:sp>
      <p:pic>
        <p:nvPicPr>
          <p:cNvPr id="4"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graphicFrame>
        <p:nvGraphicFramePr>
          <p:cNvPr id="5" name="Tableau 4"/>
          <p:cNvGraphicFramePr>
            <a:graphicFrameLocks noGrp="1"/>
          </p:cNvGraphicFramePr>
          <p:nvPr/>
        </p:nvGraphicFramePr>
        <p:xfrm>
          <a:off x="6738942" y="357166"/>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
        <p:nvSpPr>
          <p:cNvPr id="10" name="Espace réservé du texte 2"/>
          <p:cNvSpPr txBox="1">
            <a:spLocks/>
          </p:cNvSpPr>
          <p:nvPr/>
        </p:nvSpPr>
        <p:spPr>
          <a:xfrm>
            <a:off x="990600" y="509566"/>
            <a:ext cx="10515600" cy="5819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marR="0" lvl="0" indent="-228600" algn="l" defTabSz="914400" rtl="0" eaLnBrk="1" fontAlgn="auto" latinLnBrk="0" hangingPunct="1">
              <a:lnSpc>
                <a:spcPct val="90000"/>
              </a:lnSpc>
              <a:spcBef>
                <a:spcPts val="1000"/>
              </a:spcBef>
              <a:spcAft>
                <a:spcPts val="0"/>
              </a:spcAft>
              <a:buClrTx/>
              <a:buSzPct val="100000"/>
              <a:buFont typeface="Arial"/>
              <a:buNone/>
              <a:tabLst/>
              <a:defRPr/>
            </a:pPr>
            <a:r>
              <a:rPr kumimoji="0" lang="fr-FR" sz="2800" b="0" i="0" u="none" strike="noStrike" kern="0" cap="none" spc="0" normalizeH="0" baseline="0" noProof="0" smtClean="0">
                <a:ln>
                  <a:noFill/>
                </a:ln>
                <a:solidFill>
                  <a:srgbClr val="000000"/>
                </a:solidFill>
                <a:effectLst/>
                <a:uLnTx/>
                <a:uFillTx/>
                <a:latin typeface="+mj-lt"/>
                <a:ea typeface="+mj-ea"/>
                <a:cs typeface="+mj-cs"/>
                <a:sym typeface="Calibri"/>
              </a:rPr>
              <a:t>                                                    </a:t>
            </a:r>
          </a:p>
          <a:p>
            <a:pPr marL="228600" marR="0" lvl="0" indent="-228600" algn="l" defTabSz="914400" rtl="0" eaLnBrk="1" fontAlgn="auto" latinLnBrk="0" hangingPunct="1">
              <a:lnSpc>
                <a:spcPct val="90000"/>
              </a:lnSpc>
              <a:spcBef>
                <a:spcPts val="1000"/>
              </a:spcBef>
              <a:spcAft>
                <a:spcPts val="0"/>
              </a:spcAft>
              <a:buClrTx/>
              <a:buSzPct val="100000"/>
              <a:buFont typeface="Arial"/>
              <a:buNone/>
              <a:tabLst/>
              <a:defRPr/>
            </a:pPr>
            <a:endParaRPr kumimoji="0" lang="fr-FR" sz="2800" b="0" i="0" u="none" strike="noStrike" kern="0" cap="none" spc="0" normalizeH="0" baseline="0" noProof="0" smtClean="0">
              <a:ln>
                <a:noFill/>
              </a:ln>
              <a:solidFill>
                <a:srgbClr val="000000"/>
              </a:solidFill>
              <a:effectLst/>
              <a:uLnTx/>
              <a:uFillTx/>
              <a:latin typeface="+mj-lt"/>
              <a:ea typeface="+mj-ea"/>
              <a:cs typeface="+mj-cs"/>
              <a:sym typeface="Calibri"/>
            </a:endParaRPr>
          </a:p>
          <a:p>
            <a:pPr marL="228600" marR="0" lvl="0" indent="-228600" algn="l" defTabSz="914400" rtl="0" eaLnBrk="1" fontAlgn="auto" latinLnBrk="0" hangingPunct="1">
              <a:lnSpc>
                <a:spcPct val="90000"/>
              </a:lnSpc>
              <a:spcBef>
                <a:spcPts val="1000"/>
              </a:spcBef>
              <a:spcAft>
                <a:spcPts val="0"/>
              </a:spcAft>
              <a:buClrTx/>
              <a:buSzPct val="100000"/>
              <a:buFont typeface="Arial"/>
              <a:buNone/>
              <a:tabLst/>
              <a:defRPr/>
            </a:pPr>
            <a:r>
              <a:rPr kumimoji="0" lang="fr-FR" sz="2800" b="0" i="0" u="none" strike="noStrike" kern="0" cap="none" spc="0" normalizeH="0" baseline="0" noProof="0" smtClean="0">
                <a:ln>
                  <a:noFill/>
                </a:ln>
                <a:solidFill>
                  <a:srgbClr val="000000"/>
                </a:solidFill>
                <a:effectLst/>
                <a:uLnTx/>
                <a:uFillTx/>
                <a:latin typeface="+mj-lt"/>
                <a:ea typeface="+mj-ea"/>
                <a:cs typeface="+mj-cs"/>
                <a:sym typeface="Calibri"/>
              </a:rPr>
              <a:t>                     </a:t>
            </a:r>
          </a:p>
          <a:p>
            <a:pPr marL="228600" marR="0" lvl="0" indent="-228600" algn="l" defTabSz="914400" rtl="0" eaLnBrk="1" fontAlgn="auto" latinLnBrk="0" hangingPunct="1">
              <a:lnSpc>
                <a:spcPct val="90000"/>
              </a:lnSpc>
              <a:spcBef>
                <a:spcPts val="1000"/>
              </a:spcBef>
              <a:spcAft>
                <a:spcPts val="0"/>
              </a:spcAft>
              <a:buClrTx/>
              <a:buSzPct val="100000"/>
              <a:buFont typeface="Arial"/>
              <a:buNone/>
              <a:tabLst/>
              <a:defRPr/>
            </a:pPr>
            <a:endParaRPr kumimoji="0" lang="fr-FR" sz="2800" b="0" i="0" u="none" strike="noStrike" kern="0" cap="none" spc="0" normalizeH="0" baseline="0" noProof="0" smtClean="0">
              <a:ln>
                <a:noFill/>
              </a:ln>
              <a:solidFill>
                <a:srgbClr val="000000"/>
              </a:solidFill>
              <a:effectLst/>
              <a:uLnTx/>
              <a:uFillTx/>
              <a:latin typeface="+mj-lt"/>
              <a:ea typeface="+mj-ea"/>
              <a:cs typeface="+mj-cs"/>
              <a:sym typeface="Calibri"/>
            </a:endParaRPr>
          </a:p>
          <a:p>
            <a:pPr marL="228600" marR="0" lvl="0" indent="-228600" algn="l" defTabSz="914400" rtl="0" eaLnBrk="1" fontAlgn="auto" latinLnBrk="0" hangingPunct="1">
              <a:lnSpc>
                <a:spcPct val="90000"/>
              </a:lnSpc>
              <a:spcBef>
                <a:spcPts val="1000"/>
              </a:spcBef>
              <a:spcAft>
                <a:spcPts val="0"/>
              </a:spcAft>
              <a:buClrTx/>
              <a:buSzPct val="100000"/>
              <a:buFont typeface="Arial"/>
              <a:buNone/>
              <a:tabLst/>
              <a:defRPr/>
            </a:pPr>
            <a:endParaRPr kumimoji="0" lang="fr-FR" sz="2800" b="0" i="0" u="none" strike="noStrike" kern="0" cap="none" spc="0" normalizeH="0" baseline="0" noProof="0" dirty="0">
              <a:ln>
                <a:noFill/>
              </a:ln>
              <a:solidFill>
                <a:srgbClr val="000000"/>
              </a:solidFill>
              <a:effectLst/>
              <a:uLnTx/>
              <a:uFillTx/>
              <a:latin typeface="+mj-lt"/>
              <a:ea typeface="+mj-ea"/>
              <a:cs typeface="+mj-cs"/>
              <a:sym typeface="Calibri"/>
            </a:endParaRPr>
          </a:p>
        </p:txBody>
      </p:sp>
      <p:pic>
        <p:nvPicPr>
          <p:cNvPr id="11" name="Image 10">
            <a:extLst>
              <a:ext uri="{FF2B5EF4-FFF2-40B4-BE49-F238E27FC236}">
                <a16:creationId xmlns:lc="http://schemas.openxmlformats.org/drawingml/2006/lockedCanvas" xmlns="" xmlns:a16="http://schemas.microsoft.com/office/drawing/2014/main" id="{2DC23881-0559-456E-AC37-AAB669F592F0}"/>
              </a:ext>
            </a:extLst>
          </p:cNvPr>
          <p:cNvPicPr/>
          <p:nvPr/>
        </p:nvPicPr>
        <p:blipFill>
          <a:blip r:embed="rId3"/>
          <a:stretch>
            <a:fillRect/>
          </a:stretch>
        </p:blipFill>
        <p:spPr>
          <a:xfrm>
            <a:off x="3952860" y="928670"/>
            <a:ext cx="7858180" cy="4572032"/>
          </a:xfrm>
          <a:prstGeom prst="rect">
            <a:avLst/>
          </a:prstGeom>
        </p:spPr>
      </p:pic>
      <p:sp>
        <p:nvSpPr>
          <p:cNvPr id="13" name="ZoneTexte 12"/>
          <p:cNvSpPr txBox="1"/>
          <p:nvPr/>
        </p:nvSpPr>
        <p:spPr>
          <a:xfrm>
            <a:off x="6453190" y="1071546"/>
            <a:ext cx="335758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smtClean="0">
                <a:ln>
                  <a:noFill/>
                </a:ln>
                <a:solidFill>
                  <a:srgbClr val="000000"/>
                </a:solidFill>
                <a:effectLst/>
                <a:uFillTx/>
                <a:latin typeface="+mj-lt"/>
                <a:ea typeface="+mj-ea"/>
                <a:cs typeface="+mj-cs"/>
                <a:sym typeface="Calibri"/>
              </a:rPr>
              <a:t>                                                                    Evolution des catégories jeunes</a:t>
            </a:r>
          </a:p>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14" name="Espace réservé du pied de page 1"/>
          <p:cNvSpPr txBox="1"/>
          <p:nvPr/>
        </p:nvSpPr>
        <p:spPr>
          <a:xfrm>
            <a:off x="5506952"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sp>
        <p:nvSpPr>
          <p:cNvPr id="15" name="ZoneTexte 14"/>
          <p:cNvSpPr txBox="1"/>
          <p:nvPr/>
        </p:nvSpPr>
        <p:spPr>
          <a:xfrm>
            <a:off x="3952860" y="5643578"/>
            <a:ext cx="80010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smtClean="0">
                <a:ln>
                  <a:noFill/>
                </a:ln>
                <a:solidFill>
                  <a:srgbClr val="000000"/>
                </a:solidFill>
                <a:effectLst/>
                <a:uFillTx/>
                <a:latin typeface="+mj-lt"/>
                <a:ea typeface="+mj-ea"/>
                <a:cs typeface="+mj-cs"/>
                <a:sym typeface="Calibri"/>
              </a:rPr>
              <a:t>La catégorie junior n’est pas sur le diagramme, elle représente moins de 300 archers. </a:t>
            </a: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16" name="ZoneTexte 15"/>
          <p:cNvSpPr txBox="1"/>
          <p:nvPr/>
        </p:nvSpPr>
        <p:spPr>
          <a:xfrm>
            <a:off x="595274" y="1500174"/>
            <a:ext cx="3214710"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smtClean="0">
                <a:ln>
                  <a:noFill/>
                </a:ln>
                <a:solidFill>
                  <a:srgbClr val="FF0000"/>
                </a:solidFill>
                <a:effectLst/>
                <a:uFillTx/>
                <a:latin typeface="+mj-lt"/>
                <a:ea typeface="+mj-ea"/>
                <a:cs typeface="+mj-cs"/>
                <a:sym typeface="Calibri"/>
              </a:rPr>
              <a:t>L’effectif jeune descend</a:t>
            </a:r>
            <a:r>
              <a:rPr kumimoji="0" lang="fr-FR" sz="1800" b="0" i="0" u="none" strike="noStrike" cap="none" spc="0" normalizeH="0" dirty="0" smtClean="0">
                <a:ln>
                  <a:noFill/>
                </a:ln>
                <a:solidFill>
                  <a:srgbClr val="FF0000"/>
                </a:solidFill>
                <a:effectLst/>
                <a:uFillTx/>
                <a:latin typeface="+mj-lt"/>
                <a:ea typeface="+mj-ea"/>
                <a:cs typeface="+mj-cs"/>
                <a:sym typeface="Calibri"/>
              </a:rPr>
              <a:t> 2 marches.</a:t>
            </a:r>
          </a:p>
          <a:p>
            <a:pPr marL="0" marR="0" indent="0" algn="ctr" defTabSz="914400" rtl="0" fontAlgn="auto" latinLnBrk="0" hangingPunct="0">
              <a:lnSpc>
                <a:spcPct val="100000"/>
              </a:lnSpc>
              <a:spcBef>
                <a:spcPts val="0"/>
              </a:spcBef>
              <a:spcAft>
                <a:spcPts val="0"/>
              </a:spcAft>
              <a:buClrTx/>
              <a:buSzTx/>
              <a:buFontTx/>
              <a:buNone/>
              <a:tabLst/>
            </a:pPr>
            <a:endParaRPr kumimoji="0" lang="fr-FR" sz="800" b="0" i="0" u="none" strike="noStrike" cap="none" spc="0" normalizeH="0" dirty="0" smtClean="0">
              <a:ln>
                <a:noFill/>
              </a:ln>
              <a:solidFill>
                <a:srgbClr val="FF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fr-FR" baseline="0" dirty="0" smtClean="0"/>
              <a:t>A l’opposé, l’effectif adulte s’élève</a:t>
            </a:r>
            <a:r>
              <a:rPr lang="fr-FR" dirty="0" smtClean="0"/>
              <a:t> depuis 2018.</a:t>
            </a: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pic>
        <p:nvPicPr>
          <p:cNvPr id="17" name="Image 16">
            <a:extLst>
              <a:ext uri="{FF2B5EF4-FFF2-40B4-BE49-F238E27FC236}">
                <a16:creationId xmlns:lc="http://schemas.openxmlformats.org/drawingml/2006/lockedCanvas" xmlns="" xmlns:a16="http://schemas.microsoft.com/office/drawing/2014/main" id="{5AB2908B-2D5C-4733-B4B1-BABF6DD738E8}"/>
              </a:ext>
            </a:extLst>
          </p:cNvPr>
          <p:cNvPicPr/>
          <p:nvPr/>
        </p:nvPicPr>
        <p:blipFill>
          <a:blip r:embed="rId4"/>
          <a:stretch>
            <a:fillRect/>
          </a:stretch>
        </p:blipFill>
        <p:spPr>
          <a:xfrm>
            <a:off x="380960" y="3143248"/>
            <a:ext cx="3608206" cy="2327002"/>
          </a:xfrm>
          <a:prstGeom prst="rect">
            <a:avLst/>
          </a:prstGeom>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7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48" name="Rectangle 77"/>
          <p:cNvSpPr/>
          <p:nvPr/>
        </p:nvSpPr>
        <p:spPr>
          <a:xfrm>
            <a:off x="554415" y="365124"/>
            <a:ext cx="11167449" cy="2089319"/>
          </a:xfrm>
          <a:prstGeom prst="rect">
            <a:avLst/>
          </a:prstGeom>
          <a:solidFill>
            <a:srgbClr val="FFFFFF"/>
          </a:solidFill>
          <a:ln w="12700">
            <a:solidFill>
              <a:srgbClr val="DEDEDE"/>
            </a:solidFill>
            <a:miter/>
          </a:ln>
          <a:effectLst>
            <a:outerShdw blurRad="50800" dist="38100" dir="2700000" rotWithShape="0">
              <a:srgbClr val="C5C3C3">
                <a:alpha val="50000"/>
              </a:srgbClr>
            </a:outerShdw>
          </a:effectLst>
        </p:spPr>
        <p:txBody>
          <a:bodyPr lIns="45719" rIns="45719" anchor="ctr"/>
          <a:lstStyle/>
          <a:p>
            <a:pPr algn="ctr">
              <a:defRPr>
                <a:solidFill>
                  <a:srgbClr val="FFFFFF"/>
                </a:solidFill>
              </a:defRPr>
            </a:pPr>
            <a:endParaRPr/>
          </a:p>
        </p:txBody>
      </p:sp>
      <p:sp>
        <p:nvSpPr>
          <p:cNvPr id="149" name="Titre 1"/>
          <p:cNvSpPr txBox="1">
            <a:spLocks noGrp="1"/>
          </p:cNvSpPr>
          <p:nvPr>
            <p:ph type="title"/>
          </p:nvPr>
        </p:nvSpPr>
        <p:spPr>
          <a:xfrm>
            <a:off x="1051559" y="586821"/>
            <a:ext cx="3538730" cy="1645922"/>
          </a:xfrm>
          <a:prstGeom prst="rect">
            <a:avLst/>
          </a:prstGeom>
        </p:spPr>
        <p:txBody>
          <a:bodyPr/>
          <a:lstStyle>
            <a:lvl1pPr algn="ctr">
              <a:defRPr sz="3200"/>
            </a:lvl1pPr>
          </a:lstStyle>
          <a:p>
            <a:r>
              <a:t>Les différentes pratiques</a:t>
            </a:r>
          </a:p>
        </p:txBody>
      </p:sp>
      <p:sp>
        <p:nvSpPr>
          <p:cNvPr id="150" name="Rectangle 81"/>
          <p:cNvSpPr/>
          <p:nvPr/>
        </p:nvSpPr>
        <p:spPr>
          <a:xfrm rot="5400000">
            <a:off x="4243540" y="1400637"/>
            <a:ext cx="1463041" cy="18289"/>
          </a:xfrm>
          <a:prstGeom prst="rect">
            <a:avLst/>
          </a:prstGeom>
          <a:solidFill>
            <a:srgbClr val="D5D5D5"/>
          </a:solidFill>
          <a:ln w="12700">
            <a:miter lim="400000"/>
          </a:ln>
        </p:spPr>
        <p:txBody>
          <a:bodyPr lIns="45719" rIns="45719" anchor="ctr"/>
          <a:lstStyle/>
          <a:p>
            <a:pPr algn="ctr">
              <a:defRPr>
                <a:solidFill>
                  <a:srgbClr val="FFFFFF"/>
                </a:solidFill>
              </a:defRPr>
            </a:pPr>
            <a:endParaRPr/>
          </a:p>
        </p:txBody>
      </p:sp>
      <p:sp>
        <p:nvSpPr>
          <p:cNvPr id="151" name="Content Placeholder 1029"/>
          <p:cNvSpPr txBox="1">
            <a:spLocks noGrp="1"/>
          </p:cNvSpPr>
          <p:nvPr>
            <p:ph type="body" sz="quarter" idx="1"/>
          </p:nvPr>
        </p:nvSpPr>
        <p:spPr>
          <a:xfrm>
            <a:off x="5349240" y="586821"/>
            <a:ext cx="6007609" cy="1645922"/>
          </a:xfrm>
          <a:prstGeom prst="rect">
            <a:avLst/>
          </a:prstGeom>
        </p:spPr>
        <p:txBody>
          <a:bodyPr anchor="ctr"/>
          <a:lstStyle/>
          <a:p>
            <a:pPr>
              <a:defRPr sz="1800">
                <a:solidFill>
                  <a:srgbClr val="FF0000"/>
                </a:solidFill>
              </a:defRPr>
            </a:pPr>
            <a:r>
              <a:t>La baisse en 2020 n'est pas surprenante puisque les licences découverte se prennent à partir de mars.</a:t>
            </a:r>
            <a:r>
              <a:rPr sz="1200">
                <a:solidFill>
                  <a:srgbClr val="000000"/>
                </a:solidFill>
              </a:rPr>
              <a:t> </a:t>
            </a:r>
          </a:p>
        </p:txBody>
      </p:sp>
      <p:pic>
        <p:nvPicPr>
          <p:cNvPr id="152"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pic>
        <p:nvPicPr>
          <p:cNvPr id="153" name="Image 2" descr="Image 2"/>
          <p:cNvPicPr>
            <a:picLocks noChangeAspect="1"/>
          </p:cNvPicPr>
          <p:nvPr/>
        </p:nvPicPr>
        <p:blipFill>
          <a:blip r:embed="rId3">
            <a:extLst/>
          </a:blip>
          <a:stretch>
            <a:fillRect/>
          </a:stretch>
        </p:blipFill>
        <p:spPr>
          <a:xfrm>
            <a:off x="177823" y="2612688"/>
            <a:ext cx="3956087" cy="2389840"/>
          </a:xfrm>
          <a:prstGeom prst="rect">
            <a:avLst/>
          </a:prstGeom>
          <a:ln w="12700">
            <a:miter lim="400000"/>
          </a:ln>
        </p:spPr>
      </p:pic>
      <p:pic>
        <p:nvPicPr>
          <p:cNvPr id="154" name="Image 3" descr="Image 3"/>
          <p:cNvPicPr>
            <a:picLocks noChangeAspect="1"/>
          </p:cNvPicPr>
          <p:nvPr/>
        </p:nvPicPr>
        <p:blipFill>
          <a:blip r:embed="rId4">
            <a:extLst/>
          </a:blip>
          <a:stretch>
            <a:fillRect/>
          </a:stretch>
        </p:blipFill>
        <p:spPr>
          <a:xfrm>
            <a:off x="4203243" y="2612688"/>
            <a:ext cx="4103519" cy="2389840"/>
          </a:xfrm>
          <a:prstGeom prst="rect">
            <a:avLst/>
          </a:prstGeom>
          <a:ln w="12700">
            <a:miter lim="400000"/>
          </a:ln>
        </p:spPr>
      </p:pic>
      <p:pic>
        <p:nvPicPr>
          <p:cNvPr id="155" name="Image 4" descr="Image 4"/>
          <p:cNvPicPr>
            <a:picLocks noChangeAspect="1"/>
          </p:cNvPicPr>
          <p:nvPr/>
        </p:nvPicPr>
        <p:blipFill>
          <a:blip r:embed="rId5">
            <a:extLst/>
          </a:blip>
          <a:stretch>
            <a:fillRect/>
          </a:stretch>
        </p:blipFill>
        <p:spPr>
          <a:xfrm>
            <a:off x="8353043" y="2600930"/>
            <a:ext cx="3738206" cy="2389840"/>
          </a:xfrm>
          <a:prstGeom prst="rect">
            <a:avLst/>
          </a:prstGeom>
          <a:ln w="12700">
            <a:miter lim="400000"/>
          </a:ln>
        </p:spPr>
      </p:pic>
      <p:sp>
        <p:nvSpPr>
          <p:cNvPr id="156" name="Espace réservé du numéro de diapositive 7"/>
          <p:cNvSpPr txBox="1">
            <a:spLocks noGrp="1"/>
          </p:cNvSpPr>
          <p:nvPr>
            <p:ph type="sldNum" sz="quarter" idx="2"/>
          </p:nvPr>
        </p:nvSpPr>
        <p:spPr>
          <a:xfrm>
            <a:off x="11198165" y="6429692"/>
            <a:ext cx="155636"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8</a:t>
            </a:fld>
            <a:endParaRPr/>
          </a:p>
        </p:txBody>
      </p:sp>
      <p:sp>
        <p:nvSpPr>
          <p:cNvPr id="157" name="Espace réservé du pied de page 1"/>
          <p:cNvSpPr txBox="1"/>
          <p:nvPr/>
        </p:nvSpPr>
        <p:spPr>
          <a:xfrm>
            <a:off x="5506952"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graphicFrame>
        <p:nvGraphicFramePr>
          <p:cNvPr id="13" name="Tableau 12"/>
          <p:cNvGraphicFramePr>
            <a:graphicFrameLocks noGrp="1"/>
          </p:cNvGraphicFramePr>
          <p:nvPr/>
        </p:nvGraphicFramePr>
        <p:xfrm>
          <a:off x="7096132" y="428604"/>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7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60" name="Rectangle 77"/>
          <p:cNvSpPr/>
          <p:nvPr/>
        </p:nvSpPr>
        <p:spPr>
          <a:xfrm>
            <a:off x="554415" y="365124"/>
            <a:ext cx="11167449" cy="2089319"/>
          </a:xfrm>
          <a:prstGeom prst="rect">
            <a:avLst/>
          </a:prstGeom>
          <a:solidFill>
            <a:srgbClr val="FFFFFF"/>
          </a:solidFill>
          <a:ln w="12700">
            <a:solidFill>
              <a:srgbClr val="DEDEDE"/>
            </a:solidFill>
            <a:miter/>
          </a:ln>
          <a:effectLst>
            <a:outerShdw blurRad="50800" dist="38100" dir="2700000" rotWithShape="0">
              <a:srgbClr val="C5C3C3">
                <a:alpha val="50000"/>
              </a:srgbClr>
            </a:outerShdw>
          </a:effectLst>
        </p:spPr>
        <p:txBody>
          <a:bodyPr lIns="45719" rIns="45719" anchor="ctr"/>
          <a:lstStyle/>
          <a:p>
            <a:pPr algn="ctr">
              <a:defRPr>
                <a:solidFill>
                  <a:srgbClr val="FFFFFF"/>
                </a:solidFill>
              </a:defRPr>
            </a:pPr>
            <a:endParaRPr/>
          </a:p>
        </p:txBody>
      </p:sp>
      <p:sp>
        <p:nvSpPr>
          <p:cNvPr id="161" name="Titre 1"/>
          <p:cNvSpPr txBox="1">
            <a:spLocks noGrp="1"/>
          </p:cNvSpPr>
          <p:nvPr>
            <p:ph type="title"/>
          </p:nvPr>
        </p:nvSpPr>
        <p:spPr>
          <a:xfrm>
            <a:off x="1051559" y="586821"/>
            <a:ext cx="3538730" cy="1645922"/>
          </a:xfrm>
          <a:prstGeom prst="rect">
            <a:avLst/>
          </a:prstGeom>
        </p:spPr>
        <p:txBody>
          <a:bodyPr/>
          <a:lstStyle>
            <a:lvl1pPr algn="ctr">
              <a:defRPr sz="3200"/>
            </a:lvl1pPr>
          </a:lstStyle>
          <a:p>
            <a:r>
              <a:t>Les départements</a:t>
            </a:r>
          </a:p>
        </p:txBody>
      </p:sp>
      <p:sp>
        <p:nvSpPr>
          <p:cNvPr id="162" name="Rectangle 81"/>
          <p:cNvSpPr/>
          <p:nvPr/>
        </p:nvSpPr>
        <p:spPr>
          <a:xfrm rot="5400000">
            <a:off x="4243540" y="1400637"/>
            <a:ext cx="1463041" cy="18289"/>
          </a:xfrm>
          <a:prstGeom prst="rect">
            <a:avLst/>
          </a:prstGeom>
          <a:solidFill>
            <a:srgbClr val="D5D5D5"/>
          </a:solidFill>
          <a:ln w="12700">
            <a:miter lim="400000"/>
          </a:ln>
        </p:spPr>
        <p:txBody>
          <a:bodyPr lIns="45719" rIns="45719" anchor="ctr"/>
          <a:lstStyle/>
          <a:p>
            <a:pPr algn="ctr">
              <a:defRPr>
                <a:solidFill>
                  <a:srgbClr val="FFFFFF"/>
                </a:solidFill>
              </a:defRPr>
            </a:pPr>
            <a:endParaRPr/>
          </a:p>
        </p:txBody>
      </p:sp>
      <p:sp>
        <p:nvSpPr>
          <p:cNvPr id="163" name="Content Placeholder 1029"/>
          <p:cNvSpPr txBox="1">
            <a:spLocks noGrp="1"/>
          </p:cNvSpPr>
          <p:nvPr>
            <p:ph type="body" sz="quarter" idx="1"/>
          </p:nvPr>
        </p:nvSpPr>
        <p:spPr>
          <a:xfrm>
            <a:off x="5349238" y="586821"/>
            <a:ext cx="6159021" cy="1645922"/>
          </a:xfrm>
          <a:prstGeom prst="rect">
            <a:avLst/>
          </a:prstGeom>
        </p:spPr>
        <p:txBody>
          <a:bodyPr anchor="ctr"/>
          <a:lstStyle>
            <a:lvl1pPr>
              <a:defRPr sz="1800">
                <a:solidFill>
                  <a:srgbClr val="FF0000"/>
                </a:solidFill>
              </a:defRPr>
            </a:lvl1pPr>
          </a:lstStyle>
          <a:p>
            <a:r>
              <a:t>Les treize départements d’Occitanie n’ont pas tous la même évolution puisque 9 d’entre eux voient leurs </a:t>
            </a:r>
            <a:r>
              <a:rPr/>
              <a:t>licenciés </a:t>
            </a:r>
            <a:r>
              <a:rPr smtClean="0"/>
              <a:t>diminuer</a:t>
            </a:r>
            <a:r>
              <a:rPr lang="fr-FR" dirty="0" smtClean="0"/>
              <a:t>.</a:t>
            </a:r>
            <a:endParaRPr/>
          </a:p>
        </p:txBody>
      </p:sp>
      <p:pic>
        <p:nvPicPr>
          <p:cNvPr id="164" name="Picture 2" descr="Picture 2"/>
          <p:cNvPicPr>
            <a:picLocks noChangeAspect="1"/>
          </p:cNvPicPr>
          <p:nvPr/>
        </p:nvPicPr>
        <p:blipFill>
          <a:blip r:embed="rId2">
            <a:extLst/>
          </a:blip>
          <a:stretch>
            <a:fillRect/>
          </a:stretch>
        </p:blipFill>
        <p:spPr>
          <a:xfrm>
            <a:off x="842962" y="404811"/>
            <a:ext cx="552451" cy="552451"/>
          </a:xfrm>
          <a:prstGeom prst="rect">
            <a:avLst/>
          </a:prstGeom>
          <a:ln w="12700">
            <a:miter lim="400000"/>
          </a:ln>
        </p:spPr>
      </p:pic>
      <p:pic>
        <p:nvPicPr>
          <p:cNvPr id="165" name="Image 2" descr="Image 2"/>
          <p:cNvPicPr>
            <a:picLocks noChangeAspect="1"/>
          </p:cNvPicPr>
          <p:nvPr/>
        </p:nvPicPr>
        <p:blipFill>
          <a:blip r:embed="rId3">
            <a:extLst/>
          </a:blip>
          <a:stretch>
            <a:fillRect/>
          </a:stretch>
        </p:blipFill>
        <p:spPr>
          <a:xfrm>
            <a:off x="594181" y="3068644"/>
            <a:ext cx="5218629" cy="2889755"/>
          </a:xfrm>
          <a:prstGeom prst="rect">
            <a:avLst/>
          </a:prstGeom>
          <a:ln w="12700">
            <a:miter lim="400000"/>
          </a:ln>
        </p:spPr>
      </p:pic>
      <p:pic>
        <p:nvPicPr>
          <p:cNvPr id="166" name="Image 3" descr="Image 3"/>
          <p:cNvPicPr>
            <a:picLocks noChangeAspect="1"/>
          </p:cNvPicPr>
          <p:nvPr/>
        </p:nvPicPr>
        <p:blipFill>
          <a:blip r:embed="rId4">
            <a:extLst/>
          </a:blip>
          <a:stretch>
            <a:fillRect/>
          </a:stretch>
        </p:blipFill>
        <p:spPr>
          <a:xfrm>
            <a:off x="6583871" y="3068644"/>
            <a:ext cx="3926165" cy="2889755"/>
          </a:xfrm>
          <a:prstGeom prst="rect">
            <a:avLst/>
          </a:prstGeom>
          <a:ln w="12700">
            <a:miter lim="400000"/>
          </a:ln>
        </p:spPr>
      </p:pic>
      <p:sp>
        <p:nvSpPr>
          <p:cNvPr id="167" name="Espace réservé du numéro de diapositive 5"/>
          <p:cNvSpPr txBox="1">
            <a:spLocks noGrp="1"/>
          </p:cNvSpPr>
          <p:nvPr>
            <p:ph type="sldNum" sz="quarter" idx="2"/>
          </p:nvPr>
        </p:nvSpPr>
        <p:spPr>
          <a:xfrm>
            <a:off x="11198165" y="6429692"/>
            <a:ext cx="155636"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fld id="{86CB4B4D-7CA3-9044-876B-883B54F8677D}" type="slidenum">
              <a:rPr/>
              <a:pPr/>
              <a:t>9</a:t>
            </a:fld>
            <a:endParaRPr/>
          </a:p>
        </p:txBody>
      </p:sp>
      <p:sp>
        <p:nvSpPr>
          <p:cNvPr id="168" name="Espace réservé du pied de page 1"/>
          <p:cNvSpPr txBox="1"/>
          <p:nvPr/>
        </p:nvSpPr>
        <p:spPr>
          <a:xfrm>
            <a:off x="5506952" y="6404292"/>
            <a:ext cx="109979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t> </a:t>
            </a:r>
            <a:r>
              <a:rPr sz="800"/>
              <a:t>AG CRTAO 2021</a:t>
            </a:r>
          </a:p>
        </p:txBody>
      </p:sp>
      <p:graphicFrame>
        <p:nvGraphicFramePr>
          <p:cNvPr id="12" name="Tableau 11"/>
          <p:cNvGraphicFramePr>
            <a:graphicFrameLocks noGrp="1"/>
          </p:cNvGraphicFramePr>
          <p:nvPr/>
        </p:nvGraphicFramePr>
        <p:xfrm>
          <a:off x="7096132" y="428604"/>
          <a:ext cx="2071702" cy="285752"/>
        </p:xfrm>
        <a:graphic>
          <a:graphicData uri="http://schemas.openxmlformats.org/drawingml/2006/table">
            <a:tbl>
              <a:tblPr firstRow="1" bandRow="1">
                <a:tableStyleId>{5940675A-B579-460E-94D1-54222C63F5DA}</a:tableStyleId>
              </a:tblPr>
              <a:tblGrid>
                <a:gridCol w="1004462"/>
                <a:gridCol w="1067240"/>
              </a:tblGrid>
              <a:tr h="285752">
                <a:tc>
                  <a:txBody>
                    <a:bodyPr/>
                    <a:lstStyle/>
                    <a:p>
                      <a:pPr algn="ctr"/>
                      <a:r>
                        <a:rPr lang="fr-FR" sz="1000" b="1" dirty="0" smtClean="0">
                          <a:solidFill>
                            <a:srgbClr val="FF0000"/>
                          </a:solidFill>
                        </a:rPr>
                        <a:t>Faiblesse</a:t>
                      </a:r>
                      <a:endParaRPr lang="fr-FR" sz="1000" b="1" dirty="0">
                        <a:solidFill>
                          <a:srgbClr val="FF0000"/>
                        </a:solidFill>
                      </a:endParaRPr>
                    </a:p>
                  </a:txBody>
                  <a:tcPr/>
                </a:tc>
                <a:tc>
                  <a:txBody>
                    <a:bodyPr/>
                    <a:lstStyle/>
                    <a:p>
                      <a:pPr algn="ctr"/>
                      <a:r>
                        <a:rPr lang="fr-FR" sz="1000" b="1" dirty="0" smtClean="0">
                          <a:solidFill>
                            <a:schemeClr val="accent6">
                              <a:lumMod val="75000"/>
                            </a:schemeClr>
                          </a:solidFill>
                        </a:rPr>
                        <a:t>Force</a:t>
                      </a:r>
                      <a:endParaRPr lang="fr-FR" sz="1000" b="1" dirty="0">
                        <a:solidFill>
                          <a:schemeClr val="accent6">
                            <a:lumMod val="75000"/>
                          </a:schemeClr>
                        </a:solidFill>
                      </a:endParaRPr>
                    </a:p>
                  </a:txBody>
                  <a:tcPr/>
                </a:tc>
              </a:tr>
            </a:tbl>
          </a:graphicData>
        </a:graphic>
      </p:graphicFrame>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998</TotalTime>
  <Words>945</Words>
  <PresentationFormat>Personnalisé</PresentationFormat>
  <Paragraphs>184</Paragraphs>
  <Slides>18</Slides>
  <Notes>0</Notes>
  <HiddenSlides>0</HiddenSlides>
  <MMClips>0</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Thème Office</vt:lpstr>
      <vt:lpstr>Diapositive 1</vt:lpstr>
      <vt:lpstr>Diapositive 2</vt:lpstr>
      <vt:lpstr>Diapositive 3</vt:lpstr>
      <vt:lpstr>Diapositive 4</vt:lpstr>
      <vt:lpstr>Nombre total de licenciés</vt:lpstr>
      <vt:lpstr>Nombre total de licenciés jeunes</vt:lpstr>
      <vt:lpstr>Diapositive 7</vt:lpstr>
      <vt:lpstr>Les différentes pratiques</vt:lpstr>
      <vt:lpstr>Les départements</vt:lpstr>
      <vt:lpstr>Les clubs</vt:lpstr>
      <vt:lpstr>Diapositive 11</vt:lpstr>
      <vt:lpstr>Diapositive 12</vt:lpstr>
      <vt:lpstr>Diapositive 13</vt:lpstr>
      <vt:lpstr>Diapositive 14</vt:lpstr>
      <vt:lpstr>Diapositive 15</vt:lpstr>
      <vt:lpstr>Diapositive 16</vt:lpstr>
      <vt:lpstr>Diapositive 17</vt:lpstr>
      <vt:lpstr>Diapositive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Barascud</dc:creator>
  <cp:lastModifiedBy>Barascud</cp:lastModifiedBy>
  <cp:revision>24</cp:revision>
  <dcterms:modified xsi:type="dcterms:W3CDTF">2021-02-25T11:14:33Z</dcterms:modified>
</cp:coreProperties>
</file>