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67" r:id="rId3"/>
    <p:sldId id="275" r:id="rId4"/>
    <p:sldId id="269" r:id="rId5"/>
    <p:sldId id="270" r:id="rId6"/>
    <p:sldId id="271" r:id="rId7"/>
    <p:sldId id="272" r:id="rId8"/>
    <p:sldId id="273" r:id="rId9"/>
    <p:sldId id="266"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3204" autoAdjust="0"/>
  </p:normalViewPr>
  <p:slideViewPr>
    <p:cSldViewPr>
      <p:cViewPr varScale="1">
        <p:scale>
          <a:sx n="97" d="100"/>
          <a:sy n="97" d="100"/>
        </p:scale>
        <p:origin x="-11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B9BF10D-419C-46E1-96C9-8F0A09F54469}" type="datetimeFigureOut">
              <a:rPr lang="fr-FR" smtClean="0"/>
              <a:pPr/>
              <a:t>05/02/2022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FE3F309-6B00-4BCE-B2B7-3D16581F631B}" type="slidenum">
              <a:rPr lang="fr-FR" smtClean="0"/>
              <a:pPr/>
              <a:t>‹N°›</a:t>
            </a:fld>
            <a:endParaRPr lang="fr-FR"/>
          </a:p>
        </p:txBody>
      </p:sp>
    </p:spTree>
    <p:extLst>
      <p:ext uri="{BB962C8B-B14F-4D97-AF65-F5344CB8AC3E}">
        <p14:creationId xmlns:p14="http://schemas.microsoft.com/office/powerpoint/2010/main" xmlns="" val="32393800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84E8AA-E1E8-4EB3-A563-1222F125B7FB}" type="datetimeFigureOut">
              <a:rPr lang="fr-FR" smtClean="0"/>
              <a:pPr/>
              <a:t>05/02/2022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58B551-94D6-48BB-B140-4E1508F73CB8}" type="slidenum">
              <a:rPr lang="fr-FR" smtClean="0"/>
              <a:pPr/>
              <a:t>‹N°›</a:t>
            </a:fld>
            <a:endParaRPr lang="fr-FR"/>
          </a:p>
        </p:txBody>
      </p:sp>
    </p:spTree>
    <p:extLst>
      <p:ext uri="{BB962C8B-B14F-4D97-AF65-F5344CB8AC3E}">
        <p14:creationId xmlns:p14="http://schemas.microsoft.com/office/powerpoint/2010/main" xmlns="" val="7967538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058B551-94D6-48BB-B140-4E1508F73CB8}"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81EC3AE-2F84-411D-B2CA-62B214C05EDF}" type="datetime1">
              <a:rPr lang="fr-FR" smtClean="0"/>
              <a:pPr/>
              <a:t>05/02/2022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8FAEF8-4160-4640-BFFE-F516E040609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6019379-59E1-4020-BE62-0CAFF3545D4E}" type="datetime1">
              <a:rPr lang="fr-FR" smtClean="0"/>
              <a:pPr/>
              <a:t>05/02/2022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8FAEF8-4160-4640-BFFE-F516E040609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AED3EB4-98EF-4006-B388-804979E81396}" type="datetime1">
              <a:rPr lang="fr-FR" smtClean="0"/>
              <a:pPr/>
              <a:t>05/02/2022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8FAEF8-4160-4640-BFFE-F516E04060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71CFF12-AAEA-4F44-B37A-065258724895}" type="datetime1">
              <a:rPr lang="fr-FR" smtClean="0"/>
              <a:pPr/>
              <a:t>05/02/2022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8FAEF8-4160-4640-BFFE-F516E040609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8C0AFA9-9E15-4BCE-A5E4-910E102D41ED}" type="datetime1">
              <a:rPr lang="fr-FR" smtClean="0"/>
              <a:pPr/>
              <a:t>05/02/2022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8FAEF8-4160-4640-BFFE-F516E040609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36BE28A-449D-4FDC-992F-EF4FE50E41FF}" type="datetime1">
              <a:rPr lang="fr-FR" smtClean="0"/>
              <a:pPr/>
              <a:t>05/02/2022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8FAEF8-4160-4640-BFFE-F516E040609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C57EE7E-6015-4654-ACFA-E52999A20E5C}" type="datetime1">
              <a:rPr lang="fr-FR" smtClean="0"/>
              <a:pPr/>
              <a:t>05/02/2022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38FAEF8-4160-4640-BFFE-F516E040609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2CD7E3E-2163-4258-B963-5E9754DC2B33}" type="datetime1">
              <a:rPr lang="fr-FR" smtClean="0"/>
              <a:pPr/>
              <a:t>05/02/2022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38FAEF8-4160-4640-BFFE-F516E040609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ADC81A8-8619-4241-B397-60E296306AFC}" type="datetime1">
              <a:rPr lang="fr-FR" smtClean="0"/>
              <a:pPr/>
              <a:t>05/02/2022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38FAEF8-4160-4640-BFFE-F516E040609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6AEDD3A-81EE-4B9D-89B2-AF75FEFEAF26}" type="datetime1">
              <a:rPr lang="fr-FR" smtClean="0"/>
              <a:pPr/>
              <a:t>05/02/2022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8FAEF8-4160-4640-BFFE-F516E040609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B5619C7-5008-48BE-B301-43ED44F8200B}" type="datetime1">
              <a:rPr lang="fr-FR" smtClean="0"/>
              <a:pPr/>
              <a:t>05/02/2022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8FAEF8-4160-4640-BFFE-F516E040609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D6CEC1-0FB1-4B01-946F-58235FB76AC0}" type="datetime1">
              <a:rPr lang="fr-FR" smtClean="0"/>
              <a:pPr/>
              <a:t>05/02/2022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8FAEF8-4160-4640-BFFE-F516E040609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ordArt 2"/>
          <p:cNvSpPr>
            <a:spLocks noGrp="1" noChangeArrowheads="1" noChangeShapeType="1" noTextEdit="1"/>
          </p:cNvSpPr>
          <p:nvPr>
            <p:ph type="ctrTitle"/>
          </p:nvPr>
        </p:nvSpPr>
        <p:spPr bwMode="auto">
          <a:xfrm>
            <a:off x="1187624" y="2924944"/>
            <a:ext cx="6982544" cy="866527"/>
          </a:xfrm>
          <a:prstGeom prst="rect">
            <a:avLst/>
          </a:prstGeom>
        </p:spPr>
        <p:txBody>
          <a:bodyPr wrap="none" fromWordArt="1">
            <a:prstTxWarp prst="textFadeUp">
              <a:avLst>
                <a:gd name="adj" fmla="val 0"/>
              </a:avLst>
            </a:prstTxWarp>
          </a:bodyPr>
          <a:lstStyle/>
          <a:p>
            <a:pPr algn="ctr" rtl="0"/>
            <a:r>
              <a:rPr lang="fr-FR" sz="2000" kern="10" spc="0" dirty="0" smtClean="0">
                <a:ln w="12700">
                  <a:solidFill>
                    <a:srgbClr val="993300"/>
                  </a:solidFill>
                  <a:round/>
                  <a:headEnd/>
                  <a:tailEnd/>
                </a:ln>
                <a:gradFill flip="none" rotWithShape="1">
                  <a:gsLst>
                    <a:gs pos="87000">
                      <a:schemeClr val="accent6">
                        <a:lumMod val="75000"/>
                        <a:alpha val="65000"/>
                      </a:schemeClr>
                    </a:gs>
                    <a:gs pos="50000">
                      <a:srgbClr val="008000"/>
                    </a:gs>
                    <a:gs pos="100000">
                      <a:srgbClr val="FFCC00"/>
                    </a:gs>
                  </a:gsLst>
                  <a:lin ang="5400000" scaled="0"/>
                  <a:tileRect/>
                </a:gradFill>
                <a:effectLst>
                  <a:outerShdw dist="35921" dir="2700000" sy="50000" rotWithShape="0">
                    <a:srgbClr val="875B0D">
                      <a:alpha val="70000"/>
                    </a:srgbClr>
                  </a:outerShdw>
                </a:effectLst>
                <a:latin typeface="Arial Black"/>
              </a:rPr>
              <a:t>Commission </a:t>
            </a:r>
            <a:r>
              <a:rPr lang="fr-FR" sz="2000" kern="10" dirty="0" smtClean="0">
                <a:ln w="12700">
                  <a:solidFill>
                    <a:srgbClr val="993300"/>
                  </a:solidFill>
                  <a:round/>
                  <a:headEnd/>
                  <a:tailEnd/>
                </a:ln>
                <a:gradFill flip="none" rotWithShape="1">
                  <a:gsLst>
                    <a:gs pos="87000">
                      <a:schemeClr val="accent6">
                        <a:lumMod val="75000"/>
                        <a:alpha val="65000"/>
                      </a:schemeClr>
                    </a:gs>
                    <a:gs pos="50000">
                      <a:srgbClr val="008000"/>
                    </a:gs>
                    <a:gs pos="100000">
                      <a:srgbClr val="FFCC00"/>
                    </a:gs>
                  </a:gsLst>
                  <a:lin ang="5400000" scaled="0"/>
                  <a:tileRect/>
                </a:gradFill>
                <a:effectLst>
                  <a:outerShdw dist="35921" dir="2700000" sy="50000" rotWithShape="0">
                    <a:srgbClr val="875B0D">
                      <a:alpha val="70000"/>
                    </a:srgbClr>
                  </a:outerShdw>
                </a:effectLst>
                <a:latin typeface="Arial Black"/>
              </a:rPr>
              <a:t>PARCOURS</a:t>
            </a:r>
            <a:endParaRPr lang="fr-FR" sz="2000" kern="10" spc="0" dirty="0">
              <a:ln w="12700">
                <a:solidFill>
                  <a:srgbClr val="993300"/>
                </a:solidFill>
                <a:round/>
                <a:headEnd/>
                <a:tailEnd/>
              </a:ln>
              <a:gradFill flip="none" rotWithShape="1">
                <a:gsLst>
                  <a:gs pos="87000">
                    <a:schemeClr val="accent6">
                      <a:lumMod val="75000"/>
                      <a:alpha val="65000"/>
                    </a:schemeClr>
                  </a:gs>
                  <a:gs pos="50000">
                    <a:srgbClr val="008000"/>
                  </a:gs>
                  <a:gs pos="100000">
                    <a:srgbClr val="FFCC00"/>
                  </a:gs>
                </a:gsLst>
                <a:lin ang="5400000" scaled="0"/>
                <a:tileRect/>
              </a:gradFill>
              <a:effectLst>
                <a:outerShdw dist="35921" dir="2700000" sy="50000" rotWithShape="0">
                  <a:srgbClr val="875B0D">
                    <a:alpha val="70000"/>
                  </a:srgbClr>
                </a:outerShdw>
              </a:effectLst>
              <a:latin typeface="Arial Black"/>
            </a:endParaRPr>
          </a:p>
        </p:txBody>
      </p:sp>
      <p:sp>
        <p:nvSpPr>
          <p:cNvPr id="6" name="Sous-titre 2"/>
          <p:cNvSpPr txBox="1">
            <a:spLocks noGrp="1"/>
          </p:cNvSpPr>
          <p:nvPr>
            <p:ph type="subTitle" idx="1"/>
          </p:nvPr>
        </p:nvSpPr>
        <p:spPr>
          <a:xfrm>
            <a:off x="1403648" y="4437112"/>
            <a:ext cx="6400800" cy="1752600"/>
          </a:xfrm>
          <a:prstGeom prst="rect">
            <a:avLst/>
          </a:prstGeom>
        </p:spPr>
        <p:txBody>
          <a:bodyPr vert="horz" lIns="91440" tIns="45720" rIns="91440" bIns="45720" rtlCol="0">
            <a:normAutofit/>
          </a:bodyPr>
          <a:lstStyle/>
          <a:p>
            <a:pPr algn="ctr">
              <a:spcBef>
                <a:spcPct val="20000"/>
              </a:spcBef>
            </a:pPr>
            <a:r>
              <a:rPr lang="fr-FR" sz="3200" b="1" dirty="0" smtClean="0">
                <a:solidFill>
                  <a:schemeClr val="tx1"/>
                </a:solidFill>
                <a:latin typeface="Verdana" pitchFamily="34" charset="0"/>
              </a:rPr>
              <a:t>Bilan 2021</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b="1" dirty="0" smtClean="0">
                <a:solidFill>
                  <a:schemeClr val="tx1"/>
                </a:solidFill>
                <a:latin typeface="Verdana" pitchFamily="34" charset="0"/>
              </a:rPr>
              <a:t>Objectifs 2022</a:t>
            </a:r>
            <a:endParaRPr kumimoji="0" lang="fr-FR" sz="3200" b="1" i="0" u="none" strike="noStrike" kern="1200" cap="none" spc="0" normalizeH="0" baseline="0" noProof="0" dirty="0" smtClean="0">
              <a:ln>
                <a:noFill/>
              </a:ln>
              <a:solidFill>
                <a:schemeClr val="tx1"/>
              </a:solidFill>
              <a:effectLst/>
              <a:uLnTx/>
              <a:uFillTx/>
              <a:latin typeface="Verdana" pitchFamily="34" charset="0"/>
            </a:endParaRPr>
          </a:p>
        </p:txBody>
      </p:sp>
      <p:pic>
        <p:nvPicPr>
          <p:cNvPr id="7" name="Image 6" descr="logo.JPG"/>
          <p:cNvPicPr>
            <a:picLocks noChangeAspect="1"/>
          </p:cNvPicPr>
          <p:nvPr/>
        </p:nvPicPr>
        <p:blipFill>
          <a:blip r:embed="rId3" cstate="print"/>
          <a:stretch>
            <a:fillRect/>
          </a:stretch>
        </p:blipFill>
        <p:spPr>
          <a:xfrm>
            <a:off x="107504" y="116632"/>
            <a:ext cx="1656184" cy="1661432"/>
          </a:xfrm>
          <a:prstGeom prst="rect">
            <a:avLst/>
          </a:prstGeom>
        </p:spPr>
      </p:pic>
      <p:sp>
        <p:nvSpPr>
          <p:cNvPr id="2" name="Rectangle 1"/>
          <p:cNvSpPr/>
          <p:nvPr/>
        </p:nvSpPr>
        <p:spPr>
          <a:xfrm>
            <a:off x="1979712" y="476672"/>
            <a:ext cx="6480720" cy="1200328"/>
          </a:xfrm>
          <a:prstGeom prst="rect">
            <a:avLst/>
          </a:prstGeom>
        </p:spPr>
        <p:txBody>
          <a:bodyPr wrap="square">
            <a:spAutoFit/>
          </a:bodyPr>
          <a:lstStyle/>
          <a:p>
            <a:pPr algn="ctr"/>
            <a:r>
              <a:rPr lang="fr-FR" sz="4800" b="1" dirty="0">
                <a:solidFill>
                  <a:srgbClr val="0000FF"/>
                </a:solidFill>
              </a:rPr>
              <a:t>ASSEMBLEE GENERALE </a:t>
            </a:r>
          </a:p>
          <a:p>
            <a:pPr algn="ctr"/>
            <a:r>
              <a:rPr lang="fr-FR" sz="2400" b="1" dirty="0" smtClean="0">
                <a:solidFill>
                  <a:srgbClr val="0000FF"/>
                </a:solidFill>
              </a:rPr>
              <a:t>26 </a:t>
            </a:r>
            <a:r>
              <a:rPr lang="fr-FR" sz="2400" b="1" dirty="0">
                <a:solidFill>
                  <a:srgbClr val="0000FF"/>
                </a:solidFill>
              </a:rPr>
              <a:t>FEVRIER </a:t>
            </a:r>
            <a:r>
              <a:rPr lang="fr-FR" sz="2400" b="1" dirty="0" smtClean="0">
                <a:solidFill>
                  <a:srgbClr val="0000FF"/>
                </a:solidFill>
              </a:rPr>
              <a:t>2022</a:t>
            </a:r>
            <a:endParaRPr lang="fr-FR" sz="2400" b="1" dirty="0">
              <a:solidFill>
                <a:srgbClr val="0000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08920"/>
            <a:ext cx="8424936" cy="3567160"/>
          </a:xfrm>
        </p:spPr>
        <p:txBody>
          <a:bodyPr>
            <a:normAutofit/>
          </a:bodyPr>
          <a:lstStyle/>
          <a:p>
            <a:r>
              <a:rPr lang="fr-FR" sz="2000" b="1" dirty="0" smtClean="0"/>
              <a:t>Reprise timide des compétitions :</a:t>
            </a:r>
            <a:r>
              <a:rPr lang="fr-FR" sz="1800" b="1" dirty="0" smtClean="0"/>
              <a:t/>
            </a:r>
            <a:br>
              <a:rPr lang="fr-FR" sz="1800" b="1" dirty="0" smtClean="0"/>
            </a:br>
            <a:r>
              <a:rPr lang="fr-FR" sz="1800" b="1" dirty="0" smtClean="0"/>
              <a:t>Reprise effective à partir de la mi-mai dans le cadre du Trophée National Nature, organisé par la FFTA : en Occitanie, près de 250 </a:t>
            </a:r>
            <a:r>
              <a:rPr lang="fr-FR" sz="1800" b="1" dirty="0" smtClean="0"/>
              <a:t>archers ont </a:t>
            </a:r>
            <a:r>
              <a:rPr lang="fr-FR" sz="1800" b="1" dirty="0" smtClean="0"/>
              <a:t>pu retrouver les parcours.</a:t>
            </a:r>
            <a:br>
              <a:rPr lang="fr-FR" sz="1800" b="1" dirty="0" smtClean="0"/>
            </a:br>
            <a:r>
              <a:rPr lang="fr-FR" sz="1800" b="1" dirty="0" smtClean="0"/>
              <a:t>Ensuite, les concours ont pu se dérouler dans les 3 disciplines de parcours, mais seuls ont pu avoir lieu les championnats  nationaux de tir campagne et le championnat 3D par équipe de club.</a:t>
            </a:r>
            <a:br>
              <a:rPr lang="fr-FR" sz="1800" b="1" dirty="0" smtClean="0"/>
            </a:br>
            <a:r>
              <a:rPr lang="fr-FR" sz="1800" b="1" dirty="0" smtClean="0"/>
              <a:t>Comme en 2020, de nombreux archers compétiteurs sont restés sur leur faim!!</a:t>
            </a:r>
            <a:endParaRPr lang="fr-FR" sz="1800" b="1" dirty="0"/>
          </a:p>
        </p:txBody>
      </p:sp>
      <p:pic>
        <p:nvPicPr>
          <p:cNvPr id="5" name="Image 4" descr="logo.JPG"/>
          <p:cNvPicPr>
            <a:picLocks noChangeAspect="1"/>
          </p:cNvPicPr>
          <p:nvPr/>
        </p:nvPicPr>
        <p:blipFill>
          <a:blip r:embed="rId2" cstate="print"/>
          <a:stretch>
            <a:fillRect/>
          </a:stretch>
        </p:blipFill>
        <p:spPr>
          <a:xfrm>
            <a:off x="323529" y="188640"/>
            <a:ext cx="1076708" cy="1080120"/>
          </a:xfrm>
          <a:prstGeom prst="rect">
            <a:avLst/>
          </a:prstGeom>
        </p:spPr>
      </p:pic>
      <p:sp>
        <p:nvSpPr>
          <p:cNvPr id="6" name="Espace réservé du pied de page 6"/>
          <p:cNvSpPr>
            <a:spLocks noGrp="1"/>
          </p:cNvSpPr>
          <p:nvPr/>
        </p:nvSpPr>
        <p:spPr>
          <a:xfrm>
            <a:off x="29323" y="6525344"/>
            <a:ext cx="1656184" cy="288032"/>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AG 27 février  2022</a:t>
            </a:r>
            <a:endParaRPr lang="fr-FR" dirty="0"/>
          </a:p>
        </p:txBody>
      </p:sp>
      <p:sp>
        <p:nvSpPr>
          <p:cNvPr id="7" name="ZoneTexte 6"/>
          <p:cNvSpPr txBox="1"/>
          <p:nvPr/>
        </p:nvSpPr>
        <p:spPr>
          <a:xfrm>
            <a:off x="1043608" y="1304064"/>
            <a:ext cx="7128792" cy="1323439"/>
          </a:xfrm>
          <a:prstGeom prst="rect">
            <a:avLst/>
          </a:prstGeom>
          <a:noFill/>
        </p:spPr>
        <p:txBody>
          <a:bodyPr wrap="square" rtlCol="0">
            <a:spAutoFit/>
          </a:bodyPr>
          <a:lstStyle/>
          <a:p>
            <a:pPr algn="ctr"/>
            <a:r>
              <a:rPr lang="fr-FR" sz="4000" b="1" dirty="0" smtClean="0"/>
              <a:t> Nature et 3D et Campagne</a:t>
            </a:r>
          </a:p>
          <a:p>
            <a:pPr algn="ctr"/>
            <a:endParaRPr lang="fr-FR" sz="4000" dirty="0"/>
          </a:p>
        </p:txBody>
      </p:sp>
      <p:pic>
        <p:nvPicPr>
          <p:cNvPr id="1026" name="Picture 2"/>
          <p:cNvPicPr>
            <a:picLocks noChangeAspect="1" noChangeArrowheads="1"/>
          </p:cNvPicPr>
          <p:nvPr/>
        </p:nvPicPr>
        <p:blipFill>
          <a:blip r:embed="rId3" cstate="print"/>
          <a:srcRect/>
          <a:stretch>
            <a:fillRect/>
          </a:stretch>
        </p:blipFill>
        <p:spPr bwMode="auto">
          <a:xfrm>
            <a:off x="2195736" y="1844824"/>
            <a:ext cx="971550" cy="135255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cstate="print"/>
          <a:srcRect/>
          <a:stretch>
            <a:fillRect/>
          </a:stretch>
        </p:blipFill>
        <p:spPr bwMode="auto">
          <a:xfrm>
            <a:off x="3923928" y="1916832"/>
            <a:ext cx="962025" cy="1276350"/>
          </a:xfrm>
          <a:prstGeom prst="rect">
            <a:avLst/>
          </a:prstGeom>
          <a:noFill/>
          <a:ln w="9525">
            <a:noFill/>
            <a:miter lim="800000"/>
            <a:headEnd/>
            <a:tailEnd/>
          </a:ln>
          <a:effectLst/>
        </p:spPr>
      </p:pic>
      <p:pic>
        <p:nvPicPr>
          <p:cNvPr id="1028" name="Picture 4"/>
          <p:cNvPicPr>
            <a:picLocks noChangeAspect="1" noChangeArrowheads="1"/>
          </p:cNvPicPr>
          <p:nvPr/>
        </p:nvPicPr>
        <p:blipFill>
          <a:blip r:embed="rId5" cstate="print"/>
          <a:srcRect/>
          <a:stretch>
            <a:fillRect/>
          </a:stretch>
        </p:blipFill>
        <p:spPr bwMode="auto">
          <a:xfrm>
            <a:off x="5436096" y="1949512"/>
            <a:ext cx="1428750" cy="1257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endParaRPr lang="fr-FR"/>
          </a:p>
        </p:txBody>
      </p:sp>
      <p:pic>
        <p:nvPicPr>
          <p:cNvPr id="2050" name="Picture 2"/>
          <p:cNvPicPr>
            <a:picLocks noChangeAspect="1" noChangeArrowheads="1"/>
          </p:cNvPicPr>
          <p:nvPr/>
        </p:nvPicPr>
        <p:blipFill>
          <a:blip r:embed="rId2" cstate="print"/>
          <a:srcRect/>
          <a:stretch>
            <a:fillRect/>
          </a:stretch>
        </p:blipFill>
        <p:spPr bwMode="auto">
          <a:xfrm>
            <a:off x="22225" y="30163"/>
            <a:ext cx="9097963" cy="6802437"/>
          </a:xfrm>
          <a:prstGeom prst="rect">
            <a:avLst/>
          </a:prstGeom>
          <a:noFill/>
          <a:ln w="9525">
            <a:noFill/>
            <a:miter lim="800000"/>
            <a:headEnd/>
            <a:tailEnd/>
          </a:ln>
          <a:effectLst/>
        </p:spPr>
      </p:pic>
      <p:sp>
        <p:nvSpPr>
          <p:cNvPr id="6" name="Espace réservé du pied de page 6"/>
          <p:cNvSpPr>
            <a:spLocks noGrp="1"/>
          </p:cNvSpPr>
          <p:nvPr/>
        </p:nvSpPr>
        <p:spPr>
          <a:xfrm>
            <a:off x="304619" y="6397528"/>
            <a:ext cx="1656184" cy="288032"/>
          </a:xfrm>
          <a:prstGeom prst="rect">
            <a:avLst/>
          </a:prstGeom>
          <a:solidFill>
            <a:schemeClr val="bg1"/>
          </a:solidFill>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AG 27 février  2022</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Bilan Nature / 3D</a:t>
            </a:r>
            <a:endParaRPr lang="fr-FR" dirty="0"/>
          </a:p>
        </p:txBody>
      </p:sp>
      <p:sp>
        <p:nvSpPr>
          <p:cNvPr id="3" name="Espace réservé du contenu 2"/>
          <p:cNvSpPr>
            <a:spLocks noGrp="1"/>
          </p:cNvSpPr>
          <p:nvPr>
            <p:ph idx="1"/>
          </p:nvPr>
        </p:nvSpPr>
        <p:spPr/>
        <p:txBody>
          <a:bodyPr>
            <a:normAutofit/>
          </a:bodyPr>
          <a:lstStyle/>
          <a:p>
            <a:r>
              <a:rPr lang="fr-FR" dirty="0" smtClean="0"/>
              <a:t>Championnats de France :</a:t>
            </a:r>
          </a:p>
          <a:p>
            <a:pPr lvl="1"/>
            <a:r>
              <a:rPr lang="fr-FR" sz="2400" dirty="0" smtClean="0"/>
              <a:t>Pas de championnats individuels en 2021</a:t>
            </a:r>
          </a:p>
          <a:p>
            <a:pPr lvl="1"/>
            <a:r>
              <a:rPr lang="fr-FR" sz="2400" dirty="0" smtClean="0"/>
              <a:t>Championnat 3D par équipe de clubs à Surgères (17)</a:t>
            </a:r>
          </a:p>
          <a:p>
            <a:pPr lvl="1"/>
            <a:endParaRPr lang="fr-FR" sz="2400" dirty="0" smtClean="0"/>
          </a:p>
          <a:p>
            <a:pPr>
              <a:buNone/>
            </a:pPr>
            <a:r>
              <a:rPr lang="fr-FR" sz="2800" dirty="0" smtClean="0"/>
              <a:t>La région Occitanie était représentée par 5 clubs : </a:t>
            </a:r>
          </a:p>
          <a:p>
            <a:pPr>
              <a:buNone/>
            </a:pPr>
            <a:endParaRPr lang="fr-FR" sz="2800" dirty="0" smtClean="0"/>
          </a:p>
          <a:p>
            <a:pPr algn="ctr">
              <a:buNone/>
            </a:pPr>
            <a:r>
              <a:rPr lang="fr-FR" dirty="0" smtClean="0"/>
              <a:t>	</a:t>
            </a:r>
            <a:r>
              <a:rPr lang="fr-FR" sz="2400" b="1" dirty="0" smtClean="0"/>
              <a:t>Gramat</a:t>
            </a:r>
            <a:r>
              <a:rPr lang="fr-FR" sz="2400" dirty="0" smtClean="0"/>
              <a:t> (2 équipes), </a:t>
            </a:r>
            <a:r>
              <a:rPr lang="fr-FR" sz="2400" b="1" dirty="0" smtClean="0"/>
              <a:t>L’Union</a:t>
            </a:r>
            <a:r>
              <a:rPr lang="fr-FR" sz="2400" dirty="0" smtClean="0"/>
              <a:t> (2 équipes), </a:t>
            </a:r>
          </a:p>
          <a:p>
            <a:pPr algn="ctr">
              <a:buNone/>
            </a:pPr>
            <a:r>
              <a:rPr lang="fr-FR" sz="2400" b="1" dirty="0" smtClean="0"/>
              <a:t>Montgiscard</a:t>
            </a:r>
            <a:r>
              <a:rPr lang="fr-FR" sz="2400" dirty="0" smtClean="0"/>
              <a:t> (1 équipe), </a:t>
            </a:r>
            <a:r>
              <a:rPr lang="fr-FR" sz="2400" b="1" dirty="0" smtClean="0"/>
              <a:t>TAC</a:t>
            </a:r>
            <a:r>
              <a:rPr lang="fr-FR" sz="2400" dirty="0" smtClean="0"/>
              <a:t> (1 équipe) </a:t>
            </a:r>
          </a:p>
          <a:p>
            <a:pPr algn="ctr">
              <a:buNone/>
            </a:pPr>
            <a:r>
              <a:rPr lang="fr-FR" sz="2400" b="1" dirty="0" smtClean="0"/>
              <a:t>Verdun/Garonne</a:t>
            </a:r>
            <a:r>
              <a:rPr lang="fr-FR" sz="2400" dirty="0" smtClean="0"/>
              <a:t> (1 équipe)</a:t>
            </a:r>
            <a:endParaRPr lang="fr-FR" dirty="0" smtClean="0"/>
          </a:p>
        </p:txBody>
      </p:sp>
      <p:sp>
        <p:nvSpPr>
          <p:cNvPr id="4" name="Espace réservé du pied de page 3"/>
          <p:cNvSpPr>
            <a:spLocks noGrp="1"/>
          </p:cNvSpPr>
          <p:nvPr>
            <p:ph type="ftr" sz="quarter" idx="11"/>
          </p:nvPr>
        </p:nvSpPr>
        <p:spPr/>
        <p:txBody>
          <a:bodyPr/>
          <a:lstStyle/>
          <a:p>
            <a:endParaRPr lang="fr-FR"/>
          </a:p>
        </p:txBody>
      </p:sp>
      <p:sp>
        <p:nvSpPr>
          <p:cNvPr id="5" name="Espace réservé du pied de page 6"/>
          <p:cNvSpPr>
            <a:spLocks noGrp="1"/>
          </p:cNvSpPr>
          <p:nvPr/>
        </p:nvSpPr>
        <p:spPr>
          <a:xfrm>
            <a:off x="265291" y="6358200"/>
            <a:ext cx="1656184" cy="288032"/>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AG 27 février  2022</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Bilan Nature / 3D</a:t>
            </a:r>
            <a:endParaRPr lang="fr-FR" dirty="0"/>
          </a:p>
        </p:txBody>
      </p:sp>
      <p:sp>
        <p:nvSpPr>
          <p:cNvPr id="4" name="Espace réservé du pied de page 3"/>
          <p:cNvSpPr>
            <a:spLocks noGrp="1"/>
          </p:cNvSpPr>
          <p:nvPr>
            <p:ph type="ftr" sz="quarter" idx="11"/>
          </p:nvPr>
        </p:nvSpPr>
        <p:spPr/>
        <p:txBody>
          <a:bodyPr/>
          <a:lstStyle/>
          <a:p>
            <a:endParaRPr lang="fr-FR"/>
          </a:p>
        </p:txBody>
      </p:sp>
      <p:pic>
        <p:nvPicPr>
          <p:cNvPr id="8" name="Espace réservé du contenu 7" descr="gramat.jpg"/>
          <p:cNvPicPr>
            <a:picLocks noGrp="1" noChangeAspect="1"/>
          </p:cNvPicPr>
          <p:nvPr>
            <p:ph idx="1"/>
          </p:nvPr>
        </p:nvPicPr>
        <p:blipFill>
          <a:blip r:embed="rId2" cstate="print"/>
          <a:stretch>
            <a:fillRect/>
          </a:stretch>
        </p:blipFill>
        <p:spPr>
          <a:xfrm>
            <a:off x="1979712" y="1939680"/>
            <a:ext cx="4896544" cy="3264363"/>
          </a:xfrm>
        </p:spPr>
      </p:pic>
      <p:sp>
        <p:nvSpPr>
          <p:cNvPr id="9" name="ZoneTexte 8"/>
          <p:cNvSpPr txBox="1"/>
          <p:nvPr/>
        </p:nvSpPr>
        <p:spPr>
          <a:xfrm>
            <a:off x="791720" y="5192496"/>
            <a:ext cx="7416824" cy="369332"/>
          </a:xfrm>
          <a:prstGeom prst="rect">
            <a:avLst/>
          </a:prstGeom>
          <a:noFill/>
        </p:spPr>
        <p:txBody>
          <a:bodyPr wrap="square" rtlCol="0">
            <a:spAutoFit/>
          </a:bodyPr>
          <a:lstStyle/>
          <a:p>
            <a:r>
              <a:rPr lang="fr-FR" dirty="0" smtClean="0"/>
              <a:t>Marlène Peter-</a:t>
            </a:r>
            <a:r>
              <a:rPr lang="fr-FR" dirty="0" err="1" smtClean="0"/>
              <a:t>Ayral</a:t>
            </a:r>
            <a:r>
              <a:rPr lang="fr-FR" dirty="0" smtClean="0"/>
              <a:t> (Cap), Marjorie Allemane, Danièle Ramos, Chantal Porte</a:t>
            </a:r>
            <a:endParaRPr lang="fr-FR" dirty="0"/>
          </a:p>
        </p:txBody>
      </p:sp>
      <p:sp>
        <p:nvSpPr>
          <p:cNvPr id="10" name="Espace réservé du pied de page 6"/>
          <p:cNvSpPr>
            <a:spLocks noGrp="1"/>
          </p:cNvSpPr>
          <p:nvPr/>
        </p:nvSpPr>
        <p:spPr>
          <a:xfrm>
            <a:off x="304619" y="6358200"/>
            <a:ext cx="1656184" cy="288032"/>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AG 27 février  2022</a:t>
            </a:r>
            <a:endParaRPr lang="fr-FR" dirty="0"/>
          </a:p>
        </p:txBody>
      </p:sp>
      <p:sp>
        <p:nvSpPr>
          <p:cNvPr id="11" name="ZoneTexte 10"/>
          <p:cNvSpPr txBox="1"/>
          <p:nvPr/>
        </p:nvSpPr>
        <p:spPr>
          <a:xfrm>
            <a:off x="979984" y="1225288"/>
            <a:ext cx="7272808" cy="646331"/>
          </a:xfrm>
          <a:prstGeom prst="rect">
            <a:avLst/>
          </a:prstGeom>
          <a:noFill/>
        </p:spPr>
        <p:txBody>
          <a:bodyPr wrap="square" rtlCol="0">
            <a:spAutoFit/>
          </a:bodyPr>
          <a:lstStyle/>
          <a:p>
            <a:pPr algn="ctr"/>
            <a:r>
              <a:rPr lang="fr-FR" dirty="0" smtClean="0"/>
              <a:t>Championnes de France : Club de Gramat</a:t>
            </a:r>
          </a:p>
          <a:p>
            <a:pPr algn="ctr"/>
            <a:r>
              <a:rPr lang="fr-FR" dirty="0" smtClean="0"/>
              <a:t>Devant Conches en Ouche et </a:t>
            </a:r>
            <a:r>
              <a:rPr lang="fr-FR" dirty="0" err="1" smtClean="0"/>
              <a:t>Montlouis</a:t>
            </a:r>
            <a:r>
              <a:rPr lang="fr-FR" dirty="0" smtClean="0"/>
              <a:t> sur Loire</a:t>
            </a:r>
            <a:endParaRPr lang="fr-FR" dirty="0"/>
          </a:p>
        </p:txBody>
      </p:sp>
      <p:sp>
        <p:nvSpPr>
          <p:cNvPr id="12" name="ZoneTexte 11"/>
          <p:cNvSpPr txBox="1"/>
          <p:nvPr/>
        </p:nvSpPr>
        <p:spPr>
          <a:xfrm>
            <a:off x="755576" y="5618456"/>
            <a:ext cx="7704856" cy="646331"/>
          </a:xfrm>
          <a:prstGeom prst="rect">
            <a:avLst/>
          </a:prstGeom>
          <a:noFill/>
        </p:spPr>
        <p:txBody>
          <a:bodyPr wrap="square" rtlCol="0">
            <a:spAutoFit/>
          </a:bodyPr>
          <a:lstStyle/>
          <a:p>
            <a:r>
              <a:rPr lang="fr-FR" b="1" dirty="0" smtClean="0"/>
              <a:t>Selon le règlement c’est donc le club de Gramat qui organisera le championnat de France par équipe de club en septembre 2022</a:t>
            </a:r>
            <a:endParaRPr lang="fr-FR"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Bilan Nature / 3D</a:t>
            </a:r>
            <a:endParaRPr lang="fr-FR" dirty="0"/>
          </a:p>
        </p:txBody>
      </p:sp>
      <p:pic>
        <p:nvPicPr>
          <p:cNvPr id="9" name="Espace réservé du contenu 8" descr="l'union.jpg"/>
          <p:cNvPicPr>
            <a:picLocks noGrp="1" noChangeAspect="1"/>
          </p:cNvPicPr>
          <p:nvPr>
            <p:ph idx="1"/>
          </p:nvPr>
        </p:nvPicPr>
        <p:blipFill>
          <a:blip r:embed="rId2" cstate="print"/>
          <a:stretch>
            <a:fillRect/>
          </a:stretch>
        </p:blipFill>
        <p:spPr>
          <a:xfrm>
            <a:off x="2156128" y="2112681"/>
            <a:ext cx="5040560" cy="3360373"/>
          </a:xfrm>
        </p:spPr>
      </p:pic>
      <p:sp>
        <p:nvSpPr>
          <p:cNvPr id="4" name="Espace réservé du pied de page 3"/>
          <p:cNvSpPr>
            <a:spLocks noGrp="1"/>
          </p:cNvSpPr>
          <p:nvPr>
            <p:ph type="ftr" sz="quarter" idx="11"/>
          </p:nvPr>
        </p:nvSpPr>
        <p:spPr/>
        <p:txBody>
          <a:bodyPr/>
          <a:lstStyle/>
          <a:p>
            <a:endParaRPr lang="fr-FR"/>
          </a:p>
        </p:txBody>
      </p:sp>
      <p:sp>
        <p:nvSpPr>
          <p:cNvPr id="10" name="ZoneTexte 9"/>
          <p:cNvSpPr txBox="1"/>
          <p:nvPr/>
        </p:nvSpPr>
        <p:spPr>
          <a:xfrm>
            <a:off x="1907704" y="1356968"/>
            <a:ext cx="5400600" cy="646331"/>
          </a:xfrm>
          <a:prstGeom prst="rect">
            <a:avLst/>
          </a:prstGeom>
          <a:noFill/>
        </p:spPr>
        <p:txBody>
          <a:bodyPr wrap="square" rtlCol="0">
            <a:spAutoFit/>
          </a:bodyPr>
          <a:lstStyle/>
          <a:p>
            <a:pPr algn="ctr"/>
            <a:r>
              <a:rPr lang="fr-FR" dirty="0" smtClean="0"/>
              <a:t>Champions de France : Club de L’Union</a:t>
            </a:r>
          </a:p>
          <a:p>
            <a:pPr algn="ctr"/>
            <a:r>
              <a:rPr lang="fr-FR" dirty="0" smtClean="0"/>
              <a:t>Devant Eybens et Bassin d’Arcachon</a:t>
            </a:r>
            <a:endParaRPr lang="fr-FR" dirty="0"/>
          </a:p>
        </p:txBody>
      </p:sp>
      <p:sp>
        <p:nvSpPr>
          <p:cNvPr id="11" name="ZoneTexte 10"/>
          <p:cNvSpPr txBox="1"/>
          <p:nvPr/>
        </p:nvSpPr>
        <p:spPr>
          <a:xfrm>
            <a:off x="827584" y="5687560"/>
            <a:ext cx="7776864" cy="369332"/>
          </a:xfrm>
          <a:prstGeom prst="rect">
            <a:avLst/>
          </a:prstGeom>
          <a:noFill/>
        </p:spPr>
        <p:txBody>
          <a:bodyPr wrap="square" rtlCol="0">
            <a:spAutoFit/>
          </a:bodyPr>
          <a:lstStyle/>
          <a:p>
            <a:r>
              <a:rPr lang="fr-FR" dirty="0" smtClean="0"/>
              <a:t>Christophe </a:t>
            </a:r>
            <a:r>
              <a:rPr lang="fr-FR" dirty="0" err="1" smtClean="0"/>
              <a:t>Grivotet</a:t>
            </a:r>
            <a:r>
              <a:rPr lang="fr-FR" dirty="0" smtClean="0"/>
              <a:t>, Robin Gardeur, David Jackson, Maxime </a:t>
            </a:r>
            <a:r>
              <a:rPr lang="fr-FR" dirty="0" err="1" smtClean="0"/>
              <a:t>Vandercamere</a:t>
            </a:r>
            <a:r>
              <a:rPr lang="fr-FR" dirty="0" smtClean="0"/>
              <a:t> (Cap)</a:t>
            </a:r>
            <a:endParaRPr lang="fr-FR" dirty="0"/>
          </a:p>
        </p:txBody>
      </p:sp>
      <p:sp>
        <p:nvSpPr>
          <p:cNvPr id="12" name="Espace réservé du pied de page 6"/>
          <p:cNvSpPr>
            <a:spLocks noGrp="1"/>
          </p:cNvSpPr>
          <p:nvPr/>
        </p:nvSpPr>
        <p:spPr>
          <a:xfrm>
            <a:off x="304619" y="6358200"/>
            <a:ext cx="1656184" cy="288032"/>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AG 27 février  2022</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Bilan Nature / 3D</a:t>
            </a:r>
            <a:endParaRPr lang="fr-FR" dirty="0"/>
          </a:p>
        </p:txBody>
      </p:sp>
      <p:sp>
        <p:nvSpPr>
          <p:cNvPr id="3" name="Espace réservé du contenu 2"/>
          <p:cNvSpPr>
            <a:spLocks noGrp="1"/>
          </p:cNvSpPr>
          <p:nvPr>
            <p:ph idx="1"/>
          </p:nvPr>
        </p:nvSpPr>
        <p:spPr>
          <a:xfrm>
            <a:off x="467544" y="3167841"/>
            <a:ext cx="8229600" cy="2376264"/>
          </a:xfrm>
        </p:spPr>
        <p:txBody>
          <a:bodyPr/>
          <a:lstStyle/>
          <a:p>
            <a:r>
              <a:rPr lang="fr-FR" dirty="0" smtClean="0"/>
              <a:t>7 archers d’Occitanie étaient sélectionnés en équipe de France.</a:t>
            </a:r>
          </a:p>
          <a:p>
            <a:r>
              <a:rPr lang="fr-FR" dirty="0" smtClean="0"/>
              <a:t>Le duo mixte composé de Danièle Ramos et Robin Gardeur remporte la médaille de bronze</a:t>
            </a:r>
            <a:endParaRPr lang="fr-FR" dirty="0"/>
          </a:p>
        </p:txBody>
      </p:sp>
      <p:sp>
        <p:nvSpPr>
          <p:cNvPr id="4" name="Espace réservé du pied de page 3"/>
          <p:cNvSpPr>
            <a:spLocks noGrp="1"/>
          </p:cNvSpPr>
          <p:nvPr>
            <p:ph type="ftr" sz="quarter" idx="11"/>
          </p:nvPr>
        </p:nvSpPr>
        <p:spPr/>
        <p:txBody>
          <a:bodyPr/>
          <a:lstStyle/>
          <a:p>
            <a:endParaRPr lang="fr-FR"/>
          </a:p>
        </p:txBody>
      </p:sp>
      <p:sp>
        <p:nvSpPr>
          <p:cNvPr id="5" name="Espace réservé du pied de page 6"/>
          <p:cNvSpPr>
            <a:spLocks noGrp="1"/>
          </p:cNvSpPr>
          <p:nvPr/>
        </p:nvSpPr>
        <p:spPr>
          <a:xfrm>
            <a:off x="304619" y="6358200"/>
            <a:ext cx="1656184" cy="288032"/>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AG 27 février  2022</a:t>
            </a:r>
            <a:endParaRPr lang="fr-FR" dirty="0"/>
          </a:p>
        </p:txBody>
      </p:sp>
      <p:sp>
        <p:nvSpPr>
          <p:cNvPr id="7" name="ZoneTexte 6"/>
          <p:cNvSpPr txBox="1"/>
          <p:nvPr/>
        </p:nvSpPr>
        <p:spPr>
          <a:xfrm>
            <a:off x="611560" y="1628800"/>
            <a:ext cx="7776864" cy="1077218"/>
          </a:xfrm>
          <a:prstGeom prst="rect">
            <a:avLst/>
          </a:prstGeom>
          <a:noFill/>
        </p:spPr>
        <p:txBody>
          <a:bodyPr wrap="square" rtlCol="0">
            <a:spAutoFit/>
          </a:bodyPr>
          <a:lstStyle/>
          <a:p>
            <a:pPr algn="ctr">
              <a:buNone/>
            </a:pPr>
            <a:r>
              <a:rPr lang="fr-FR" sz="3200" b="1" dirty="0" smtClean="0"/>
              <a:t>Championnat d’Europe 3D Maribor (Slovénie)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Bilan Campagne</a:t>
            </a:r>
            <a:endParaRPr lang="fr-FR" dirty="0"/>
          </a:p>
        </p:txBody>
      </p:sp>
      <p:sp>
        <p:nvSpPr>
          <p:cNvPr id="4" name="Espace réservé du pied de page 3"/>
          <p:cNvSpPr>
            <a:spLocks noGrp="1"/>
          </p:cNvSpPr>
          <p:nvPr>
            <p:ph type="ftr" sz="quarter" idx="11"/>
          </p:nvPr>
        </p:nvSpPr>
        <p:spPr/>
        <p:txBody>
          <a:bodyPr/>
          <a:lstStyle/>
          <a:p>
            <a:endParaRPr lang="fr-FR"/>
          </a:p>
        </p:txBody>
      </p:sp>
      <p:sp>
        <p:nvSpPr>
          <p:cNvPr id="6" name="Rectangle 5"/>
          <p:cNvSpPr/>
          <p:nvPr/>
        </p:nvSpPr>
        <p:spPr>
          <a:xfrm>
            <a:off x="1815192" y="1412776"/>
            <a:ext cx="5413020" cy="461665"/>
          </a:xfrm>
          <a:prstGeom prst="rect">
            <a:avLst/>
          </a:prstGeom>
        </p:spPr>
        <p:txBody>
          <a:bodyPr wrap="none">
            <a:spAutoFit/>
          </a:bodyPr>
          <a:lstStyle/>
          <a:p>
            <a:r>
              <a:rPr lang="fr-FR" sz="2400" b="1" dirty="0" smtClean="0"/>
              <a:t>Championnat de France </a:t>
            </a:r>
            <a:r>
              <a:rPr lang="fr-FR" sz="2400" b="1" dirty="0" err="1" smtClean="0"/>
              <a:t>Semezanges</a:t>
            </a:r>
            <a:r>
              <a:rPr lang="fr-FR" sz="2400" b="1" dirty="0" smtClean="0"/>
              <a:t> (21)</a:t>
            </a:r>
            <a:endParaRPr lang="fr-FR" sz="2400" b="1" dirty="0"/>
          </a:p>
        </p:txBody>
      </p:sp>
      <p:sp>
        <p:nvSpPr>
          <p:cNvPr id="7" name="ZoneTexte 6"/>
          <p:cNvSpPr txBox="1"/>
          <p:nvPr/>
        </p:nvSpPr>
        <p:spPr>
          <a:xfrm>
            <a:off x="3632432" y="3025608"/>
            <a:ext cx="1800200" cy="1200329"/>
          </a:xfrm>
          <a:prstGeom prst="rect">
            <a:avLst/>
          </a:prstGeom>
          <a:solidFill>
            <a:srgbClr val="FFFF00"/>
          </a:solidFill>
        </p:spPr>
        <p:txBody>
          <a:bodyPr wrap="square" rtlCol="0">
            <a:spAutoFit/>
          </a:bodyPr>
          <a:lstStyle/>
          <a:p>
            <a:r>
              <a:rPr lang="fr-FR" b="1" dirty="0" smtClean="0"/>
              <a:t>Aurélie AUTRET</a:t>
            </a:r>
          </a:p>
          <a:p>
            <a:r>
              <a:rPr lang="fr-FR" b="1" dirty="0" smtClean="0"/>
              <a:t>Danièle RAMOS</a:t>
            </a:r>
          </a:p>
          <a:p>
            <a:r>
              <a:rPr lang="fr-FR" b="1" dirty="0" smtClean="0"/>
              <a:t>Robin GARDEUR</a:t>
            </a:r>
          </a:p>
          <a:p>
            <a:r>
              <a:rPr lang="fr-FR" b="1" dirty="0" smtClean="0"/>
              <a:t>David JACKSON</a:t>
            </a:r>
            <a:endParaRPr lang="fr-FR" b="1" dirty="0"/>
          </a:p>
        </p:txBody>
      </p:sp>
      <p:sp>
        <p:nvSpPr>
          <p:cNvPr id="8" name="ZoneTexte 7"/>
          <p:cNvSpPr txBox="1"/>
          <p:nvPr/>
        </p:nvSpPr>
        <p:spPr>
          <a:xfrm>
            <a:off x="4071128" y="2138104"/>
            <a:ext cx="864096" cy="646331"/>
          </a:xfrm>
          <a:prstGeom prst="rect">
            <a:avLst/>
          </a:prstGeom>
          <a:solidFill>
            <a:srgbClr val="FFFF00"/>
          </a:solidFill>
        </p:spPr>
        <p:txBody>
          <a:bodyPr wrap="square" rtlCol="0">
            <a:spAutoFit/>
          </a:bodyPr>
          <a:lstStyle/>
          <a:p>
            <a:pPr algn="ctr"/>
            <a:r>
              <a:rPr lang="fr-FR" sz="3600" b="1" dirty="0" smtClean="0">
                <a:solidFill>
                  <a:srgbClr val="002060"/>
                </a:solidFill>
              </a:rPr>
              <a:t>OR</a:t>
            </a:r>
            <a:endParaRPr lang="fr-FR" sz="3600" b="1" dirty="0">
              <a:solidFill>
                <a:srgbClr val="002060"/>
              </a:solidFill>
            </a:endParaRPr>
          </a:p>
        </p:txBody>
      </p:sp>
      <p:sp>
        <p:nvSpPr>
          <p:cNvPr id="9" name="ZoneTexte 8"/>
          <p:cNvSpPr txBox="1"/>
          <p:nvPr/>
        </p:nvSpPr>
        <p:spPr>
          <a:xfrm>
            <a:off x="755576" y="3028792"/>
            <a:ext cx="2160240" cy="646331"/>
          </a:xfrm>
          <a:prstGeom prst="rect">
            <a:avLst/>
          </a:prstGeom>
          <a:solidFill>
            <a:schemeClr val="bg1">
              <a:lumMod val="75000"/>
            </a:schemeClr>
          </a:solidFill>
        </p:spPr>
        <p:txBody>
          <a:bodyPr wrap="square" rtlCol="0">
            <a:spAutoFit/>
          </a:bodyPr>
          <a:lstStyle/>
          <a:p>
            <a:r>
              <a:rPr lang="fr-FR" b="1" dirty="0" smtClean="0"/>
              <a:t>Lucile BARCONNIERE</a:t>
            </a:r>
          </a:p>
          <a:p>
            <a:r>
              <a:rPr lang="fr-FR" b="1" dirty="0" smtClean="0"/>
              <a:t>Valentin MORLOT</a:t>
            </a:r>
            <a:endParaRPr lang="fr-FR" b="1" dirty="0"/>
          </a:p>
        </p:txBody>
      </p:sp>
      <p:sp>
        <p:nvSpPr>
          <p:cNvPr id="10" name="ZoneTexte 9"/>
          <p:cNvSpPr txBox="1"/>
          <p:nvPr/>
        </p:nvSpPr>
        <p:spPr>
          <a:xfrm>
            <a:off x="899592" y="2133192"/>
            <a:ext cx="1872208" cy="646331"/>
          </a:xfrm>
          <a:prstGeom prst="rect">
            <a:avLst/>
          </a:prstGeom>
          <a:noFill/>
        </p:spPr>
        <p:txBody>
          <a:bodyPr wrap="square" rtlCol="0">
            <a:spAutoFit/>
          </a:bodyPr>
          <a:lstStyle/>
          <a:p>
            <a:pPr algn="ctr"/>
            <a:r>
              <a:rPr lang="fr-FR" sz="3600" b="1" dirty="0" smtClean="0">
                <a:solidFill>
                  <a:schemeClr val="bg1">
                    <a:lumMod val="75000"/>
                  </a:schemeClr>
                </a:solidFill>
              </a:rPr>
              <a:t>ARGENT</a:t>
            </a:r>
            <a:endParaRPr lang="fr-FR" sz="3600" b="1" dirty="0">
              <a:solidFill>
                <a:schemeClr val="bg1">
                  <a:lumMod val="75000"/>
                </a:schemeClr>
              </a:solidFill>
            </a:endParaRPr>
          </a:p>
        </p:txBody>
      </p:sp>
      <p:sp>
        <p:nvSpPr>
          <p:cNvPr id="11" name="ZoneTexte 10"/>
          <p:cNvSpPr txBox="1"/>
          <p:nvPr/>
        </p:nvSpPr>
        <p:spPr>
          <a:xfrm>
            <a:off x="6444208" y="3031976"/>
            <a:ext cx="2160240" cy="646331"/>
          </a:xfrm>
          <a:prstGeom prst="rect">
            <a:avLst/>
          </a:prstGeom>
          <a:solidFill>
            <a:schemeClr val="accent6">
              <a:lumMod val="75000"/>
            </a:schemeClr>
          </a:solidFill>
        </p:spPr>
        <p:txBody>
          <a:bodyPr wrap="square" rtlCol="0">
            <a:spAutoFit/>
          </a:bodyPr>
          <a:lstStyle/>
          <a:p>
            <a:r>
              <a:rPr lang="fr-FR" b="1" dirty="0" smtClean="0"/>
              <a:t>Catherine MEUNIER</a:t>
            </a:r>
          </a:p>
          <a:p>
            <a:r>
              <a:rPr lang="fr-FR" b="1" dirty="0" smtClean="0"/>
              <a:t>Olivier THIEBEAU</a:t>
            </a:r>
            <a:endParaRPr lang="fr-FR" b="1" dirty="0"/>
          </a:p>
        </p:txBody>
      </p:sp>
      <p:sp>
        <p:nvSpPr>
          <p:cNvPr id="12" name="ZoneTexte 11"/>
          <p:cNvSpPr txBox="1"/>
          <p:nvPr/>
        </p:nvSpPr>
        <p:spPr>
          <a:xfrm>
            <a:off x="6557912" y="2138112"/>
            <a:ext cx="1872208" cy="646331"/>
          </a:xfrm>
          <a:prstGeom prst="rect">
            <a:avLst/>
          </a:prstGeom>
          <a:noFill/>
        </p:spPr>
        <p:txBody>
          <a:bodyPr wrap="square" rtlCol="0">
            <a:spAutoFit/>
          </a:bodyPr>
          <a:lstStyle/>
          <a:p>
            <a:pPr algn="ctr"/>
            <a:r>
              <a:rPr lang="fr-FR" sz="3600" b="1" dirty="0" smtClean="0">
                <a:solidFill>
                  <a:schemeClr val="accent6">
                    <a:lumMod val="75000"/>
                  </a:schemeClr>
                </a:solidFill>
              </a:rPr>
              <a:t>BRONZE</a:t>
            </a:r>
            <a:endParaRPr lang="fr-FR" sz="3600" b="1" dirty="0">
              <a:solidFill>
                <a:schemeClr val="accent6">
                  <a:lumMod val="75000"/>
                </a:schemeClr>
              </a:solidFill>
            </a:endParaRPr>
          </a:p>
        </p:txBody>
      </p:sp>
      <p:sp>
        <p:nvSpPr>
          <p:cNvPr id="13" name="Espace réservé du pied de page 6"/>
          <p:cNvSpPr>
            <a:spLocks noGrp="1"/>
          </p:cNvSpPr>
          <p:nvPr/>
        </p:nvSpPr>
        <p:spPr>
          <a:xfrm>
            <a:off x="304619" y="6358200"/>
            <a:ext cx="1656184" cy="288032"/>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AG 27 février  2022</a:t>
            </a:r>
            <a:endParaRPr lang="fr-FR" dirty="0"/>
          </a:p>
        </p:txBody>
      </p:sp>
      <p:sp>
        <p:nvSpPr>
          <p:cNvPr id="14" name="ZoneTexte 13"/>
          <p:cNvSpPr txBox="1"/>
          <p:nvPr/>
        </p:nvSpPr>
        <p:spPr>
          <a:xfrm>
            <a:off x="899592" y="4337656"/>
            <a:ext cx="7416824" cy="2523768"/>
          </a:xfrm>
          <a:prstGeom prst="rect">
            <a:avLst/>
          </a:prstGeom>
          <a:noFill/>
        </p:spPr>
        <p:txBody>
          <a:bodyPr wrap="square" rtlCol="0">
            <a:spAutoFit/>
          </a:bodyPr>
          <a:lstStyle/>
          <a:p>
            <a:pPr algn="ctr">
              <a:buNone/>
            </a:pPr>
            <a:r>
              <a:rPr lang="fr-FR" sz="2800" b="1" dirty="0" smtClean="0"/>
              <a:t>Championnat d’Europe à POREC (Croatie)</a:t>
            </a:r>
          </a:p>
          <a:p>
            <a:endParaRPr lang="fr-FR" dirty="0" smtClean="0"/>
          </a:p>
          <a:p>
            <a:pPr algn="ctr"/>
            <a:r>
              <a:rPr lang="fr-FR" sz="2800" dirty="0" smtClean="0"/>
              <a:t>Le duo mixte Christine </a:t>
            </a:r>
            <a:r>
              <a:rPr lang="fr-FR" sz="2800" dirty="0" err="1" smtClean="0"/>
              <a:t>Gauthé</a:t>
            </a:r>
            <a:r>
              <a:rPr lang="fr-FR" sz="2800" dirty="0" smtClean="0"/>
              <a:t> – David Jackson</a:t>
            </a:r>
          </a:p>
          <a:p>
            <a:pPr algn="ctr">
              <a:buNone/>
            </a:pPr>
            <a:r>
              <a:rPr lang="fr-FR" sz="2800" dirty="0" smtClean="0"/>
              <a:t>remporte la médaille d’argent</a:t>
            </a:r>
          </a:p>
          <a:p>
            <a:pPr algn="ctr">
              <a:buNone/>
            </a:pPr>
            <a:endParaRPr lang="fr-FR" sz="2800" b="1" dirty="0" smtClean="0"/>
          </a:p>
          <a:p>
            <a:pPr algn="ctr">
              <a:buNone/>
            </a:pPr>
            <a:endParaRPr lang="fr-FR" sz="28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2267744" y="376064"/>
            <a:ext cx="5472608" cy="964704"/>
          </a:xfrm>
        </p:spPr>
        <p:txBody>
          <a:bodyPr>
            <a:noAutofit/>
          </a:bodyPr>
          <a:lstStyle/>
          <a:p>
            <a:pPr marL="0" indent="0" algn="ctr">
              <a:buNone/>
            </a:pPr>
            <a:r>
              <a:rPr lang="fr-FR" sz="4400" b="1" dirty="0" smtClean="0"/>
              <a:t>Objectifs 2021-2022</a:t>
            </a:r>
          </a:p>
        </p:txBody>
      </p:sp>
      <p:sp>
        <p:nvSpPr>
          <p:cNvPr id="7" name="Espace réservé du pied de page 6"/>
          <p:cNvSpPr>
            <a:spLocks noGrp="1"/>
          </p:cNvSpPr>
          <p:nvPr/>
        </p:nvSpPr>
        <p:spPr>
          <a:xfrm>
            <a:off x="29323" y="6525344"/>
            <a:ext cx="1656184" cy="288032"/>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AG 27 février  2022</a:t>
            </a:r>
            <a:endParaRPr lang="fr-FR" dirty="0"/>
          </a:p>
        </p:txBody>
      </p:sp>
      <p:sp>
        <p:nvSpPr>
          <p:cNvPr id="9" name="ZoneTexte 8"/>
          <p:cNvSpPr txBox="1"/>
          <p:nvPr/>
        </p:nvSpPr>
        <p:spPr>
          <a:xfrm>
            <a:off x="395536" y="1412776"/>
            <a:ext cx="8496944" cy="5509200"/>
          </a:xfrm>
          <a:prstGeom prst="rect">
            <a:avLst/>
          </a:prstGeom>
          <a:noFill/>
        </p:spPr>
        <p:txBody>
          <a:bodyPr wrap="square" rtlCol="0">
            <a:spAutoFit/>
          </a:bodyPr>
          <a:lstStyle/>
          <a:p>
            <a:pPr>
              <a:buFont typeface="Arial" pitchFamily="34" charset="0"/>
              <a:buChar char="•"/>
              <a:tabLst>
                <a:tab pos="539750" algn="l"/>
              </a:tabLst>
            </a:pPr>
            <a:r>
              <a:rPr lang="fr-FR" sz="2000" b="1" dirty="0" smtClean="0"/>
              <a:t> </a:t>
            </a:r>
            <a:r>
              <a:rPr lang="fr-FR" sz="3200" b="1" dirty="0" smtClean="0">
                <a:solidFill>
                  <a:srgbClr val="0070C0"/>
                </a:solidFill>
              </a:rPr>
              <a:t>Essayons de rester optimistes. </a:t>
            </a:r>
          </a:p>
          <a:p>
            <a:pPr>
              <a:tabLst>
                <a:tab pos="539750" algn="l"/>
              </a:tabLst>
            </a:pPr>
            <a:r>
              <a:rPr lang="fr-FR" sz="2000" b="1" dirty="0" smtClean="0"/>
              <a:t>La saison 2022 semble moins perturbée que celle de 2021, mais le peu de visibilité a rendu difficile l’organisation des futurs championnats de France :</a:t>
            </a:r>
          </a:p>
          <a:p>
            <a:pPr>
              <a:buFont typeface="Arial" pitchFamily="34" charset="0"/>
              <a:buChar char="•"/>
              <a:tabLst>
                <a:tab pos="539750" algn="l"/>
              </a:tabLst>
            </a:pPr>
            <a:r>
              <a:rPr lang="fr-FR" sz="2000" b="1" dirty="0" smtClean="0"/>
              <a:t>La FFTA a peiné à trouver des organisateurs pour les CDF de tir Nature et 3D</a:t>
            </a:r>
          </a:p>
          <a:p>
            <a:pPr>
              <a:buFont typeface="Arial" pitchFamily="34" charset="0"/>
              <a:buChar char="•"/>
              <a:tabLst>
                <a:tab pos="539750" algn="l"/>
              </a:tabLst>
            </a:pPr>
            <a:r>
              <a:rPr lang="fr-FR" sz="2000" b="1" dirty="0" smtClean="0"/>
              <a:t>Le Championnat de France de tir Nature a été reporté de fin mai </a:t>
            </a:r>
            <a:r>
              <a:rPr lang="fr-FR" sz="2000" b="1" smtClean="0"/>
              <a:t>à fin </a:t>
            </a:r>
            <a:r>
              <a:rPr lang="fr-FR" sz="2000" b="1" dirty="0" smtClean="0"/>
              <a:t>Juin</a:t>
            </a:r>
          </a:p>
          <a:p>
            <a:pPr>
              <a:tabLst>
                <a:tab pos="539750" algn="l"/>
              </a:tabLst>
            </a:pPr>
            <a:endParaRPr lang="fr-FR" sz="2000" b="1" dirty="0" smtClean="0"/>
          </a:p>
          <a:p>
            <a:pPr>
              <a:tabLst>
                <a:tab pos="539750" algn="l"/>
              </a:tabLst>
            </a:pPr>
            <a:r>
              <a:rPr lang="fr-FR" sz="2000" b="1" dirty="0" smtClean="0"/>
              <a:t>Dès que les conditions sanitaires le permettront, nous allons mettre en place les projets que nous n’avons pas pu développer en 2020 et 2021 : </a:t>
            </a:r>
          </a:p>
          <a:p>
            <a:pPr>
              <a:tabLst>
                <a:tab pos="539750" algn="l"/>
              </a:tabLst>
            </a:pPr>
            <a:endParaRPr lang="fr-FR" sz="2000" b="1" dirty="0"/>
          </a:p>
          <a:p>
            <a:pPr>
              <a:tabLst>
                <a:tab pos="539750" algn="l"/>
              </a:tabLst>
            </a:pPr>
            <a:r>
              <a:rPr lang="fr-FR" sz="2000" b="1" dirty="0" smtClean="0"/>
              <a:t>	- Création d’un Trophée des Pyrénées en 3D  :</a:t>
            </a:r>
          </a:p>
          <a:p>
            <a:pPr>
              <a:tabLst>
                <a:tab pos="539750" algn="l"/>
              </a:tabLst>
            </a:pPr>
            <a:r>
              <a:rPr lang="fr-FR" sz="2000" b="1" dirty="0" smtClean="0"/>
              <a:t> 	Nous essaierons de reprendre les discussions avec nos amis espagnols pour la mise en place de cette compétition dans les années à venir (la vision à long terme est encore floue)</a:t>
            </a:r>
          </a:p>
          <a:p>
            <a:pPr>
              <a:tabLst>
                <a:tab pos="539750" algn="l"/>
              </a:tabLst>
            </a:pPr>
            <a:endParaRPr lang="fr-FR" sz="2000" b="1" dirty="0" smtClean="0"/>
          </a:p>
          <a:p>
            <a:pPr>
              <a:tabLst>
                <a:tab pos="539750" algn="l"/>
              </a:tabLst>
            </a:pPr>
            <a:r>
              <a:rPr lang="fr-FR" sz="2000" b="1" dirty="0" smtClean="0"/>
              <a:t>	- Mise en place de stages de perfectionnement pour les jeunes : 1 côté Ouest, 1 côté Est</a:t>
            </a:r>
          </a:p>
          <a:p>
            <a:endParaRPr lang="fr-FR" sz="2000" b="1" dirty="0"/>
          </a:p>
        </p:txBody>
      </p:sp>
      <p:pic>
        <p:nvPicPr>
          <p:cNvPr id="10" name="Image 9" descr="logo.JPG"/>
          <p:cNvPicPr>
            <a:picLocks noChangeAspect="1"/>
          </p:cNvPicPr>
          <p:nvPr/>
        </p:nvPicPr>
        <p:blipFill>
          <a:blip r:embed="rId2" cstate="print"/>
          <a:stretch>
            <a:fillRect/>
          </a:stretch>
        </p:blipFill>
        <p:spPr>
          <a:xfrm>
            <a:off x="323529" y="188640"/>
            <a:ext cx="1076708" cy="108012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1360</TotalTime>
  <Words>348</Words>
  <Application>Microsoft Office PowerPoint</Application>
  <PresentationFormat>Affichage à l'écran (4:3)</PresentationFormat>
  <Paragraphs>68</Paragraphs>
  <Slides>9</Slides>
  <Notes>1</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Commission PARCOURS</vt:lpstr>
      <vt:lpstr>Reprise timide des compétitions : Reprise effective à partir de la mi-mai dans le cadre du Trophée National Nature, organisé par la FFTA : en Occitanie, près de 250 archers ont pu retrouver les parcours. Ensuite, les concours ont pu se dérouler dans les 3 disciplines de parcours, mais seuls ont pu avoir lieu les championnats  nationaux de tir campagne et le championnat 3D par équipe de club. Comme en 2020, de nombreux archers compétiteurs sont restés sur leur faim!!</vt:lpstr>
      <vt:lpstr>Diapositive 3</vt:lpstr>
      <vt:lpstr>Bilan Nature / 3D</vt:lpstr>
      <vt:lpstr>Bilan Nature / 3D</vt:lpstr>
      <vt:lpstr>Bilan Nature / 3D</vt:lpstr>
      <vt:lpstr>Bilan Nature / 3D</vt:lpstr>
      <vt:lpstr>Bilan Campagne</vt:lpstr>
      <vt:lpstr>Diapositive 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 PARCOURS</dc:title>
  <dc:creator>michel</dc:creator>
  <cp:lastModifiedBy>michel</cp:lastModifiedBy>
  <cp:revision>170</cp:revision>
  <dcterms:created xsi:type="dcterms:W3CDTF">2017-12-23T13:01:38Z</dcterms:created>
  <dcterms:modified xsi:type="dcterms:W3CDTF">2022-02-05T10:52:29Z</dcterms:modified>
</cp:coreProperties>
</file>