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4472" y="899160"/>
            <a:ext cx="4663440" cy="20764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00"/>
              </a:lnSpc>
            </a:pPr>
            <a:r>
              <a:rPr dirty="0" sz="1400" spc="-5" b="1">
                <a:latin typeface="Arial"/>
                <a:cs typeface="Arial"/>
              </a:rPr>
              <a:t>AG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C.R.T.A.O.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du 26/02/2022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–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COMMISSION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FEMININE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460" y="1489963"/>
            <a:ext cx="8823960" cy="12287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développement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l’accès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pratique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l’arc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femmes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priorité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affichée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dans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projet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sportif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fédéral.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Cette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dynamique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féminisation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niveau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national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depuis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2014,</a:t>
            </a:r>
            <a:r>
              <a:rPr dirty="0" sz="1100">
                <a:latin typeface="Arial"/>
                <a:cs typeface="Arial"/>
              </a:rPr>
              <a:t> a </a:t>
            </a:r>
            <a:r>
              <a:rPr dirty="0" sz="1100" spc="-5">
                <a:latin typeface="Arial"/>
                <a:cs typeface="Arial"/>
              </a:rPr>
              <a:t>contribué</a:t>
            </a:r>
            <a:r>
              <a:rPr dirty="0" sz="1100">
                <a:latin typeface="Arial"/>
                <a:cs typeface="Arial"/>
              </a:rPr>
              <a:t> à </a:t>
            </a:r>
            <a:r>
              <a:rPr dirty="0" sz="1100" spc="-5">
                <a:latin typeface="Arial"/>
                <a:cs typeface="Arial"/>
              </a:rPr>
              <a:t>une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augmentation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d’1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100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femmes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licenciées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chaque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année.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3653154" marR="2404745" indent="-1146175">
              <a:lnSpc>
                <a:spcPct val="142900"/>
              </a:lnSpc>
            </a:pPr>
            <a:r>
              <a:rPr dirty="0" sz="1400" spc="-5" b="1">
                <a:latin typeface="Arial"/>
                <a:cs typeface="Arial"/>
              </a:rPr>
              <a:t>Evolution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des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licences féminines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en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Occitanie </a:t>
            </a:r>
            <a:r>
              <a:rPr dirty="0" sz="1400" spc="-37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Par type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 licence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9160" y="2810255"/>
          <a:ext cx="8894445" cy="180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728344"/>
                <a:gridCol w="704215"/>
                <a:gridCol w="414655"/>
                <a:gridCol w="628015"/>
                <a:gridCol w="414654"/>
                <a:gridCol w="591185"/>
                <a:gridCol w="417195"/>
                <a:gridCol w="852804"/>
                <a:gridCol w="374014"/>
                <a:gridCol w="669925"/>
                <a:gridCol w="358774"/>
                <a:gridCol w="590550"/>
                <a:gridCol w="410845"/>
                <a:gridCol w="782954"/>
                <a:gridCol w="408304"/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690" indent="128270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licencié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055" indent="132080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dont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Femme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1120" marR="5905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Compé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adultes </a:t>
                      </a:r>
                      <a:r>
                        <a:rPr dirty="0" sz="1100" spc="-2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1594" indent="57785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Loisir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adultes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 marR="60325" indent="-314960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Découvert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763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3820" marR="7366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Sans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pratique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1874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 marR="60960" indent="-182880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Jeunes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 marR="59690" indent="-280035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Poussine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444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254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6498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732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668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660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01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760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38.8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176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ctr" marL="2540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6422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732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1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29.9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665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10.4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660">
                        <a:lnSpc>
                          <a:spcPts val="11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0180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761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39.6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95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254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6313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732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1927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235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12.2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660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01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39.3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146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L="254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6269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732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1977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31.5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702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35.5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227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660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01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781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39.5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254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5029*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732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1643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573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195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660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01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37.9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143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20"/>
                        </a:lnSpc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marL="11239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2022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59055" indent="9652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(au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24/02)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5725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1873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36.3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187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170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778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39.7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10.6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6460" y="4909820"/>
            <a:ext cx="8808720" cy="6788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dirty="0" sz="1100" spc="-5">
                <a:latin typeface="Arial"/>
                <a:cs typeface="Arial"/>
              </a:rPr>
              <a:t>*Pour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2021,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si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nombre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total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licenciés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légère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baisse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rapport</a:t>
            </a:r>
            <a:r>
              <a:rPr dirty="0" sz="1100">
                <a:latin typeface="Arial"/>
                <a:cs typeface="Arial"/>
              </a:rPr>
              <a:t> 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2020,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adhésions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féminines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été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légère </a:t>
            </a:r>
            <a:r>
              <a:rPr dirty="0" sz="1100" spc="-5">
                <a:latin typeface="Arial"/>
                <a:cs typeface="Arial"/>
              </a:rPr>
              <a:t>hausse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proportion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(32.7</a:t>
            </a:r>
            <a:r>
              <a:rPr dirty="0" sz="1100">
                <a:latin typeface="Arial"/>
                <a:cs typeface="Arial"/>
              </a:rPr>
              <a:t> 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31.5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2021).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licences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découvertes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féminines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46,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proche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celles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souscrites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2019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malgré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crise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sanitaire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qui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abouti</a:t>
            </a:r>
            <a:r>
              <a:rPr dirty="0" sz="1100">
                <a:latin typeface="Arial"/>
                <a:cs typeface="Arial"/>
              </a:rPr>
              <a:t> 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fermeture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salles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terrains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d’entraînements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autant,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aucune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opération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découverte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spécifique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n’a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avoir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lieu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favoriser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découverte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futur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recrutement.</a:t>
            </a:r>
            <a:r>
              <a:rPr dirty="0" sz="1100">
                <a:latin typeface="Arial"/>
                <a:cs typeface="Arial"/>
              </a:rPr>
              <a:t> On </a:t>
            </a:r>
            <a:r>
              <a:rPr dirty="0" sz="1100" spc="-5">
                <a:latin typeface="Arial"/>
                <a:cs typeface="Arial"/>
              </a:rPr>
              <a:t>notera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forte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adhésion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poussines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cette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saison</a:t>
            </a:r>
            <a:r>
              <a:rPr dirty="0" sz="1100">
                <a:latin typeface="Arial"/>
                <a:cs typeface="Arial"/>
              </a:rPr>
              <a:t> à </a:t>
            </a:r>
            <a:r>
              <a:rPr dirty="0" sz="1100" spc="-5">
                <a:latin typeface="Arial"/>
                <a:cs typeface="Arial"/>
              </a:rPr>
              <a:t>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jour.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6421" y="877316"/>
            <a:ext cx="147764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b="1">
                <a:latin typeface="Arial"/>
                <a:cs typeface="Arial"/>
              </a:rPr>
              <a:t>Doubles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licences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82367" y="1207008"/>
          <a:ext cx="6334125" cy="1487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865"/>
                <a:gridCol w="688975"/>
                <a:gridCol w="692149"/>
                <a:gridCol w="707389"/>
                <a:gridCol w="704214"/>
                <a:gridCol w="707389"/>
                <a:gridCol w="707389"/>
                <a:gridCol w="710564"/>
                <a:gridCol w="710564"/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 marR="201930" indent="-93345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FFH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FFH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115570" marR="109220" indent="-63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sur un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tota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975" marR="165735" indent="-139700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FFSA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23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FFSA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1920" marR="114935" indent="3492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sur un </a:t>
                      </a:r>
                      <a:r>
                        <a:rPr dirty="0" sz="1100" spc="-2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tota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 marR="165100" indent="-139700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FFSU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23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FFSU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1920" marR="118110" indent="3492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sur un </a:t>
                      </a:r>
                      <a:r>
                        <a:rPr dirty="0" sz="1100" spc="-2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tota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 marR="154305" indent="-151765">
                        <a:lnSpc>
                          <a:spcPts val="127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UNSS 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23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UNSS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24460" marR="119380" indent="3492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sur un </a:t>
                      </a:r>
                      <a:r>
                        <a:rPr dirty="0" sz="1100" spc="-2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tota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195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195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4290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365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2022*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6460" y="2681732"/>
            <a:ext cx="7464425" cy="7620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Arial"/>
                <a:cs typeface="Arial"/>
              </a:rPr>
              <a:t>2022*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24/02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464945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EVOLUTION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DES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LICENCES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FEMININES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PAR DEPARTEMENT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EN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2021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712720" y="3794759"/>
          <a:ext cx="5270500" cy="24949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692150"/>
                <a:gridCol w="704214"/>
                <a:gridCol w="704214"/>
                <a:gridCol w="704214"/>
                <a:gridCol w="707389"/>
                <a:gridCol w="759460"/>
              </a:tblGrid>
              <a:tr h="328930">
                <a:tc>
                  <a:txBody>
                    <a:bodyPr/>
                    <a:lstStyle/>
                    <a:p>
                      <a:pPr algn="ctr" marL="3175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Département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230">
                        <a:lnSpc>
                          <a:spcPts val="127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licence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Femmes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 marR="69850" indent="-128270">
                        <a:lnSpc>
                          <a:spcPts val="1270"/>
                        </a:lnSpc>
                      </a:pPr>
                      <a:r>
                        <a:rPr dirty="0" sz="11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100" spc="-5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100" spc="-5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du </a:t>
                      </a:r>
                      <a:r>
                        <a:rPr dirty="0" sz="1100" spc="-29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Adultes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Jeunes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Poussins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ctr" marL="317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09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195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36.8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241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83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29.0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249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133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88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1003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331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187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ctr" marL="317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268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195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37.7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247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92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184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29.4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182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33.5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ctr" marL="317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427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149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195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80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53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81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248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82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33.1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L="31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82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339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20"/>
                        </a:lnSpc>
                      </a:pPr>
                      <a:r>
                        <a:rPr dirty="0" sz="11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42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67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660" y="877315"/>
            <a:ext cx="8983980" cy="578104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63500" marR="370840">
              <a:lnSpc>
                <a:spcPts val="1270"/>
              </a:lnSpc>
              <a:spcBef>
                <a:spcPts val="185"/>
              </a:spcBef>
            </a:pPr>
            <a:r>
              <a:rPr dirty="0" sz="1100">
                <a:latin typeface="Arial"/>
                <a:cs typeface="Arial"/>
              </a:rPr>
              <a:t>On </a:t>
            </a:r>
            <a:r>
              <a:rPr dirty="0" sz="1100" spc="-5">
                <a:latin typeface="Arial"/>
                <a:cs typeface="Arial"/>
              </a:rPr>
              <a:t>constate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soit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Département,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moyenne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adhésions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féminines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varie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29</a:t>
            </a:r>
            <a:r>
              <a:rPr dirty="0" sz="1100">
                <a:latin typeface="Arial"/>
                <a:cs typeface="Arial"/>
              </a:rPr>
              <a:t> 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37.7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 </a:t>
            </a:r>
            <a:r>
              <a:rPr dirty="0" sz="1100" spc="-5">
                <a:latin typeface="Arial"/>
                <a:cs typeface="Arial"/>
              </a:rPr>
              <a:t>(avec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Département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qui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distingue le GERS, avec une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moyenne de près de 38%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comme l’année précédente).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marL="63500" marR="113664">
              <a:lnSpc>
                <a:spcPts val="1270"/>
              </a:lnSpc>
            </a:pPr>
            <a:r>
              <a:rPr dirty="0" sz="1100" spc="-5">
                <a:latin typeface="Arial"/>
                <a:cs typeface="Arial"/>
              </a:rPr>
              <a:t>Par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rapport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l’année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2020,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population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l’Aude,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Gard,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Gers,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Hautes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Pyrénées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Tarn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restée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stable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;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léger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recul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l’Ariège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l’Aveyron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hausse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Haute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Garonne,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l’Hérault,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Lot,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Lozère,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Pyrénées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Orientales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Tarn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Garonne.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63500">
              <a:lnSpc>
                <a:spcPts val="1295"/>
              </a:lnSpc>
            </a:pPr>
            <a:r>
              <a:rPr dirty="0" sz="1100" spc="-5" b="1">
                <a:latin typeface="Arial"/>
                <a:cs typeface="Arial"/>
              </a:rPr>
              <a:t>ACCES AUX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POLES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: à </a:t>
            </a:r>
            <a:r>
              <a:rPr dirty="0" sz="1100" spc="-5">
                <a:latin typeface="Arial"/>
                <a:cs typeface="Arial"/>
              </a:rPr>
              <a:t>ce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jour,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nous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avons</a:t>
            </a:r>
            <a:r>
              <a:rPr dirty="0" sz="1100">
                <a:latin typeface="Arial"/>
                <a:cs typeface="Arial"/>
              </a:rPr>
              <a:t> 4 </a:t>
            </a:r>
            <a:r>
              <a:rPr dirty="0" sz="1100" spc="-5">
                <a:latin typeface="Arial"/>
                <a:cs typeface="Arial"/>
              </a:rPr>
              <a:t>féminines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concernées.</a:t>
            </a:r>
            <a:endParaRPr sz="1100">
              <a:latin typeface="Arial"/>
              <a:cs typeface="Arial"/>
            </a:endParaRPr>
          </a:p>
          <a:p>
            <a:pPr marL="63500" marR="30480">
              <a:lnSpc>
                <a:spcPts val="1270"/>
              </a:lnSpc>
              <a:spcBef>
                <a:spcPts val="60"/>
              </a:spcBef>
            </a:pPr>
            <a:r>
              <a:rPr dirty="0" sz="1100" spc="-5">
                <a:latin typeface="Arial"/>
                <a:cs typeface="Arial"/>
              </a:rPr>
              <a:t>Mélanie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GAUBIL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Nîmes)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l’INSEP,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Julia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MASSERET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Tournefeuille)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Pôle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RELEVE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Bordeaux,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Maia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TINCU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Narbonne)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 au Pôle ESPOIR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 Compiègne et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Mélina TACUSSEL (de Manduel)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 au Pôle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 Boulouris.</a:t>
            </a:r>
            <a:endParaRPr sz="1100">
              <a:latin typeface="Arial"/>
              <a:cs typeface="Arial"/>
            </a:endParaRPr>
          </a:p>
          <a:p>
            <a:pPr marL="63500" marR="1094740">
              <a:lnSpc>
                <a:spcPct val="156400"/>
              </a:lnSpc>
              <a:spcBef>
                <a:spcPts val="1050"/>
              </a:spcBef>
            </a:pPr>
            <a:r>
              <a:rPr dirty="0" sz="1100" spc="-5" b="1">
                <a:latin typeface="Arial"/>
                <a:cs typeface="Arial"/>
              </a:rPr>
              <a:t>PODIUMS</a:t>
            </a:r>
            <a:r>
              <a:rPr dirty="0" sz="1100" b="1">
                <a:latin typeface="Arial"/>
                <a:cs typeface="Arial"/>
              </a:rPr>
              <a:t> AU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CHAMPIONNAT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France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TAE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RIOM</a:t>
            </a:r>
            <a:r>
              <a:rPr dirty="0" sz="1100" spc="-5">
                <a:latin typeface="Arial"/>
                <a:cs typeface="Arial"/>
              </a:rPr>
              <a:t>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plusieurs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féminines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d’Occitanie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s’y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distinguées,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nous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citerons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: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 minime classique, Melina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TACUSSEL du club 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Manduel 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Championne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de France</a:t>
            </a: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745"/>
              </a:spcBef>
            </a:pP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cadette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arc</a:t>
            </a:r>
            <a:r>
              <a:rPr dirty="0" sz="1100">
                <a:latin typeface="Arial"/>
                <a:cs typeface="Arial"/>
              </a:rPr>
              <a:t> 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poulies,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Morgan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MORTREUX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Narbonne,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3ième</a:t>
            </a: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745"/>
              </a:spcBef>
            </a:pP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senior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 </a:t>
            </a:r>
            <a:r>
              <a:rPr dirty="0" sz="1100" spc="-5">
                <a:latin typeface="Arial"/>
                <a:cs typeface="Arial"/>
              </a:rPr>
              <a:t>classique,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Mélanie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GAUBIL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Nîmes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Vice-Championne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de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France</a:t>
            </a: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740"/>
              </a:spcBef>
            </a:pP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senior</a:t>
            </a:r>
            <a:r>
              <a:rPr dirty="0" sz="1100">
                <a:latin typeface="Arial"/>
                <a:cs typeface="Arial"/>
              </a:rPr>
              <a:t> 2 </a:t>
            </a:r>
            <a:r>
              <a:rPr dirty="0" sz="1100" spc="-5">
                <a:latin typeface="Arial"/>
                <a:cs typeface="Arial"/>
              </a:rPr>
              <a:t>arc</a:t>
            </a:r>
            <a:r>
              <a:rPr dirty="0" sz="1100">
                <a:latin typeface="Arial"/>
                <a:cs typeface="Arial"/>
              </a:rPr>
              <a:t> à </a:t>
            </a:r>
            <a:r>
              <a:rPr dirty="0" sz="1100" spc="-5">
                <a:latin typeface="Arial"/>
                <a:cs typeface="Arial"/>
              </a:rPr>
              <a:t>poulies,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Isabelle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DEBAIG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Fronton,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3ième</a:t>
            </a: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745"/>
              </a:spcBef>
            </a:pPr>
            <a:r>
              <a:rPr dirty="0" sz="1100" spc="-5">
                <a:latin typeface="Arial"/>
                <a:cs typeface="Arial"/>
              </a:rPr>
              <a:t>En senior</a:t>
            </a:r>
            <a:r>
              <a:rPr dirty="0" sz="1100">
                <a:latin typeface="Arial"/>
                <a:cs typeface="Arial"/>
              </a:rPr>
              <a:t> 3 </a:t>
            </a:r>
            <a:r>
              <a:rPr dirty="0" sz="1100" spc="-5">
                <a:latin typeface="Arial"/>
                <a:cs typeface="Arial"/>
              </a:rPr>
              <a:t>arc</a:t>
            </a:r>
            <a:r>
              <a:rPr dirty="0" sz="1100">
                <a:latin typeface="Arial"/>
                <a:cs typeface="Arial"/>
              </a:rPr>
              <a:t> à </a:t>
            </a:r>
            <a:r>
              <a:rPr dirty="0" sz="1100" spc="-5">
                <a:latin typeface="Arial"/>
                <a:cs typeface="Arial"/>
              </a:rPr>
              <a:t>poulies,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Michèle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STACEY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 Fronton,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3</a:t>
            </a:r>
            <a:r>
              <a:rPr dirty="0" baseline="35714" sz="1050" spc="-7" b="1">
                <a:latin typeface="Arial"/>
                <a:cs typeface="Arial"/>
              </a:rPr>
              <a:t>ième</a:t>
            </a:r>
            <a:endParaRPr baseline="35714"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dirty="0" sz="1100" spc="-5" b="1">
                <a:latin typeface="Arial"/>
                <a:cs typeface="Arial"/>
              </a:rPr>
              <a:t>CHAMPIONNAT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-5" b="1">
                <a:latin typeface="Arial"/>
                <a:cs typeface="Arial"/>
              </a:rPr>
              <a:t> France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CAMPAGNE </a:t>
            </a:r>
            <a:r>
              <a:rPr dirty="0" sz="1100" b="1">
                <a:latin typeface="Arial"/>
                <a:cs typeface="Arial"/>
              </a:rPr>
              <a:t>A </a:t>
            </a:r>
            <a:r>
              <a:rPr dirty="0" sz="1100" spc="-5" b="1">
                <a:latin typeface="Arial"/>
                <a:cs typeface="Arial"/>
              </a:rPr>
              <a:t>SEMEZANGES</a:t>
            </a: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740"/>
              </a:spcBef>
            </a:pP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junior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classique,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Aurélie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AUTRET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Viviez,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CHAMPIONNE</a:t>
            </a:r>
            <a:r>
              <a:rPr dirty="0" sz="1100" b="1">
                <a:latin typeface="Arial"/>
                <a:cs typeface="Arial"/>
              </a:rPr>
              <a:t> DE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France</a:t>
            </a:r>
            <a:endParaRPr sz="1100">
              <a:latin typeface="Arial"/>
              <a:cs typeface="Arial"/>
            </a:endParaRPr>
          </a:p>
          <a:p>
            <a:pPr marL="63500" marR="231775">
              <a:lnSpc>
                <a:spcPts val="1270"/>
              </a:lnSpc>
              <a:spcBef>
                <a:spcPts val="830"/>
              </a:spcBef>
            </a:pP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Senior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longbow,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Daniele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RAMOS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Gramat,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CHAMPIONNE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France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Lucile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BRACONNIERE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Gourdon</a:t>
            </a:r>
            <a:r>
              <a:rPr dirty="0" sz="1100" spc="-5" b="1">
                <a:latin typeface="Arial"/>
                <a:cs typeface="Arial"/>
              </a:rPr>
              <a:t>,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VICE- 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CHAMPIONNE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-5" b="1">
                <a:latin typeface="Arial"/>
                <a:cs typeface="Arial"/>
              </a:rPr>
              <a:t> France</a:t>
            </a:r>
            <a:endParaRPr sz="1100">
              <a:latin typeface="Arial"/>
              <a:cs typeface="Arial"/>
            </a:endParaRPr>
          </a:p>
          <a:p>
            <a:pPr marL="63500" marR="4563110">
              <a:lnSpc>
                <a:spcPts val="2060"/>
              </a:lnSpc>
              <a:spcBef>
                <a:spcPts val="165"/>
              </a:spcBef>
            </a:pP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Senior</a:t>
            </a:r>
            <a:r>
              <a:rPr dirty="0" sz="1100">
                <a:latin typeface="Arial"/>
                <a:cs typeface="Arial"/>
              </a:rPr>
              <a:t> 2 </a:t>
            </a:r>
            <a:r>
              <a:rPr dirty="0" sz="1100" spc="-5">
                <a:latin typeface="Arial"/>
                <a:cs typeface="Arial"/>
              </a:rPr>
              <a:t>compound,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Catherine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MEUNIER 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Prades,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3</a:t>
            </a:r>
            <a:r>
              <a:rPr dirty="0" baseline="35714" sz="1050" spc="-7" b="1">
                <a:latin typeface="Arial"/>
                <a:cs typeface="Arial"/>
              </a:rPr>
              <a:t>ième</a:t>
            </a:r>
            <a:r>
              <a:rPr dirty="0" sz="1100" spc="-5">
                <a:latin typeface="Arial"/>
                <a:cs typeface="Arial"/>
              </a:rPr>
              <a:t>.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CHAMPIONNAT D‘EUROPE </a:t>
            </a:r>
            <a:r>
              <a:rPr dirty="0" sz="1100" b="1">
                <a:latin typeface="Arial"/>
                <a:cs typeface="Arial"/>
              </a:rPr>
              <a:t>EN</a:t>
            </a:r>
            <a:r>
              <a:rPr dirty="0" sz="1100" spc="-5" b="1">
                <a:latin typeface="Arial"/>
                <a:cs typeface="Arial"/>
              </a:rPr>
              <a:t> SALLE </a:t>
            </a:r>
            <a:r>
              <a:rPr dirty="0" sz="1100" b="1">
                <a:latin typeface="Arial"/>
                <a:cs typeface="Arial"/>
              </a:rPr>
              <a:t>à</a:t>
            </a:r>
            <a:r>
              <a:rPr dirty="0" sz="1100" spc="-5" b="1">
                <a:latin typeface="Arial"/>
                <a:cs typeface="Arial"/>
              </a:rPr>
              <a:t> LOSKO 2022</a:t>
            </a:r>
            <a:r>
              <a:rPr dirty="0" sz="1100" b="1">
                <a:latin typeface="Arial"/>
                <a:cs typeface="Arial"/>
              </a:rPr>
              <a:t> :</a:t>
            </a: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Arial"/>
                <a:cs typeface="Arial"/>
              </a:rPr>
              <a:t>Victoria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SEBASTIAN Junior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CL</a:t>
            </a:r>
            <a:r>
              <a:rPr dirty="0" sz="1100" spc="-5">
                <a:latin typeface="Arial"/>
                <a:cs typeface="Arial"/>
              </a:rPr>
              <a:t> (Montpellier) 9</a:t>
            </a:r>
            <a:r>
              <a:rPr dirty="0" baseline="35714" sz="1050" spc="-7">
                <a:latin typeface="Arial"/>
                <a:cs typeface="Arial"/>
              </a:rPr>
              <a:t>e</a:t>
            </a:r>
            <a:endParaRPr baseline="35714" sz="1050">
              <a:latin typeface="Arial"/>
              <a:cs typeface="Arial"/>
            </a:endParaRPr>
          </a:p>
          <a:p>
            <a:pPr marL="63500" marR="4323080">
              <a:lnSpc>
                <a:spcPct val="156400"/>
              </a:lnSpc>
            </a:pPr>
            <a:r>
              <a:rPr dirty="0" sz="1100" spc="-5">
                <a:latin typeface="Arial"/>
                <a:cs typeface="Arial"/>
              </a:rPr>
              <a:t>Anaelle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FLORENT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(Nîmes)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S1</a:t>
            </a:r>
            <a:r>
              <a:rPr dirty="0" sz="1100">
                <a:latin typeface="Arial"/>
                <a:cs typeface="Arial"/>
              </a:rPr>
              <a:t> CL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Mélanie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GAUBIL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(Nîmes)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S1</a:t>
            </a:r>
            <a:r>
              <a:rPr dirty="0" sz="1100">
                <a:latin typeface="Arial"/>
                <a:cs typeface="Arial"/>
              </a:rPr>
              <a:t> CL </a:t>
            </a:r>
            <a:r>
              <a:rPr dirty="0" sz="1100" spc="-5">
                <a:latin typeface="Arial"/>
                <a:cs typeface="Arial"/>
              </a:rPr>
              <a:t>17e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Félicitations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à</a:t>
            </a:r>
            <a:r>
              <a:rPr dirty="0" sz="1100" spc="-5">
                <a:latin typeface="Arial"/>
                <a:cs typeface="Arial"/>
              </a:rPr>
              <a:t> toutes ces dames.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60" y="1038859"/>
            <a:ext cx="8902700" cy="2245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</a:t>
            </a:r>
            <a:r>
              <a:rPr dirty="0" u="heavy" sz="11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PROJETS</a:t>
            </a:r>
            <a:r>
              <a:rPr dirty="0" u="heavy" sz="11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marL="12700" marR="54610">
              <a:lnSpc>
                <a:spcPts val="1270"/>
              </a:lnSpc>
            </a:pPr>
            <a:r>
              <a:rPr dirty="0" sz="1100" spc="-5" b="1">
                <a:latin typeface="Arial"/>
                <a:cs typeface="Arial"/>
              </a:rPr>
              <a:t>Le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challenge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«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RESOLUMENT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FEMININ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»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d’Occitanie</a:t>
            </a:r>
            <a:r>
              <a:rPr dirty="0" sz="1100" spc="-5">
                <a:latin typeface="Arial"/>
                <a:cs typeface="Arial"/>
              </a:rPr>
              <a:t>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saison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2017/2018,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n’a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poursuivre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saison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2020/2021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comme la saison précédente. Pour cette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nouvelle saison, nous espérions sa reprise.</a:t>
            </a:r>
            <a:endParaRPr sz="1100">
              <a:latin typeface="Arial"/>
              <a:cs typeface="Arial"/>
            </a:endParaRPr>
          </a:p>
          <a:p>
            <a:pPr marL="12700" marR="137795">
              <a:lnSpc>
                <a:spcPct val="95800"/>
              </a:lnSpc>
              <a:spcBef>
                <a:spcPts val="580"/>
              </a:spcBef>
            </a:pPr>
            <a:r>
              <a:rPr dirty="0" sz="1100" spc="-5" b="1">
                <a:latin typeface="Arial"/>
                <a:cs typeface="Arial"/>
              </a:rPr>
              <a:t>Le</a:t>
            </a:r>
            <a:r>
              <a:rPr dirty="0" sz="1100" b="1">
                <a:latin typeface="Arial"/>
                <a:cs typeface="Arial"/>
              </a:rPr>
              <a:t> « </a:t>
            </a:r>
            <a:r>
              <a:rPr dirty="0" sz="1100" spc="-5" b="1">
                <a:latin typeface="Arial"/>
                <a:cs typeface="Arial"/>
              </a:rPr>
              <a:t>TROPHEE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DES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MIXTES</a:t>
            </a:r>
            <a:r>
              <a:rPr dirty="0" sz="1100" b="1">
                <a:latin typeface="Arial"/>
                <a:cs typeface="Arial"/>
              </a:rPr>
              <a:t> » 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avec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presque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30%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féminines,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FFTA</a:t>
            </a:r>
            <a:r>
              <a:rPr dirty="0" sz="1100">
                <a:latin typeface="Arial"/>
                <a:cs typeface="Arial"/>
              </a:rPr>
              <a:t> 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objectif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s’appuyer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mixité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afin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créer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une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dynamique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fidéliser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pratiquants.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2018,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FFTA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lancé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opération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dans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favoriser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rencontre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entre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hommes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femmes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entre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clubs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; </a:t>
            </a:r>
            <a:r>
              <a:rPr dirty="0" sz="1100" spc="-5">
                <a:latin typeface="Arial"/>
                <a:cs typeface="Arial"/>
              </a:rPr>
              <a:t>elle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reconduite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chaque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année.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Mais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à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jour,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trophée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suspendu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pour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l’instant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(cf.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dernière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reçue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bureau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fédéral de février).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825"/>
              </a:spcBef>
            </a:pPr>
            <a:r>
              <a:rPr dirty="0" sz="1100" spc="-5">
                <a:latin typeface="Arial"/>
                <a:cs typeface="Arial"/>
              </a:rPr>
              <a:t>Nous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souhaitons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organiser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journées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portes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ouvertes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féminines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dans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chaque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département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13/3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englobant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journée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femme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 </a:t>
            </a:r>
            <a:r>
              <a:rPr dirty="0" sz="1100">
                <a:latin typeface="Arial"/>
                <a:cs typeface="Arial"/>
              </a:rPr>
              <a:t> 8</a:t>
            </a:r>
            <a:r>
              <a:rPr dirty="0" sz="1100" spc="-5">
                <a:latin typeface="Arial"/>
                <a:cs typeface="Arial"/>
              </a:rPr>
              <a:t> mars et un challenge féminin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 en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avril 202 ?2)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Arial"/>
                <a:cs typeface="Arial"/>
              </a:rPr>
              <a:t>Nous vous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disons</a:t>
            </a:r>
            <a:r>
              <a:rPr dirty="0" sz="1100">
                <a:latin typeface="Arial"/>
                <a:cs typeface="Arial"/>
              </a:rPr>
              <a:t> «</a:t>
            </a:r>
            <a:r>
              <a:rPr dirty="0" sz="1100" spc="-5">
                <a:latin typeface="Arial"/>
                <a:cs typeface="Arial"/>
              </a:rPr>
              <a:t> VIVE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SPORT</a:t>
            </a:r>
            <a:r>
              <a:rPr dirty="0" sz="1100">
                <a:latin typeface="Arial"/>
                <a:cs typeface="Arial"/>
              </a:rPr>
              <a:t> AU</a:t>
            </a:r>
            <a:r>
              <a:rPr dirty="0" sz="1100" spc="-5">
                <a:latin typeface="Arial"/>
                <a:cs typeface="Arial"/>
              </a:rPr>
              <a:t> FEMININ</a:t>
            </a:r>
            <a:r>
              <a:rPr dirty="0" sz="1100">
                <a:latin typeface="Arial"/>
                <a:cs typeface="Arial"/>
              </a:rPr>
              <a:t> ET </a:t>
            </a:r>
            <a:r>
              <a:rPr dirty="0" sz="1100" spc="-5">
                <a:latin typeface="Arial"/>
                <a:cs typeface="Arial"/>
              </a:rPr>
              <a:t>VIVE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TIR</a:t>
            </a:r>
            <a:r>
              <a:rPr dirty="0" sz="1100">
                <a:latin typeface="Arial"/>
                <a:cs typeface="Arial"/>
              </a:rPr>
              <a:t> A </a:t>
            </a:r>
            <a:r>
              <a:rPr dirty="0" sz="1100" spc="-5">
                <a:latin typeface="Arial"/>
                <a:cs typeface="Arial"/>
              </a:rPr>
              <a:t>L’ARC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».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Frédéric Desplats</dc:creator>
  <dc:title>CRTAO COMMISSION FEMININE AG 260222</dc:title>
  <dcterms:created xsi:type="dcterms:W3CDTF">2022-02-26T10:22:21Z</dcterms:created>
  <dcterms:modified xsi:type="dcterms:W3CDTF">2022-02-26T10:22:21Z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2022-02-26T00:00:00Z</vt:filetime>
  </property>
  <property fmtid="{D5CDD505-2E9C-101B-9397-08002B2CF9AE}" pid="3" name="Creator">
    <vt:lpwstr>Word</vt:lpwstr>
  </property>
  <property fmtid="{D5CDD505-2E9C-101B-9397-08002B2CF9AE}" pid="4" name="LastSaved">
    <vt:filetime>2022-02-26T00:00:00Z</vt:filetime>
  </property>
</Properties>
</file>