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90BC"/>
    <a:srgbClr val="ECB720"/>
    <a:srgbClr val="841EB2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33F7C-62EC-44EA-9C18-E41A92A84337}" type="datetimeFigureOut">
              <a:rPr lang="fr-FR" smtClean="0"/>
              <a:pPr/>
              <a:t>21/02/2022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52937-5897-4450-A49D-6F0DC3B8C4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AE66-A58F-47D5-AA4C-336F3D7F57F3}" type="datetime1">
              <a:rPr lang="fr-FR" smtClean="0"/>
              <a:pPr/>
              <a:t>21/02/2022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2E5F-742F-46FC-A500-3EC0009F7F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D54E0-E266-4EC1-A811-07CFF0171053}" type="datetime1">
              <a:rPr lang="fr-FR" smtClean="0"/>
              <a:pPr/>
              <a:t>21/02/2022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2E5F-742F-46FC-A500-3EC0009F7F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9E62-999E-4931-94CE-43ABF5416CB7}" type="datetime1">
              <a:rPr lang="fr-FR" smtClean="0"/>
              <a:pPr/>
              <a:t>21/02/2022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2E5F-742F-46FC-A500-3EC0009F7F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FE81-8926-4215-AD9F-7D5BD8FF6F0D}" type="datetime1">
              <a:rPr lang="fr-FR" smtClean="0"/>
              <a:pPr/>
              <a:t>21/02/2022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2E5F-742F-46FC-A500-3EC0009F7F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E4DC-B6AB-4387-9E76-A97E94927015}" type="datetime1">
              <a:rPr lang="fr-FR" smtClean="0"/>
              <a:pPr/>
              <a:t>21/02/2022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2E5F-742F-46FC-A500-3EC0009F7F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17FA-7126-41F4-BDEB-326B91BF2C32}" type="datetime1">
              <a:rPr lang="fr-FR" smtClean="0"/>
              <a:pPr/>
              <a:t>21/02/2022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2E5F-742F-46FC-A500-3EC0009F7F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893C7-9747-4BC6-B423-3B64BAB357ED}" type="datetime1">
              <a:rPr lang="fr-FR" smtClean="0"/>
              <a:pPr/>
              <a:t>21/02/2022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2E5F-742F-46FC-A500-3EC0009F7F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2A65-F56E-4A43-8D9D-E423533875DE}" type="datetime1">
              <a:rPr lang="fr-FR" smtClean="0"/>
              <a:pPr/>
              <a:t>21/02/2022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2E5F-742F-46FC-A500-3EC0009F7F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EC55-E23F-4F40-8D9D-E68D9F6798FD}" type="datetime1">
              <a:rPr lang="fr-FR" smtClean="0"/>
              <a:pPr/>
              <a:t>21/02/2022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2E5F-742F-46FC-A500-3EC0009F7F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D946-63AF-4866-85C3-FEE57AAF2720}" type="datetime1">
              <a:rPr lang="fr-FR" smtClean="0"/>
              <a:pPr/>
              <a:t>21/02/2022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2E5F-742F-46FC-A500-3EC0009F7F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C50E1-6BB3-4F13-9DDC-95C85D64CFAE}" type="datetime1">
              <a:rPr lang="fr-FR" smtClean="0"/>
              <a:pPr/>
              <a:t>21/02/2022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2E5F-742F-46FC-A500-3EC0009F7F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F1EBB-9D7F-42EB-9818-4CEB5F2064CD}" type="datetime1">
              <a:rPr lang="fr-FR" smtClean="0"/>
              <a:pPr/>
              <a:t>21/02/2022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52E5F-742F-46FC-A500-3EC0009F7F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00034" y="357167"/>
            <a:ext cx="8143932" cy="6000792"/>
          </a:xfrm>
        </p:spPr>
        <p:txBody>
          <a:bodyPr>
            <a:normAutofit/>
          </a:bodyPr>
          <a:lstStyle/>
          <a:p>
            <a:endParaRPr lang="fr-FR" sz="1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4416" y="374419"/>
            <a:ext cx="5884724" cy="601503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071670" y="1500174"/>
            <a:ext cx="5000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Plan de Développement du Tir à l’Arc en Occitanie.</a:t>
            </a:r>
            <a:endParaRPr lang="fr-FR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286116" y="4929198"/>
            <a:ext cx="25003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Olympiade 2021 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2025.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2E5F-742F-46FC-A500-3EC0009F7FF8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786478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Ainsi, comme j’……..</a:t>
            </a:r>
          </a:p>
          <a:p>
            <a:pPr algn="ctr">
              <a:buNone/>
            </a:pPr>
            <a:endParaRPr lang="fr-FR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fr-FR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fr-FR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fr-FR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endParaRPr lang="fr-FR" sz="1200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endParaRPr lang="fr-FR" sz="1200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endParaRPr lang="fr-FR" sz="1200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endParaRPr lang="fr-FR" sz="1200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endParaRPr lang="fr-FR" sz="1200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endParaRPr lang="fr-FR" sz="1200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fr-FR" sz="1200" dirty="0" smtClean="0">
                <a:latin typeface="Times New Roman"/>
                <a:ea typeface="Calibri"/>
                <a:cs typeface="Times New Roman"/>
              </a:rPr>
              <a:t>Ainsi, comme  j’…….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endParaRPr lang="fr-FR" sz="1200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endParaRPr lang="fr-FR" sz="1200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endParaRPr lang="fr-FR" sz="1200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endParaRPr lang="fr-FR" sz="1200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endParaRPr lang="fr-FR" sz="1200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endParaRPr lang="fr-FR" sz="1200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endParaRPr lang="fr-FR" sz="800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fr-FR" sz="1200" dirty="0" smtClean="0">
                <a:latin typeface="Times New Roman"/>
                <a:ea typeface="Calibri"/>
                <a:cs typeface="Times New Roman"/>
              </a:rPr>
              <a:t>Nous devons </a:t>
            </a:r>
            <a:r>
              <a:rPr lang="fr-FR" sz="1400" dirty="0" smtClean="0">
                <a:latin typeface="Times New Roman"/>
                <a:ea typeface="Calibri"/>
                <a:cs typeface="Times New Roman"/>
              </a:rPr>
              <a:t>mieux structurer </a:t>
            </a:r>
            <a:r>
              <a:rPr lang="fr-FR" sz="1200" dirty="0" smtClean="0">
                <a:latin typeface="Times New Roman"/>
                <a:ea typeface="Calibri"/>
                <a:cs typeface="Times New Roman"/>
              </a:rPr>
              <a:t>la discipline sur le territoire régional,</a:t>
            </a:r>
            <a:endParaRPr lang="fr-FR" sz="1100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fr-FR" sz="1400" dirty="0" smtClean="0">
                <a:latin typeface="Times New Roman"/>
                <a:ea typeface="Calibri"/>
                <a:cs typeface="Times New Roman"/>
              </a:rPr>
              <a:t>Fortifier</a:t>
            </a:r>
            <a:r>
              <a:rPr lang="fr-FR" sz="1200" dirty="0" smtClean="0">
                <a:latin typeface="Times New Roman"/>
                <a:ea typeface="Calibri"/>
                <a:cs typeface="Times New Roman"/>
              </a:rPr>
              <a:t> nos clubs en Occitanie,</a:t>
            </a:r>
            <a:endParaRPr lang="fr-FR" sz="1100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fr-FR" sz="1400" dirty="0" smtClean="0">
                <a:latin typeface="Times New Roman"/>
                <a:ea typeface="Calibri"/>
                <a:cs typeface="Times New Roman"/>
              </a:rPr>
              <a:t>Professionnaliser</a:t>
            </a:r>
            <a:r>
              <a:rPr lang="fr-FR" sz="1200" dirty="0" smtClean="0">
                <a:latin typeface="Times New Roman"/>
                <a:ea typeface="Calibri"/>
                <a:cs typeface="Times New Roman"/>
              </a:rPr>
              <a:t> le fonctionnement du CRTAO,</a:t>
            </a:r>
            <a:endParaRPr lang="fr-FR" sz="1100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fr-FR" sz="1400" dirty="0" smtClean="0">
                <a:latin typeface="Times New Roman"/>
                <a:ea typeface="Calibri"/>
                <a:cs typeface="Times New Roman"/>
              </a:rPr>
              <a:t>Promouvoir</a:t>
            </a:r>
            <a:r>
              <a:rPr lang="fr-FR" sz="1200" dirty="0" smtClean="0">
                <a:latin typeface="Times New Roman"/>
                <a:ea typeface="Calibri"/>
                <a:cs typeface="Times New Roman"/>
              </a:rPr>
              <a:t> et faire découvrir le tir à l’arc aux jeunes, au féminin, aux personnes en situation de handicap</a:t>
            </a:r>
            <a:endParaRPr lang="fr-FR" sz="1100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fr-FR" sz="1400" dirty="0" smtClean="0">
                <a:latin typeface="Times New Roman"/>
                <a:ea typeface="Calibri"/>
                <a:cs typeface="Times New Roman"/>
              </a:rPr>
              <a:t>Accompagner</a:t>
            </a:r>
            <a:r>
              <a:rPr lang="fr-FR" sz="1200" dirty="0" smtClean="0">
                <a:latin typeface="Times New Roman"/>
                <a:ea typeface="Calibri"/>
                <a:cs typeface="Times New Roman"/>
              </a:rPr>
              <a:t> les jeunes vers le haut niveau</a:t>
            </a:r>
            <a:endParaRPr lang="fr-FR" sz="1100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fr-FR" sz="1200" dirty="0" smtClean="0">
                <a:latin typeface="Times New Roman"/>
                <a:ea typeface="Calibri"/>
                <a:cs typeface="Times New Roman"/>
              </a:rPr>
              <a:t>et </a:t>
            </a:r>
            <a:r>
              <a:rPr lang="fr-FR" sz="1400" dirty="0" smtClean="0">
                <a:latin typeface="Times New Roman"/>
                <a:ea typeface="Calibri"/>
                <a:cs typeface="Times New Roman"/>
              </a:rPr>
              <a:t>organiser</a:t>
            </a:r>
            <a:r>
              <a:rPr lang="fr-FR" sz="1200" dirty="0" smtClean="0">
                <a:latin typeface="Times New Roman"/>
                <a:ea typeface="Calibri"/>
                <a:cs typeface="Times New Roman"/>
              </a:rPr>
              <a:t> de grands évènements sportifs. </a:t>
            </a:r>
            <a:endParaRPr lang="fr-FR" sz="1100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fr-FR" sz="1200" dirty="0" smtClean="0">
                <a:latin typeface="Times New Roman"/>
                <a:ea typeface="Calibri"/>
                <a:cs typeface="Times New Roman"/>
              </a:rPr>
              <a:t>Rien que cela, mais tout cela en cette olympiade 2021-2025. A chacun, sa tâche, pour le bien de tous !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  <a:buNone/>
            </a:pPr>
            <a:r>
              <a:rPr lang="fr-FR" sz="1000" dirty="0" smtClean="0">
                <a:latin typeface="Times New Roman" pitchFamily="18" charset="0"/>
                <a:ea typeface="Calibri"/>
                <a:cs typeface="Times New Roman" pitchFamily="18" charset="0"/>
              </a:rPr>
              <a:t>AG du CRTAO 26 février 2022</a:t>
            </a:r>
            <a:r>
              <a:rPr lang="fr-FR" sz="11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algn="ctr">
              <a:buNone/>
            </a:pPr>
            <a:endParaRPr lang="fr-FR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fr-FR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fr-FR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fr-FR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fr-FR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fr-FR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fr-FR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fr-FR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fr-FR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1600200">
              <a:spcAft>
                <a:spcPts val="0"/>
              </a:spcAft>
              <a:buNone/>
            </a:pPr>
            <a:endParaRPr lang="fr-FR" sz="12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1600200">
              <a:spcAft>
                <a:spcPts val="0"/>
              </a:spcAft>
              <a:buNone/>
            </a:pPr>
            <a:endParaRPr lang="fr-FR" sz="8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buNone/>
            </a:pP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r">
              <a:buNone/>
            </a:pPr>
            <a:r>
              <a:rPr lang="fr-FR" sz="1000" dirty="0" smtClean="0">
                <a:latin typeface="Times New Roman" pitchFamily="18" charset="0"/>
                <a:cs typeface="Times New Roman" pitchFamily="18" charset="0"/>
              </a:rPr>
              <a:t>AG du CRTAO 26 février 2022.</a:t>
            </a:r>
            <a:endParaRPr lang="fr-FR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2E5F-742F-46FC-A500-3EC0009F7FF8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785794"/>
            <a:ext cx="3571900" cy="2379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598331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1400" b="1" dirty="0" smtClean="0">
                <a:latin typeface="Times New Roman" pitchFamily="18" charset="0"/>
                <a:cs typeface="Times New Roman" pitchFamily="18" charset="0"/>
              </a:rPr>
              <a:t>Un projet de développement : pourquoi ?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fr-FR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Le projet de développement de la discipline </a:t>
            </a:r>
            <a:r>
              <a:rPr lang="fr-FR" sz="1400" b="1" dirty="0" smtClean="0">
                <a:latin typeface="Times New Roman" pitchFamily="18" charset="0"/>
                <a:cs typeface="Times New Roman" pitchFamily="18" charset="0"/>
              </a:rPr>
              <a:t>tir à l’arc en Occitanie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constitue le cadre de référence qui permet à tous les acteurs, départemental et clubs de tisser le maillage territorial.</a:t>
            </a:r>
            <a:br>
              <a:rPr lang="fr-FR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fr-FR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1400" b="1" dirty="0" smtClean="0">
                <a:latin typeface="Times New Roman" pitchFamily="18" charset="0"/>
                <a:cs typeface="Times New Roman" pitchFamily="18" charset="0"/>
              </a:rPr>
              <a:t>Rédiger un projet de développement, c’est décider les grandes orientations et définir la route qui permet de les atteindre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. C</a:t>
            </a:r>
            <a:r>
              <a:rPr lang="fr-FR" sz="1400" b="1" dirty="0" smtClean="0">
                <a:latin typeface="Times New Roman" pitchFamily="18" charset="0"/>
                <a:cs typeface="Times New Roman" pitchFamily="18" charset="0"/>
              </a:rPr>
              <a:t>’est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donner du </a:t>
            </a:r>
            <a:r>
              <a:rPr lang="fr-FR" sz="1400" b="1" dirty="0" smtClean="0">
                <a:latin typeface="Times New Roman" pitchFamily="18" charset="0"/>
                <a:cs typeface="Times New Roman" pitchFamily="18" charset="0"/>
              </a:rPr>
              <a:t>sens aux actions quotidiennes. C’est décliner l’action fédérale et agir dans un cadre cohérent et adapté à l’activité et au territoire.</a:t>
            </a:r>
          </a:p>
          <a:p>
            <a:pPr algn="ctr">
              <a:buNone/>
            </a:pPr>
            <a:endParaRPr lang="fr-FR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8866" y="2285992"/>
            <a:ext cx="5929827" cy="4119564"/>
          </a:xfrm>
          <a:prstGeom prst="rect">
            <a:avLst/>
          </a:prstGeom>
          <a:noFill/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572000" y="2928934"/>
            <a:ext cx="10001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Motivation des</a:t>
            </a:r>
            <a:endParaRPr kumimoji="0" 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gouvernances</a:t>
            </a:r>
            <a:endParaRPr kumimoji="0" 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CRTAO</a:t>
            </a:r>
            <a:endParaRPr kumimoji="0" 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Départementales</a:t>
            </a:r>
            <a:endParaRPr kumimoji="0" 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et des clubs.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6286512" y="4214818"/>
            <a:ext cx="64291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Ancrage</a:t>
            </a:r>
            <a:endParaRPr kumimoji="0" 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territorial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2E5F-742F-46FC-A500-3EC0009F7FF8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143668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fr-FR" sz="1400" b="1" dirty="0">
                <a:latin typeface="Times New Roman" pitchFamily="18" charset="0"/>
                <a:cs typeface="Times New Roman" pitchFamily="18" charset="0"/>
              </a:rPr>
              <a:t>Définir le Projet, c’est fixer les orientations et les objectifs stratégiques.</a:t>
            </a:r>
            <a:endParaRPr lang="fr-FR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fr-FR" sz="1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1400" b="1" dirty="0" smtClean="0">
                <a:latin typeface="Times New Roman" pitchFamily="18" charset="0"/>
                <a:cs typeface="Times New Roman" pitchFamily="18" charset="0"/>
              </a:rPr>
              <a:t>A  -- </a:t>
            </a:r>
            <a:r>
              <a:rPr lang="fr-FR" sz="1400" b="1" dirty="0">
                <a:latin typeface="Times New Roman" pitchFamily="18" charset="0"/>
                <a:cs typeface="Times New Roman" pitchFamily="18" charset="0"/>
              </a:rPr>
              <a:t>Soit celles de la structuration :</a:t>
            </a:r>
            <a:r>
              <a:rPr lang="fr-FR" sz="1400" dirty="0">
                <a:latin typeface="Times New Roman" pitchFamily="18" charset="0"/>
                <a:cs typeface="Times New Roman" pitchFamily="18" charset="0"/>
              </a:rPr>
              <a:t> organisation de la gouvernance du CRTAO, c'est-à-dire les éléments relatifs aux ressources humaines, bénévoles et conseillers sous contrat de travail appuyés de modules de formations destinées aux techniciens et aux dirigeants.</a:t>
            </a:r>
          </a:p>
          <a:p>
            <a:pPr>
              <a:buNone/>
            </a:pPr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fr-FR" sz="1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1400" b="1" dirty="0" smtClean="0">
                <a:latin typeface="Times New Roman" pitchFamily="18" charset="0"/>
                <a:cs typeface="Times New Roman" pitchFamily="18" charset="0"/>
              </a:rPr>
              <a:t>B  -- Soit </a:t>
            </a:r>
            <a:r>
              <a:rPr lang="fr-FR" sz="1400" b="1" dirty="0">
                <a:latin typeface="Times New Roman" pitchFamily="18" charset="0"/>
                <a:cs typeface="Times New Roman" pitchFamily="18" charset="0"/>
              </a:rPr>
              <a:t>celles renchérissant le développement</a:t>
            </a:r>
            <a:r>
              <a:rPr lang="fr-FR" sz="1400" dirty="0">
                <a:latin typeface="Times New Roman" pitchFamily="18" charset="0"/>
                <a:cs typeface="Times New Roman" pitchFamily="18" charset="0"/>
              </a:rPr>
              <a:t> de la discipline composée de différentes formes de pratiques et types de pratiquants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fr-FR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1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1400" b="1" dirty="0" smtClean="0">
                <a:latin typeface="Times New Roman" pitchFamily="18" charset="0"/>
                <a:cs typeface="Times New Roman" pitchFamily="18" charset="0"/>
              </a:rPr>
              <a:t>C  -- Soit </a:t>
            </a:r>
            <a:r>
              <a:rPr lang="fr-FR" sz="1400" b="1" dirty="0">
                <a:latin typeface="Times New Roman" pitchFamily="18" charset="0"/>
                <a:cs typeface="Times New Roman" pitchFamily="18" charset="0"/>
              </a:rPr>
              <a:t>celles fortifiant l’accès au haut-niveau</a:t>
            </a:r>
            <a:r>
              <a:rPr lang="fr-FR" sz="1400" dirty="0">
                <a:latin typeface="Times New Roman" pitchFamily="18" charset="0"/>
                <a:cs typeface="Times New Roman" pitchFamily="18" charset="0"/>
              </a:rPr>
              <a:t> par le perfectionnement et la détection déclinés dans le Projet de Performance Régional.</a:t>
            </a:r>
          </a:p>
          <a:p>
            <a:pPr>
              <a:buNone/>
            </a:pPr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fr-FR" sz="1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1400" b="1" dirty="0" smtClean="0">
                <a:latin typeface="Times New Roman" pitchFamily="18" charset="0"/>
                <a:cs typeface="Times New Roman" pitchFamily="18" charset="0"/>
              </a:rPr>
              <a:t>D  -- Soit </a:t>
            </a:r>
            <a:r>
              <a:rPr lang="fr-FR" sz="1400" b="1" dirty="0">
                <a:latin typeface="Times New Roman" pitchFamily="18" charset="0"/>
                <a:cs typeface="Times New Roman" pitchFamily="18" charset="0"/>
              </a:rPr>
              <a:t>celles promouvant un sport/santé</a:t>
            </a:r>
            <a:r>
              <a:rPr lang="fr-FR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(prévention de la santé par le sport - suivi médical </a:t>
            </a:r>
            <a:r>
              <a:rPr lang="fr-FR" sz="1200" b="1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 lutte contre le dopage) </a:t>
            </a:r>
            <a:r>
              <a:rPr lang="fr-FR" sz="1400" b="1" dirty="0">
                <a:latin typeface="Times New Roman" pitchFamily="18" charset="0"/>
                <a:cs typeface="Times New Roman" pitchFamily="18" charset="0"/>
              </a:rPr>
              <a:t>et un sport/citoyen </a:t>
            </a:r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(lutte contre les violences, incivilités…)</a:t>
            </a:r>
          </a:p>
          <a:p>
            <a:pPr>
              <a:buNone/>
            </a:pPr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>
              <a:buNone/>
            </a:pPr>
            <a:r>
              <a:rPr lang="fr-FR" sz="12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fr-FR" sz="1400" b="1" dirty="0" smtClean="0">
                <a:latin typeface="Times New Roman" pitchFamily="18" charset="0"/>
                <a:cs typeface="Times New Roman" pitchFamily="18" charset="0"/>
              </a:rPr>
              <a:t>E  -- Soit </a:t>
            </a:r>
            <a:r>
              <a:rPr lang="fr-FR" sz="1400" b="1" dirty="0">
                <a:latin typeface="Times New Roman" pitchFamily="18" charset="0"/>
                <a:cs typeface="Times New Roman" pitchFamily="18" charset="0"/>
              </a:rPr>
              <a:t>celles incluant les équipements</a:t>
            </a:r>
            <a:r>
              <a:rPr lang="fr-FR" sz="12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 à savoir les infrastructures, les lieux de pratique et le matériel nécessaire à la pratique et leur développé.</a:t>
            </a:r>
          </a:p>
          <a:p>
            <a:pPr>
              <a:buNone/>
            </a:pPr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fr-FR" sz="12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fr-FR" sz="1400" b="1" dirty="0" smtClean="0">
                <a:latin typeface="Times New Roman" pitchFamily="18" charset="0"/>
                <a:cs typeface="Times New Roman" pitchFamily="18" charset="0"/>
              </a:rPr>
              <a:t>Ces </a:t>
            </a:r>
            <a:r>
              <a:rPr lang="fr-FR" sz="1400" b="1" dirty="0">
                <a:latin typeface="Times New Roman" pitchFamily="18" charset="0"/>
                <a:cs typeface="Times New Roman" pitchFamily="18" charset="0"/>
              </a:rPr>
              <a:t>orientations auront pour socle des actions conduites dans les champs du SPORTIF, de l’EDUCATIF, du SOCIAL et de l’ECONOMIQUE.</a:t>
            </a:r>
            <a:endParaRPr lang="fr-FR" sz="1400" dirty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endParaRPr lang="fr-FR" sz="1200" b="1" dirty="0" smtClean="0"/>
          </a:p>
          <a:p>
            <a:pPr lvl="0" algn="ctr">
              <a:buNone/>
            </a:pPr>
            <a:r>
              <a:rPr lang="fr-FR" sz="1200" b="1" dirty="0" smtClean="0"/>
              <a:t> </a:t>
            </a:r>
            <a:r>
              <a:rPr lang="fr-FR" sz="1400" b="1" dirty="0" smtClean="0"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fr-FR" sz="1400" b="1" dirty="0">
                <a:latin typeface="Times New Roman" pitchFamily="18" charset="0"/>
                <a:cs typeface="Times New Roman" pitchFamily="18" charset="0"/>
              </a:rPr>
              <a:t>Projet avec un plan d’actions.</a:t>
            </a:r>
            <a:endParaRPr lang="fr-FR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fr-FR" sz="1400" b="1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fr-FR" sz="1400" b="1" dirty="0">
                <a:latin typeface="Times New Roman" pitchFamily="18" charset="0"/>
                <a:cs typeface="Times New Roman" pitchFamily="18" charset="0"/>
              </a:rPr>
              <a:t>plan </a:t>
            </a:r>
            <a:r>
              <a:rPr lang="fr-FR" sz="1400" b="1" dirty="0" smtClean="0">
                <a:latin typeface="Times New Roman" pitchFamily="18" charset="0"/>
                <a:cs typeface="Times New Roman" pitchFamily="18" charset="0"/>
              </a:rPr>
              <a:t>d’action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s qui suit, </a:t>
            </a:r>
            <a:r>
              <a:rPr lang="fr-FR" sz="1400" dirty="0">
                <a:latin typeface="Times New Roman" pitchFamily="18" charset="0"/>
                <a:cs typeface="Times New Roman" pitchFamily="18" charset="0"/>
              </a:rPr>
              <a:t>est un document permettant de comprendre la cohérence entre les objectifs fixés, les actions conduites, les moyens nécessaires. Il précise </a:t>
            </a:r>
            <a:r>
              <a:rPr lang="fr-FR" sz="1400" b="1" dirty="0">
                <a:latin typeface="Times New Roman" pitchFamily="18" charset="0"/>
                <a:cs typeface="Times New Roman" pitchFamily="18" charset="0"/>
              </a:rPr>
              <a:t>des fiches actions qui détaillent plus finement la mise en œuvre </a:t>
            </a:r>
            <a:r>
              <a:rPr lang="fr-FR" sz="1400" b="1" dirty="0" smtClean="0">
                <a:latin typeface="Times New Roman" pitchFamily="18" charset="0"/>
                <a:cs typeface="Times New Roman" pitchFamily="18" charset="0"/>
              </a:rPr>
              <a:t>prévue</a:t>
            </a:r>
            <a:r>
              <a:rPr lang="fr-FR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fr-FR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2E5F-742F-46FC-A500-3EC0009F7FF8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357166"/>
            <a:ext cx="8501122" cy="592935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1200" b="1" dirty="0" smtClean="0">
                <a:latin typeface="Times New Roman" pitchFamily="18" charset="0"/>
                <a:cs typeface="Times New Roman" pitchFamily="18" charset="0"/>
              </a:rPr>
              <a:t>OBJECTIFS du Comité Régional de Tir à l’Arc d’Occitanie - Olympiade 2021 - 2025.</a:t>
            </a:r>
          </a:p>
          <a:p>
            <a:pPr algn="ctr">
              <a:buNone/>
            </a:pPr>
            <a:endParaRPr lang="fr-FR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fr-FR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La  </a:t>
            </a:r>
            <a:r>
              <a:rPr lang="fr-FR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STRUCTURATION</a:t>
            </a:r>
          </a:p>
          <a:p>
            <a:pPr algn="ctr">
              <a:buNone/>
            </a:pPr>
            <a:endParaRPr lang="fr-FR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fr-FR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fr-FR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fr-FR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071538" y="1214422"/>
          <a:ext cx="6929486" cy="4487720"/>
        </p:xfrm>
        <a:graphic>
          <a:graphicData uri="http://schemas.openxmlformats.org/drawingml/2006/table">
            <a:tbl>
              <a:tblPr/>
              <a:tblGrid>
                <a:gridCol w="1897773"/>
                <a:gridCol w="2468461"/>
                <a:gridCol w="2563252"/>
              </a:tblGrid>
              <a:tr h="2142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Objectifs </a:t>
                      </a:r>
                    </a:p>
                  </a:txBody>
                  <a:tcPr marL="61266" marR="61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Actions</a:t>
                      </a:r>
                    </a:p>
                  </a:txBody>
                  <a:tcPr marL="61266" marR="61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Evaluation</a:t>
                      </a:r>
                    </a:p>
                  </a:txBody>
                  <a:tcPr marL="61266" marR="61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0713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Nouveaux bénévoles à </a:t>
                      </a:r>
                      <a:r>
                        <a:rPr lang="fr-FR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la gouvernance</a:t>
                      </a:r>
                      <a:endParaRPr lang="fr-F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266" marR="61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Investissement reconnu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Stage de prochains élus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Complémentarités de compétences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Formation d’équipe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Preuve de compétences</a:t>
                      </a:r>
                    </a:p>
                  </a:txBody>
                  <a:tcPr marL="61266" marR="61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Heures disponibles, frais, don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Intérêt de l’immersion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Importance du co-construire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Bilan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Carnet de vie, passeport, portfolio </a:t>
                      </a:r>
                    </a:p>
                  </a:txBody>
                  <a:tcPr marL="61266" marR="61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Agencer le Comité comme une unité.</a:t>
                      </a:r>
                    </a:p>
                  </a:txBody>
                  <a:tcPr marL="61266" marR="61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Cadre pour ordonner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Planifier la démarche.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Organiser la disponibilité</a:t>
                      </a:r>
                    </a:p>
                  </a:txBody>
                  <a:tcPr marL="61266" marR="61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Critères d’organisation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Guide </a:t>
                      </a:r>
                      <a:r>
                        <a:rPr lang="fr-FR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annuel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Tableau</a:t>
                      </a:r>
                      <a:endParaRPr lang="fr-F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266" marR="61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285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Groupe de travail et compétences</a:t>
                      </a:r>
                    </a:p>
                  </a:txBody>
                  <a:tcPr marL="61266" marR="61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Descriptif des tâches</a:t>
                      </a:r>
                    </a:p>
                  </a:txBody>
                  <a:tcPr marL="61266" marR="61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Point annuel</a:t>
                      </a:r>
                    </a:p>
                  </a:txBody>
                  <a:tcPr marL="61266" marR="61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Associer les Comités Départementaux</a:t>
                      </a:r>
                    </a:p>
                  </a:txBody>
                  <a:tcPr marL="61266" marR="61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Réunion annuelle des responsables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Organiser la complémentarité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Créer une synergie</a:t>
                      </a:r>
                    </a:p>
                  </a:txBody>
                  <a:tcPr marL="61266" marR="61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Compte rendu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Evaluer projet partagé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Efficacité des équipes</a:t>
                      </a:r>
                    </a:p>
                  </a:txBody>
                  <a:tcPr marL="61266" marR="61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42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Accompagner </a:t>
                      </a: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l’affiliation</a:t>
                      </a:r>
                    </a:p>
                  </a:txBody>
                  <a:tcPr marL="61266" marR="61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Centre de ressources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Réseau d’échanges de sujets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Veiller à l’éthique </a:t>
                      </a:r>
                    </a:p>
                  </a:txBody>
                  <a:tcPr marL="61266" marR="61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Richesse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Sujets abordés, clubs participants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Charte éthique mise en œuvre </a:t>
                      </a:r>
                    </a:p>
                  </a:txBody>
                  <a:tcPr marL="61266" marR="61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2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Professionnaliser les appuis</a:t>
                      </a:r>
                    </a:p>
                  </a:txBody>
                  <a:tcPr marL="61266" marR="61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Employabilité des appuis techniques</a:t>
                      </a:r>
                    </a:p>
                  </a:txBody>
                  <a:tcPr marL="61266" marR="61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Evaluation du poste</a:t>
                      </a:r>
                    </a:p>
                  </a:txBody>
                  <a:tcPr marL="61266" marR="61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285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Formaliser </a:t>
                      </a: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l’échange fédéral</a:t>
                      </a:r>
                    </a:p>
                  </a:txBody>
                  <a:tcPr marL="61266" marR="61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Assimilation </a:t>
                      </a: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du </a:t>
                      </a:r>
                      <a:r>
                        <a:rPr lang="fr-FR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PSF, </a:t>
                      </a: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du PPF et du PST.</a:t>
                      </a:r>
                    </a:p>
                  </a:txBody>
                  <a:tcPr marL="61266" marR="61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Corrélation </a:t>
                      </a: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et expertise</a:t>
                      </a:r>
                    </a:p>
                  </a:txBody>
                  <a:tcPr marL="61266" marR="61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2E5F-742F-46FC-A500-3EC0009F7FF8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007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1200" b="1" dirty="0" smtClean="0">
                <a:latin typeface="Times New Roman" pitchFamily="18" charset="0"/>
                <a:cs typeface="Times New Roman" pitchFamily="18" charset="0"/>
              </a:rPr>
              <a:t>OBJECTIFS du Comité Régional de Tir à l’Arc d’Occitanie - Olympiade 2021 - 2025.</a:t>
            </a:r>
          </a:p>
          <a:p>
            <a:pPr algn="ctr">
              <a:buNone/>
            </a:pPr>
            <a:endParaRPr lang="fr-FR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fr-FR" sz="1400" b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Le SPORTIF</a:t>
            </a:r>
          </a:p>
          <a:p>
            <a:pPr algn="ctr">
              <a:buNone/>
            </a:pPr>
            <a:endParaRPr lang="fr-FR" sz="1400" b="1" dirty="0">
              <a:solidFill>
                <a:srgbClr val="33CC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071538" y="1071546"/>
          <a:ext cx="7215238" cy="5257800"/>
        </p:xfrm>
        <a:graphic>
          <a:graphicData uri="http://schemas.openxmlformats.org/drawingml/2006/table">
            <a:tbl>
              <a:tblPr/>
              <a:tblGrid>
                <a:gridCol w="1785950"/>
                <a:gridCol w="2928958"/>
                <a:gridCol w="2500330"/>
              </a:tblGrid>
              <a:tr h="194266">
                <a:tc>
                  <a:txBody>
                    <a:bodyPr/>
                    <a:lstStyle/>
                    <a:p>
                      <a:pPr lvl="1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Objectifs </a:t>
                      </a: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Actions</a:t>
                      </a: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Evaluation</a:t>
                      </a: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5201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Equipiers formés </a:t>
                      </a: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Aider la construction des clubs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Inviter aux modules de formations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Groupe de discussions, séminaire</a:t>
                      </a: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Suivi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Quotité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Problématiques et solutions</a:t>
                      </a: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7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Compétitions </a:t>
                      </a: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plébiscitées  </a:t>
                      </a: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Soutien aux compétitions pour les débutants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Journée CRTAO dans les clubs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Moyens d’accès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Animer le calendrier des concours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Implication des entraineurs </a:t>
                      </a: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Chiffrage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Estimation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Coût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Implication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Quantifier </a:t>
                      </a: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82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Plus d’arbitres</a:t>
                      </a: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Stand d’informations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Parrainer les jeunes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Valoriser la fonction </a:t>
                      </a: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Importance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Adultes impliqués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Fondée et reconnaissable </a:t>
                      </a: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fr-FR" sz="120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Encourager </a:t>
                      </a:r>
                      <a:r>
                        <a:rPr lang="fr-FR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les jeunes talents</a:t>
                      </a: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Trophées Occitanie Jeunes talents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Stage avec parrain olympique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Création des Ecoles</a:t>
                      </a: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Recueil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Importance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Dimension </a:t>
                      </a: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779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Présence féminine accrue</a:t>
                      </a: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Challenge résolument féminin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Challenge toutes avec un arc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Challenge gouvernance au féminin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Trophée départemental des Mixtes   </a:t>
                      </a: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Importance   </a:t>
                      </a: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Promouvoir les pratiques</a:t>
                      </a: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Publication des résultats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Autres pratiques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Montrer ce qu’on fait </a:t>
                      </a: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Importance des médias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Investissement décelé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Clips …</a:t>
                      </a: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88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fr-FR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Centre </a:t>
                      </a: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de perfectionnement </a:t>
                      </a: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Création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Niveau de performance  </a:t>
                      </a: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Implication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La quantifier</a:t>
                      </a: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2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Compétition de plus value</a:t>
                      </a: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Evènementiel sportif</a:t>
                      </a: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Retombées, prolongements…</a:t>
                      </a: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2E5F-742F-46FC-A500-3EC0009F7FF8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929354"/>
          </a:xfrm>
        </p:spPr>
        <p:txBody>
          <a:bodyPr/>
          <a:lstStyle/>
          <a:p>
            <a:pPr algn="ctr">
              <a:buNone/>
            </a:pPr>
            <a:r>
              <a:rPr lang="fr-FR" sz="1200" b="1" dirty="0" smtClean="0">
                <a:latin typeface="Times New Roman" pitchFamily="18" charset="0"/>
                <a:cs typeface="Times New Roman" pitchFamily="18" charset="0"/>
              </a:rPr>
              <a:t>OBJECTIFS du Comité Régional de Tir à l’Arc d’Occitanie - Olympiade 2021 - 2025.</a:t>
            </a:r>
          </a:p>
          <a:p>
            <a:pPr algn="ctr">
              <a:buNone/>
            </a:pPr>
            <a:endParaRPr lang="fr-FR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fr-FR" sz="1400" b="1" dirty="0" smtClean="0">
                <a:solidFill>
                  <a:srgbClr val="ECB720"/>
                </a:solidFill>
                <a:latin typeface="Times New Roman" pitchFamily="18" charset="0"/>
                <a:cs typeface="Times New Roman" pitchFamily="18" charset="0"/>
              </a:rPr>
              <a:t>Notre  Sport  promeut</a:t>
            </a:r>
          </a:p>
          <a:p>
            <a:pPr algn="ctr">
              <a:buNone/>
            </a:pPr>
            <a:r>
              <a:rPr lang="fr-FR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sz="14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785786" y="1142984"/>
          <a:ext cx="7358114" cy="4973592"/>
        </p:xfrm>
        <a:graphic>
          <a:graphicData uri="http://schemas.openxmlformats.org/drawingml/2006/table">
            <a:tbl>
              <a:tblPr/>
              <a:tblGrid>
                <a:gridCol w="1785950"/>
                <a:gridCol w="2928958"/>
                <a:gridCol w="2643206"/>
              </a:tblGrid>
              <a:tr h="199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Objectifs </a:t>
                      </a:r>
                    </a:p>
                  </a:txBody>
                  <a:tcPr marL="61266" marR="61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Actions</a:t>
                      </a:r>
                    </a:p>
                  </a:txBody>
                  <a:tcPr marL="61266" marR="61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Evaluation</a:t>
                      </a:r>
                    </a:p>
                  </a:txBody>
                  <a:tcPr marL="61266" marR="61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3982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Une </a:t>
                      </a: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meilleure santé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</a:p>
                  </a:txBody>
                  <a:tcPr marL="61266" marR="61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Promouvoir </a:t>
                      </a: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le sport-santé, sport bien être.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Relayer l’orientation médicale fédérale.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Se rapprocher des Maisons Sport Santé.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Législation médecine du sport consultée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Formation tir à l’arc sur ordonnance. </a:t>
                      </a:r>
                    </a:p>
                  </a:txBody>
                  <a:tcPr marL="61266" marR="61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Nbre </a:t>
                      </a: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activités APA, clubs impliqués.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Volume et traitement de l’orientation.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Etat des liens clubs - MSS.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Consultations Médicosport-santé.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Importance des formés. </a:t>
                      </a:r>
                    </a:p>
                  </a:txBody>
                  <a:tcPr marL="61266" marR="61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Lutte contre le dopage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</a:t>
                      </a:r>
                    </a:p>
                  </a:txBody>
                  <a:tcPr marL="61266" marR="61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Arrêt de l’automédication, toxicomanie.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Consulter le règlement disciplinaire.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Le dopage, c’est quoi ? </a:t>
                      </a:r>
                    </a:p>
                  </a:txBody>
                  <a:tcPr marL="61266" marR="61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Niveau de l’information.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Implication des CD.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Retour de diffusion.  </a:t>
                      </a:r>
                    </a:p>
                  </a:txBody>
                  <a:tcPr marL="61266" marR="61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018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Lutte </a:t>
                      </a: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contre les incivilités</a:t>
                      </a:r>
                    </a:p>
                  </a:txBody>
                  <a:tcPr marL="61266" marR="61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Distribution </a:t>
                      </a: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du guide Mieux connaître les conséquences d’une incivilité, d’une violence et d’une discrimination dans</a:t>
                      </a:r>
                      <a:r>
                        <a:rPr lang="fr-FR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le</a:t>
                      </a:r>
                      <a:r>
                        <a:rPr lang="fr-FR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champ du sport.</a:t>
                      </a: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Distribution du guide Pour mieux prévenir et réagir en matière de violences à caractère sexuel dans le sport.</a:t>
                      </a:r>
                    </a:p>
                  </a:txBody>
                  <a:tcPr marL="61266" marR="61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Retour </a:t>
                      </a: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sur distribution.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Opérations engagées.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Réponses apportées.  </a:t>
                      </a:r>
                    </a:p>
                  </a:txBody>
                  <a:tcPr marL="61266" marR="61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8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Labellisation </a:t>
                      </a: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du club</a:t>
                      </a:r>
                    </a:p>
                  </a:txBody>
                  <a:tcPr marL="61266" marR="61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Assurer </a:t>
                      </a: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la promotion.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Accompagner les clubs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Concertation CRTAO – CD.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S’approprier autres labels : Terre de Jeu et Génération 2024</a:t>
                      </a:r>
                    </a:p>
                  </a:txBody>
                  <a:tcPr marL="61266" marR="61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fr-FR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Inventaire clubs nouveaux.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Importance.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Notes de la responsable CRTAO.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Etat </a:t>
                      </a: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des passerelles scolaire-club.</a:t>
                      </a:r>
                    </a:p>
                  </a:txBody>
                  <a:tcPr marL="61266" marR="61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2E5F-742F-46FC-A500-3EC0009F7FF8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579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1200" b="1" dirty="0" smtClean="0">
                <a:latin typeface="Times New Roman" pitchFamily="18" charset="0"/>
                <a:cs typeface="Times New Roman" pitchFamily="18" charset="0"/>
              </a:rPr>
              <a:t>OBJECTIFS du Comité Régional de Tir à l’Arc d’Occitanie - Olympiade 2021 - 2025.</a:t>
            </a:r>
          </a:p>
          <a:p>
            <a:pPr algn="ctr">
              <a:buNone/>
            </a:pPr>
            <a:endParaRPr lang="fr-FR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fr-FR" sz="1400" b="1" dirty="0" smtClean="0">
                <a:solidFill>
                  <a:srgbClr val="1490BC"/>
                </a:solidFill>
                <a:latin typeface="Times New Roman" pitchFamily="18" charset="0"/>
                <a:cs typeface="Times New Roman" pitchFamily="18" charset="0"/>
              </a:rPr>
              <a:t>Faire  savoir</a:t>
            </a:r>
          </a:p>
          <a:p>
            <a:pPr algn="ctr">
              <a:buNone/>
            </a:pPr>
            <a:endParaRPr lang="fr-FR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fr-FR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fr-FR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fr-FR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fr-FR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285852" y="1229722"/>
          <a:ext cx="6500857" cy="4853184"/>
        </p:xfrm>
        <a:graphic>
          <a:graphicData uri="http://schemas.openxmlformats.org/drawingml/2006/table">
            <a:tbl>
              <a:tblPr/>
              <a:tblGrid>
                <a:gridCol w="1780385"/>
                <a:gridCol w="2505895"/>
                <a:gridCol w="2214577"/>
              </a:tblGrid>
              <a:tr h="194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Objectifs </a:t>
                      </a:r>
                    </a:p>
                  </a:txBody>
                  <a:tcPr marL="61266" marR="61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Actions</a:t>
                      </a:r>
                    </a:p>
                  </a:txBody>
                  <a:tcPr marL="61266" marR="61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Evaluation</a:t>
                      </a:r>
                    </a:p>
                  </a:txBody>
                  <a:tcPr marL="61266" marR="61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233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Découvrir </a:t>
                      </a: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le tir à l’arc en tant que sport.</a:t>
                      </a:r>
                    </a:p>
                  </a:txBody>
                  <a:tcPr marL="61266" marR="61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Base de données où faire du tir à l’arc.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Base de données photos, interviews,…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Publication résultats sportifs aux médias.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Invitation spécifique des médias.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Com régulière vers les réseaux sociaux. </a:t>
                      </a:r>
                    </a:p>
                  </a:txBody>
                  <a:tcPr marL="61266" marR="61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Du bien fondé.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Du public conquis.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Retour évalué.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Impact.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Intérêts.</a:t>
                      </a:r>
                    </a:p>
                  </a:txBody>
                  <a:tcPr marL="61266" marR="61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8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Accueillir </a:t>
                      </a: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toute personne.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</a:t>
                      </a:r>
                    </a:p>
                  </a:txBody>
                  <a:tcPr marL="61266" marR="61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Infos vers handi sport et sport adapté.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En sport loisir et de compétition.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Challenge Enfant-Parent, Valide-Handi..</a:t>
                      </a:r>
                    </a:p>
                  </a:txBody>
                  <a:tcPr marL="61266" marR="61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Finalités des liens.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Importance du loisir.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Impact de concours loisirs. </a:t>
                      </a:r>
                    </a:p>
                  </a:txBody>
                  <a:tcPr marL="61266" marR="61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Mieux communiquer.</a:t>
                      </a:r>
                    </a:p>
                  </a:txBody>
                  <a:tcPr marL="61266" marR="61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Assure la Com interne et externe.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Réseau des entraineurs.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Flashs infos sur tel club, tel CD,….</a:t>
                      </a:r>
                    </a:p>
                  </a:txBody>
                  <a:tcPr marL="61266" marR="61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Impacts des modèles Com.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Importance de ce réseau.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Quantifier les retours.  </a:t>
                      </a:r>
                    </a:p>
                  </a:txBody>
                  <a:tcPr marL="61266" marR="61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4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Associer </a:t>
                      </a: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tout partenaire.</a:t>
                      </a:r>
                    </a:p>
                  </a:txBody>
                  <a:tcPr marL="61266" marR="61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Elaboration de flyers numérique.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Partenariats - sponsoring – mécénat.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Associer partie extérieure à projet sportif</a:t>
                      </a:r>
                    </a:p>
                  </a:txBody>
                  <a:tcPr marL="61266" marR="61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Impacts.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Retombées de ces appoints.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Evaluation de la compétence apportée.  </a:t>
                      </a:r>
                    </a:p>
                  </a:txBody>
                  <a:tcPr marL="61266" marR="61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2E5F-742F-46FC-A500-3EC0009F7FF8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579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1200" b="1" dirty="0" smtClean="0">
                <a:latin typeface="Times New Roman" pitchFamily="18" charset="0"/>
                <a:cs typeface="Times New Roman" pitchFamily="18" charset="0"/>
              </a:rPr>
              <a:t>OBJECTIFS du Comité Régional de Tir à l’Arc d’Occitanie - Olympiade 2021 - 2025.</a:t>
            </a:r>
          </a:p>
          <a:p>
            <a:pPr algn="ctr">
              <a:buNone/>
            </a:pPr>
            <a:endParaRPr lang="fr-FR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fr-FR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Un  équipement  en  tout  et  pour  tous.</a:t>
            </a:r>
          </a:p>
          <a:p>
            <a:pPr algn="ctr">
              <a:buNone/>
            </a:pPr>
            <a:endParaRPr lang="fr-FR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fr-FR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214414" y="1500174"/>
          <a:ext cx="6786609" cy="3567700"/>
        </p:xfrm>
        <a:graphic>
          <a:graphicData uri="http://schemas.openxmlformats.org/drawingml/2006/table">
            <a:tbl>
              <a:tblPr/>
              <a:tblGrid>
                <a:gridCol w="1858644"/>
                <a:gridCol w="2417564"/>
                <a:gridCol w="2510401"/>
              </a:tblGrid>
              <a:tr h="261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Objectifs </a:t>
                      </a:r>
                    </a:p>
                  </a:txBody>
                  <a:tcPr marL="61266" marR="61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Actions</a:t>
                      </a:r>
                    </a:p>
                  </a:txBody>
                  <a:tcPr marL="61266" marR="61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Evaluation</a:t>
                      </a:r>
                    </a:p>
                  </a:txBody>
                  <a:tcPr marL="61266" marR="61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0477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Conseiller </a:t>
                      </a:r>
                      <a:endParaRPr lang="fr-F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</a:p>
                  </a:txBody>
                  <a:tcPr marL="61266" marR="61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Commission d’appui aux projets clubs.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Ressources d’installations et de guides.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Groupe de conseillers</a:t>
                      </a:r>
                      <a:r>
                        <a:rPr lang="fr-FR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266" marR="61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Enquête </a:t>
                      </a: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de satisfaction.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Evaluation des retombées.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Finalités quantifiées. </a:t>
                      </a:r>
                    </a:p>
                  </a:txBody>
                  <a:tcPr marL="61266" marR="61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35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Aide </a:t>
                      </a: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à l’élaboration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</a:t>
                      </a:r>
                    </a:p>
                  </a:txBody>
                  <a:tcPr marL="61266" marR="61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Offres </a:t>
                      </a: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de stages de perfectionnement en Oc.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Création d’un centre de formation et de perfectionnement permanent.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Team tir à l’arc d’Occitanie.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</a:p>
                  </a:txBody>
                  <a:tcPr marL="61266" marR="61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Quantifier </a:t>
                      </a: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les offres, participants, résultats,..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Analyse de cette réalisation.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Impact de ce partenariat abouti.  </a:t>
                      </a:r>
                    </a:p>
                  </a:txBody>
                  <a:tcPr marL="61266" marR="61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2E5F-742F-46FC-A500-3EC0009F7FF8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 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785786" y="571480"/>
            <a:ext cx="785818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FR" sz="1200" b="1" dirty="0" smtClean="0">
                <a:latin typeface="Times New Roman" pitchFamily="18" charset="0"/>
                <a:cs typeface="Times New Roman" pitchFamily="18" charset="0"/>
              </a:rPr>
              <a:t>OBJECTIFS du Comité Régional de Tir à l’Arc d’Occitanie - Olympiade 2021 - 2025.</a:t>
            </a:r>
          </a:p>
          <a:p>
            <a:pPr algn="ctr">
              <a:buNone/>
            </a:pPr>
            <a:endParaRPr lang="fr-FR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fr-FR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Mission  financière.</a:t>
            </a:r>
          </a:p>
          <a:p>
            <a:pPr algn="ctr">
              <a:buNone/>
            </a:pPr>
            <a:endParaRPr lang="fr-FR" sz="1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fr-FR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fr-FR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fr-FR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fr-FR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fr-FR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fr-FR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fr-FR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fr-FR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fr-FR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fr-FR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fr-FR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fr-FR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fr-FR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fr-FR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fr-FR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fr-FR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fr-FR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214414" y="1500174"/>
          <a:ext cx="6715171" cy="4583860"/>
        </p:xfrm>
        <a:graphic>
          <a:graphicData uri="http://schemas.openxmlformats.org/drawingml/2006/table">
            <a:tbl>
              <a:tblPr/>
              <a:tblGrid>
                <a:gridCol w="1839079"/>
                <a:gridCol w="2392116"/>
                <a:gridCol w="2483976"/>
              </a:tblGrid>
              <a:tr h="201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Objectifs </a:t>
                      </a:r>
                    </a:p>
                  </a:txBody>
                  <a:tcPr marL="61266" marR="61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Actions</a:t>
                      </a:r>
                    </a:p>
                  </a:txBody>
                  <a:tcPr marL="61266" marR="61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Evaluation</a:t>
                      </a:r>
                    </a:p>
                  </a:txBody>
                  <a:tcPr marL="61266" marR="61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005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Souhaiter </a:t>
                      </a: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une structure financière stratégique.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</a:p>
                  </a:txBody>
                  <a:tcPr marL="61266" marR="61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Transmission régulière de la situation.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Meilleure planification avec commissions.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Modèle d’indemnisation du bénévole. </a:t>
                      </a:r>
                      <a:endParaRPr lang="fr-FR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266" marR="61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Mode </a:t>
                      </a: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de présentation et analyses.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Commentaires délivrés.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Importance des frais et des dons.  </a:t>
                      </a:r>
                    </a:p>
                  </a:txBody>
                  <a:tcPr marL="61266" marR="61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1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Diversifier </a:t>
                      </a: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les sources.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</a:t>
                      </a:r>
                    </a:p>
                  </a:txBody>
                  <a:tcPr marL="61266" marR="61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S’appuyer sur des fonds exceptionnels : Impact 2024 – Paris 2024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Agence Nationale de la Cohésion des Territoires. Politique de la Ville.           Appels à projets : ESS, ARS,….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Recherche sponsors, dons, mécénat, partenaires….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Mise en valeur des documents administratifs et règlementaires des CD et des clubs</a:t>
                      </a:r>
                      <a:r>
                        <a:rPr lang="fr-FR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266" marR="61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Démarches </a:t>
                      </a: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entreprises. 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Dossiers retenus 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Importance des appuis.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Liens </a:t>
                      </a: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établis</a:t>
                      </a:r>
                      <a:r>
                        <a:rPr lang="fr-FR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Part </a:t>
                      </a: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des apports.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Du </a:t>
                      </a:r>
                      <a:r>
                        <a:rPr lang="fr-FR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rôle du CRTAO.</a:t>
                      </a:r>
                    </a:p>
                  </a:txBody>
                  <a:tcPr marL="61266" marR="61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2E5F-742F-46FC-A500-3EC0009F7FF8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</TotalTime>
  <Words>1046</Words>
  <Application>Microsoft Office PowerPoint</Application>
  <PresentationFormat>Affichage à l'écran (4:3)</PresentationFormat>
  <Paragraphs>410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Barascud</dc:creator>
  <cp:lastModifiedBy>Barascud</cp:lastModifiedBy>
  <cp:revision>21</cp:revision>
  <dcterms:created xsi:type="dcterms:W3CDTF">2022-01-17T16:54:00Z</dcterms:created>
  <dcterms:modified xsi:type="dcterms:W3CDTF">2022-02-21T21:16:21Z</dcterms:modified>
</cp:coreProperties>
</file>