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18" r:id="rId3"/>
    <p:sldId id="320" r:id="rId4"/>
    <p:sldId id="321" r:id="rId5"/>
    <p:sldId id="319" r:id="rId6"/>
    <p:sldId id="317" r:id="rId7"/>
    <p:sldId id="326" r:id="rId8"/>
    <p:sldId id="325" r:id="rId9"/>
    <p:sldId id="324" r:id="rId10"/>
    <p:sldId id="327" r:id="rId11"/>
    <p:sldId id="328" r:id="rId12"/>
    <p:sldId id="329" r:id="rId13"/>
    <p:sldId id="331" r:id="rId14"/>
    <p:sldId id="257" r:id="rId15"/>
    <p:sldId id="258" r:id="rId16"/>
    <p:sldId id="269" r:id="rId17"/>
    <p:sldId id="270" r:id="rId18"/>
    <p:sldId id="271" r:id="rId19"/>
    <p:sldId id="272" r:id="rId20"/>
    <p:sldId id="277" r:id="rId21"/>
    <p:sldId id="278" r:id="rId22"/>
    <p:sldId id="279" r:id="rId23"/>
    <p:sldId id="282" r:id="rId24"/>
    <p:sldId id="283" r:id="rId25"/>
    <p:sldId id="284" r:id="rId26"/>
    <p:sldId id="287" r:id="rId27"/>
    <p:sldId id="288" r:id="rId28"/>
    <p:sldId id="291" r:id="rId29"/>
    <p:sldId id="292" r:id="rId30"/>
    <p:sldId id="295" r:id="rId31"/>
    <p:sldId id="296" r:id="rId32"/>
    <p:sldId id="302" r:id="rId33"/>
    <p:sldId id="332" r:id="rId34"/>
    <p:sldId id="313" r:id="rId35"/>
    <p:sldId id="314" r:id="rId36"/>
    <p:sldId id="306" r:id="rId37"/>
    <p:sldId id="305" r:id="rId38"/>
    <p:sldId id="308" r:id="rId39"/>
    <p:sldId id="307" r:id="rId40"/>
    <p:sldId id="309" r:id="rId41"/>
    <p:sldId id="333" r:id="rId42"/>
    <p:sldId id="337" r:id="rId43"/>
    <p:sldId id="335" r:id="rId44"/>
    <p:sldId id="336" r:id="rId45"/>
    <p:sldId id="338" r:id="rId46"/>
    <p:sldId id="339" r:id="rId47"/>
    <p:sldId id="340"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p:cViewPr varScale="1">
        <p:scale>
          <a:sx n="128" d="100"/>
          <a:sy n="128" d="100"/>
        </p:scale>
        <p:origin x="170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1221D-6E72-49B9-BA3F-257B6BF57E0F}" type="datetimeFigureOut">
              <a:rPr lang="fr-FR" smtClean="0"/>
              <a:pPr/>
              <a:t>01/10/2022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46D63E-377B-4A0A-96B2-0AB71D52E0E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DIAPO 1</a:t>
            </a:r>
          </a:p>
          <a:p>
            <a:endParaRPr lang="fr-FR" dirty="0"/>
          </a:p>
        </p:txBody>
      </p:sp>
      <p:sp>
        <p:nvSpPr>
          <p:cNvPr id="4" name="Espace réservé du numéro de diapositive 3"/>
          <p:cNvSpPr>
            <a:spLocks noGrp="1"/>
          </p:cNvSpPr>
          <p:nvPr>
            <p:ph type="sldNum" sz="quarter" idx="10"/>
          </p:nvPr>
        </p:nvSpPr>
        <p:spPr/>
        <p:txBody>
          <a:bodyPr/>
          <a:lstStyle/>
          <a:p>
            <a:fld id="{9E46D63E-377B-4A0A-96B2-0AB71D52E0EC}" type="slidenum">
              <a:rPr lang="fr-FR" smtClean="0"/>
              <a:pPr/>
              <a:t>37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7B644068-15DB-46CB-9658-E3F47AF9FF38}" type="datetimeFigureOut">
              <a:rPr lang="fr-FR" smtClean="0"/>
              <a:pPr/>
              <a:t>01/10/2022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44A847-5AB3-4561-9DB8-225727F36F2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B644068-15DB-46CB-9658-E3F47AF9FF38}" type="datetimeFigureOut">
              <a:rPr lang="fr-FR" smtClean="0"/>
              <a:pPr/>
              <a:t>01/10/2022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44A847-5AB3-4561-9DB8-225727F36F2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B644068-15DB-46CB-9658-E3F47AF9FF38}" type="datetimeFigureOut">
              <a:rPr lang="fr-FR" smtClean="0"/>
              <a:pPr/>
              <a:t>01/10/2022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44A847-5AB3-4561-9DB8-225727F36F2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7B644068-15DB-46CB-9658-E3F47AF9FF38}" type="datetimeFigureOut">
              <a:rPr lang="fr-FR" smtClean="0"/>
              <a:pPr/>
              <a:t>01/10/2022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44A847-5AB3-4561-9DB8-225727F36F2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B644068-15DB-46CB-9658-E3F47AF9FF38}" type="datetimeFigureOut">
              <a:rPr lang="fr-FR" smtClean="0"/>
              <a:pPr/>
              <a:t>01/10/2022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44A847-5AB3-4561-9DB8-225727F36F2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B644068-15DB-46CB-9658-E3F47AF9FF38}" type="datetimeFigureOut">
              <a:rPr lang="fr-FR" smtClean="0"/>
              <a:pPr/>
              <a:t>01/10/2022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44A847-5AB3-4561-9DB8-225727F36F2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B644068-15DB-46CB-9658-E3F47AF9FF38}" type="datetimeFigureOut">
              <a:rPr lang="fr-FR" smtClean="0"/>
              <a:pPr/>
              <a:t>01/10/2022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544A847-5AB3-4561-9DB8-225727F36F2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7B644068-15DB-46CB-9658-E3F47AF9FF38}" type="datetimeFigureOut">
              <a:rPr lang="fr-FR" smtClean="0"/>
              <a:pPr/>
              <a:t>01/10/2022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544A847-5AB3-4561-9DB8-225727F36F2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B644068-15DB-46CB-9658-E3F47AF9FF38}" type="datetimeFigureOut">
              <a:rPr lang="fr-FR" smtClean="0"/>
              <a:pPr/>
              <a:t>01/10/2022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544A847-5AB3-4561-9DB8-225727F36F2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B644068-15DB-46CB-9658-E3F47AF9FF38}" type="datetimeFigureOut">
              <a:rPr lang="fr-FR" smtClean="0"/>
              <a:pPr/>
              <a:t>01/10/2022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44A847-5AB3-4561-9DB8-225727F36F2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B644068-15DB-46CB-9658-E3F47AF9FF38}" type="datetimeFigureOut">
              <a:rPr lang="fr-FR" smtClean="0"/>
              <a:pPr/>
              <a:t>01/10/2022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44A847-5AB3-4561-9DB8-225727F36F2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44068-15DB-46CB-9658-E3F47AF9FF38}" type="datetimeFigureOut">
              <a:rPr lang="fr-FR" smtClean="0"/>
              <a:pPr/>
              <a:t>01/10/2022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4A847-5AB3-4561-9DB8-225727F36F2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normAutofit/>
          </a:bodyPr>
          <a:lstStyle/>
          <a:p>
            <a:r>
              <a:rPr lang="fr-FR" sz="7200" dirty="0"/>
              <a:t>Etude de cas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N°5</a:t>
            </a:r>
          </a:p>
        </p:txBody>
      </p:sp>
      <p:sp>
        <p:nvSpPr>
          <p:cNvPr id="3" name="Espace réservé du contenu 2"/>
          <p:cNvSpPr>
            <a:spLocks noGrp="1"/>
          </p:cNvSpPr>
          <p:nvPr>
            <p:ph idx="1"/>
          </p:nvPr>
        </p:nvSpPr>
        <p:spPr/>
        <p:txBody>
          <a:bodyPr>
            <a:normAutofit lnSpcReduction="10000"/>
          </a:bodyPr>
          <a:lstStyle/>
          <a:p>
            <a:r>
              <a:rPr lang="fr-FR" dirty="0"/>
              <a:t>Un archer décide d’abandonner après la 11° volée de la phase de qualification d’une compétition sur cibles extérieures (sans duels). </a:t>
            </a:r>
          </a:p>
          <a:p>
            <a:r>
              <a:rPr lang="fr-FR" dirty="0"/>
              <a:t>Malgré cet abandon, le score établi le place sur le podium.</a:t>
            </a:r>
          </a:p>
          <a:p>
            <a:r>
              <a:rPr lang="fr-FR" dirty="0"/>
              <a:t>Peut-il prétendre à ce podium ou doit-il être considéré comme non classé car il n’a pas terminé la compétition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REPONSE</a:t>
            </a:r>
          </a:p>
        </p:txBody>
      </p:sp>
      <p:sp>
        <p:nvSpPr>
          <p:cNvPr id="3" name="Espace réservé du contenu 2"/>
          <p:cNvSpPr>
            <a:spLocks noGrp="1"/>
          </p:cNvSpPr>
          <p:nvPr>
            <p:ph idx="1"/>
          </p:nvPr>
        </p:nvSpPr>
        <p:spPr/>
        <p:txBody>
          <a:bodyPr/>
          <a:lstStyle/>
          <a:p>
            <a:pPr>
              <a:buNone/>
            </a:pPr>
            <a:r>
              <a:rPr lang="fr-FR" dirty="0"/>
              <a:t>  </a:t>
            </a:r>
          </a:p>
          <a:p>
            <a:pPr>
              <a:buNone/>
            </a:pPr>
            <a:endParaRPr lang="fr-FR" dirty="0"/>
          </a:p>
          <a:p>
            <a:pPr>
              <a:buNone/>
            </a:pPr>
            <a:r>
              <a:rPr lang="fr-FR" dirty="0"/>
              <a:t>Classé avec le score établi =&gt; podium possible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N°6</a:t>
            </a:r>
          </a:p>
        </p:txBody>
      </p:sp>
      <p:sp>
        <p:nvSpPr>
          <p:cNvPr id="3" name="Espace réservé du contenu 2"/>
          <p:cNvSpPr>
            <a:spLocks noGrp="1"/>
          </p:cNvSpPr>
          <p:nvPr>
            <p:ph idx="1"/>
          </p:nvPr>
        </p:nvSpPr>
        <p:spPr/>
        <p:txBody>
          <a:bodyPr>
            <a:normAutofit/>
          </a:bodyPr>
          <a:lstStyle/>
          <a:p>
            <a:r>
              <a:rPr lang="fr-FR" dirty="0"/>
              <a:t>Si pour une compétition, cette fois, avec duel, vous rencontrez le même cas de figure (l’archer arrête de tirer après la 11° volée) du qualificatif.</a:t>
            </a:r>
          </a:p>
          <a:p>
            <a:r>
              <a:rPr lang="fr-FR" dirty="0"/>
              <a:t>A la fin du qualificatif cet archer vient vous voir et vous demande si malgré cette volée non tirée il peut prétendre à participer aux duels ? Quelle sera alors votre réponse ?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REPONSE</a:t>
            </a:r>
          </a:p>
        </p:txBody>
      </p:sp>
      <p:sp>
        <p:nvSpPr>
          <p:cNvPr id="3" name="Espace réservé du contenu 2"/>
          <p:cNvSpPr>
            <a:spLocks noGrp="1"/>
          </p:cNvSpPr>
          <p:nvPr>
            <p:ph idx="1"/>
          </p:nvPr>
        </p:nvSpPr>
        <p:spPr/>
        <p:txBody>
          <a:bodyPr/>
          <a:lstStyle/>
          <a:p>
            <a:endParaRPr lang="fr-FR" dirty="0"/>
          </a:p>
          <a:p>
            <a:endParaRPr lang="fr-FR" dirty="0"/>
          </a:p>
          <a:p>
            <a:r>
              <a:rPr lang="fr-FR" dirty="0"/>
              <a:t>Oui, participation possible dès lors qu’au moins une flèche est tirée.</a:t>
            </a:r>
          </a:p>
          <a:p>
            <a:r>
              <a:rPr lang="fr-FR" dirty="0"/>
              <a:t>Il sera classé avec son score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N°7</a:t>
            </a:r>
          </a:p>
        </p:txBody>
      </p:sp>
      <p:sp>
        <p:nvSpPr>
          <p:cNvPr id="3" name="Espace réservé du contenu 2"/>
          <p:cNvSpPr>
            <a:spLocks noGrp="1"/>
          </p:cNvSpPr>
          <p:nvPr>
            <p:ph idx="1"/>
          </p:nvPr>
        </p:nvSpPr>
        <p:spPr/>
        <p:txBody>
          <a:bodyPr>
            <a:normAutofit/>
          </a:bodyPr>
          <a:lstStyle/>
          <a:p>
            <a:r>
              <a:rPr lang="fr-FR" dirty="0"/>
              <a:t>Au cours de la demi- finale d’un championnat départemental en salle, un barrage est annoncé entre 2 concurrents. L’arbitre responsable de la compétition vous charge du suivi de ce barrage. Quels sont les deux points que vous devez vérifier avant de lancer le tir de barrage ? </a:t>
            </a:r>
          </a:p>
          <a:p>
            <a:pPr>
              <a:buNone/>
            </a:pP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REPONSE</a:t>
            </a:r>
          </a:p>
        </p:txBody>
      </p:sp>
      <p:sp>
        <p:nvSpPr>
          <p:cNvPr id="3" name="Espace réservé du contenu 2"/>
          <p:cNvSpPr>
            <a:spLocks noGrp="1"/>
          </p:cNvSpPr>
          <p:nvPr>
            <p:ph idx="1"/>
          </p:nvPr>
        </p:nvSpPr>
        <p:spPr>
          <a:xfrm>
            <a:off x="395536" y="1556792"/>
            <a:ext cx="8229600" cy="4525963"/>
          </a:xfrm>
        </p:spPr>
        <p:txBody>
          <a:bodyPr>
            <a:normAutofit lnSpcReduction="10000"/>
          </a:bodyPr>
          <a:lstStyle/>
          <a:p>
            <a:pPr>
              <a:buNone/>
            </a:pPr>
            <a:r>
              <a:rPr lang="fr-FR" dirty="0"/>
              <a:t>Avant de lancer le tir de barrage, il est essentiel de bien vérifier les deux points</a:t>
            </a:r>
          </a:p>
          <a:p>
            <a:pPr>
              <a:buNone/>
            </a:pPr>
            <a:r>
              <a:rPr lang="fr-FR" dirty="0"/>
              <a:t>suivants :</a:t>
            </a:r>
          </a:p>
          <a:p>
            <a:pPr>
              <a:buNone/>
            </a:pPr>
            <a:r>
              <a:rPr lang="fr-FR" dirty="0"/>
              <a:t>✓ La présence et l’état de la croix au centre du blason (sa dégradation pourrait empêcher de positionner correctement le compas)</a:t>
            </a:r>
          </a:p>
          <a:p>
            <a:pPr>
              <a:buNone/>
            </a:pPr>
            <a:r>
              <a:rPr lang="fr-FR" dirty="0"/>
              <a:t>✓ Si je fais changer le blason d’un des deux archers du duel, alors par équité il faudra changer les deux blasons.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N°8</a:t>
            </a:r>
          </a:p>
        </p:txBody>
      </p:sp>
      <p:sp>
        <p:nvSpPr>
          <p:cNvPr id="3" name="Espace réservé du contenu 2"/>
          <p:cNvSpPr>
            <a:spLocks noGrp="1"/>
          </p:cNvSpPr>
          <p:nvPr>
            <p:ph idx="1"/>
          </p:nvPr>
        </p:nvSpPr>
        <p:spPr>
          <a:xfrm>
            <a:off x="457200" y="2492896"/>
            <a:ext cx="8229600" cy="3633267"/>
          </a:xfrm>
        </p:spPr>
        <p:txBody>
          <a:bodyPr>
            <a:normAutofit/>
          </a:bodyPr>
          <a:lstStyle/>
          <a:p>
            <a:r>
              <a:rPr lang="fr-FR" dirty="0"/>
              <a:t> Un archer se met à saigner du nez pendant la phase qualificative. Il vous demande ce qu’il peut faire. Que faites-vous ? Que lui expliquez-vous ? </a:t>
            </a:r>
          </a:p>
          <a:p>
            <a:pPr>
              <a:buNone/>
            </a:pP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REPONSE</a:t>
            </a:r>
          </a:p>
        </p:txBody>
      </p:sp>
      <p:sp>
        <p:nvSpPr>
          <p:cNvPr id="3" name="Espace réservé du contenu 2"/>
          <p:cNvSpPr>
            <a:spLocks noGrp="1"/>
          </p:cNvSpPr>
          <p:nvPr>
            <p:ph idx="1"/>
          </p:nvPr>
        </p:nvSpPr>
        <p:spPr/>
        <p:txBody>
          <a:bodyPr>
            <a:normAutofit/>
          </a:bodyPr>
          <a:lstStyle/>
          <a:p>
            <a:pPr>
              <a:buNone/>
            </a:pPr>
            <a:endParaRPr lang="fr-FR" dirty="0"/>
          </a:p>
          <a:p>
            <a:pPr>
              <a:buNone/>
            </a:pPr>
            <a:r>
              <a:rPr lang="fr-FR" dirty="0"/>
              <a:t> </a:t>
            </a:r>
          </a:p>
        </p:txBody>
      </p:sp>
      <p:sp>
        <p:nvSpPr>
          <p:cNvPr id="4" name="Rectangle 3"/>
          <p:cNvSpPr/>
          <p:nvPr/>
        </p:nvSpPr>
        <p:spPr>
          <a:xfrm>
            <a:off x="611560" y="1628800"/>
            <a:ext cx="7848872" cy="4832092"/>
          </a:xfrm>
          <a:prstGeom prst="rect">
            <a:avLst/>
          </a:prstGeom>
        </p:spPr>
        <p:txBody>
          <a:bodyPr wrap="square">
            <a:spAutoFit/>
          </a:bodyPr>
          <a:lstStyle/>
          <a:p>
            <a:r>
              <a:rPr lang="fr-FR" sz="2800" dirty="0"/>
              <a:t>Un accident corporel survenant à un compétiteur sur la ligne de tir peut être assimilé à un incident de matériel, lors de la phase de qualification. Il disposera de 15mn pour se soigner. Temps pendant lequel l'archer rattrapera le nombre approprié de flèches à la première opportunité, sous la supervision d'un arbitre. Un problème ne doit, à aucun moment, retarder le tournoi de plus de 15 minutes ni permettre à un concurrent de s’entraîner. C’est à l’archer de décider s’il peut poursuivre la compétition sans assistance. (B.4.2.5 à B.4.2.7)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N°9</a:t>
            </a:r>
          </a:p>
        </p:txBody>
      </p:sp>
      <p:sp>
        <p:nvSpPr>
          <p:cNvPr id="3" name="Espace réservé du contenu 2"/>
          <p:cNvSpPr>
            <a:spLocks noGrp="1"/>
          </p:cNvSpPr>
          <p:nvPr>
            <p:ph idx="1"/>
          </p:nvPr>
        </p:nvSpPr>
        <p:spPr/>
        <p:txBody>
          <a:bodyPr>
            <a:normAutofit lnSpcReduction="10000"/>
          </a:bodyPr>
          <a:lstStyle/>
          <a:p>
            <a:r>
              <a:rPr lang="fr-FR" dirty="0"/>
              <a:t>Vous arbitrez un match par équipes poulies à 50M.</a:t>
            </a:r>
          </a:p>
          <a:p>
            <a:pPr>
              <a:buNone/>
            </a:pPr>
            <a:r>
              <a:rPr lang="fr-FR" dirty="0"/>
              <a:t> - Donnez le type et la position des blasons pour chaque équipe. </a:t>
            </a:r>
          </a:p>
          <a:p>
            <a:pPr>
              <a:buNone/>
            </a:pPr>
            <a:r>
              <a:rPr lang="fr-FR" dirty="0"/>
              <a:t> - Expliquez la manière dont doit se dérouler le tir (règle de répartition des flèches sur la cible et conséquence d’un non-respect de cette règle). </a:t>
            </a:r>
          </a:p>
          <a:p>
            <a:pPr>
              <a:buNone/>
            </a:pPr>
            <a:r>
              <a:rPr lang="fr-FR" dirty="0"/>
              <a:t> - Précisez ce qui se passe en cas de barrage.</a:t>
            </a:r>
          </a:p>
          <a:p>
            <a:pPr>
              <a:buNone/>
            </a:pP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REPONSE</a:t>
            </a:r>
          </a:p>
        </p:txBody>
      </p:sp>
      <p:sp>
        <p:nvSpPr>
          <p:cNvPr id="3" name="Espace réservé du contenu 2"/>
          <p:cNvSpPr>
            <a:spLocks noGrp="1"/>
          </p:cNvSpPr>
          <p:nvPr>
            <p:ph idx="1"/>
          </p:nvPr>
        </p:nvSpPr>
        <p:spPr/>
        <p:txBody>
          <a:bodyPr>
            <a:normAutofit fontScale="85000" lnSpcReduction="20000"/>
          </a:bodyPr>
          <a:lstStyle/>
          <a:p>
            <a:pPr>
              <a:buNone/>
            </a:pPr>
            <a:r>
              <a:rPr lang="fr-FR" dirty="0"/>
              <a:t>✓ Chaque équipe dispose de 2 blasons de 80 réduits à 6 zones (5&gt;X) placés horizontalement sur la même cible.</a:t>
            </a:r>
          </a:p>
          <a:p>
            <a:pPr>
              <a:buNone/>
            </a:pPr>
            <a:r>
              <a:rPr lang="fr-FR" dirty="0"/>
              <a:t>✓ Les archers sont libres de tirer dans l’ordre et selon la répartition qu’ils souhaitent, toutefois à la fin de la volée on doit impérativement comptabiliser 3 flèches dans chaque blason.</a:t>
            </a:r>
          </a:p>
          <a:p>
            <a:pPr>
              <a:buNone/>
            </a:pPr>
            <a:r>
              <a:rPr lang="fr-FR" dirty="0"/>
              <a:t>✓ Si une équipe devait tirer par ex 4 flèches dans le blason de gauche et 2 flèches dans le blason de droite cela conduirait à la suppression de la meilleure flèche du blason de gauche pour l’équipe.</a:t>
            </a:r>
          </a:p>
          <a:p>
            <a:pPr>
              <a:buNone/>
            </a:pPr>
            <a:r>
              <a:rPr lang="fr-FR" dirty="0"/>
              <a:t>✓ En cas de barrage, il n’y aura plus qu’un seul blason (au centre) et chaque équipe tirera 1 flèche/archer.</a:t>
            </a:r>
          </a:p>
          <a:p>
            <a:pPr>
              <a:buNone/>
            </a:pP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N°1</a:t>
            </a:r>
          </a:p>
        </p:txBody>
      </p:sp>
      <p:sp>
        <p:nvSpPr>
          <p:cNvPr id="3" name="Espace réservé du contenu 2"/>
          <p:cNvSpPr>
            <a:spLocks noGrp="1"/>
          </p:cNvSpPr>
          <p:nvPr>
            <p:ph idx="1"/>
          </p:nvPr>
        </p:nvSpPr>
        <p:spPr/>
        <p:txBody>
          <a:bodyPr>
            <a:normAutofit fontScale="92500" lnSpcReduction="10000"/>
          </a:bodyPr>
          <a:lstStyle/>
          <a:p>
            <a:r>
              <a:rPr lang="fr-FR" dirty="0"/>
              <a:t>Lors d'un tir par équipes en Division Régionale, un archer franchit la ligne de 1m avec sa flèche sur l'arc. L'arbitre brandit le carton jaune en indiquant clairement au coach la nature de l'infraction, l’archer revient alors dans le carré de l’équipe, remet sa flèche dans le carquois puis repart au pas de tir. Au relais suivant, l’archer refait la même faute, l’arbitre brandit alors un carton rouge. Le coach proteste officiellement. Donner votre jugement.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N°10</a:t>
            </a:r>
          </a:p>
        </p:txBody>
      </p:sp>
      <p:sp>
        <p:nvSpPr>
          <p:cNvPr id="3" name="Espace réservé du contenu 2"/>
          <p:cNvSpPr>
            <a:spLocks noGrp="1"/>
          </p:cNvSpPr>
          <p:nvPr>
            <p:ph idx="1"/>
          </p:nvPr>
        </p:nvSpPr>
        <p:spPr/>
        <p:txBody>
          <a:bodyPr>
            <a:normAutofit/>
          </a:bodyPr>
          <a:lstStyle/>
          <a:p>
            <a:pPr>
              <a:buNone/>
            </a:pPr>
            <a:r>
              <a:rPr lang="fr-FR" dirty="0"/>
              <a:t>  </a:t>
            </a:r>
          </a:p>
          <a:p>
            <a:pPr>
              <a:buNone/>
            </a:pPr>
            <a:endParaRPr lang="fr-FR" dirty="0"/>
          </a:p>
          <a:p>
            <a:r>
              <a:rPr lang="fr-FR" dirty="0"/>
              <a:t> En tir en Salle, un archer Benjamin tire 4 flèches dans la zone 10 de son blason. Quel est le score la volée, si toutes les flèches ont été tirées dans le temps imparti ? </a:t>
            </a:r>
          </a:p>
          <a:p>
            <a:pPr>
              <a:buNone/>
            </a:pP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REPONSE</a:t>
            </a:r>
          </a:p>
        </p:txBody>
      </p:sp>
      <p:sp>
        <p:nvSpPr>
          <p:cNvPr id="3" name="Espace réservé du contenu 2"/>
          <p:cNvSpPr>
            <a:spLocks noGrp="1"/>
          </p:cNvSpPr>
          <p:nvPr>
            <p:ph idx="1"/>
          </p:nvPr>
        </p:nvSpPr>
        <p:spPr/>
        <p:txBody>
          <a:bodyPr>
            <a:normAutofit/>
          </a:bodyPr>
          <a:lstStyle/>
          <a:p>
            <a:pPr>
              <a:buNone/>
            </a:pPr>
            <a:r>
              <a:rPr lang="fr-FR" dirty="0"/>
              <a:t>                                   </a:t>
            </a:r>
          </a:p>
          <a:p>
            <a:pPr>
              <a:buNone/>
            </a:pPr>
            <a:endParaRPr lang="fr-FR" dirty="0"/>
          </a:p>
          <a:p>
            <a:pPr>
              <a:buNone/>
            </a:pPr>
            <a:endParaRPr lang="fr-FR" dirty="0"/>
          </a:p>
          <a:p>
            <a:pPr>
              <a:buNone/>
            </a:pPr>
            <a:r>
              <a:rPr lang="fr-FR" dirty="0"/>
              <a:t>                                    30 points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N°11</a:t>
            </a:r>
          </a:p>
        </p:txBody>
      </p:sp>
      <p:sp>
        <p:nvSpPr>
          <p:cNvPr id="3" name="Espace réservé du contenu 2"/>
          <p:cNvSpPr>
            <a:spLocks noGrp="1"/>
          </p:cNvSpPr>
          <p:nvPr>
            <p:ph idx="1"/>
          </p:nvPr>
        </p:nvSpPr>
        <p:spPr/>
        <p:txBody>
          <a:bodyPr/>
          <a:lstStyle/>
          <a:p>
            <a:pPr lvl="0">
              <a:buNone/>
            </a:pPr>
            <a:r>
              <a:rPr lang="fr-FR" dirty="0"/>
              <a:t>Un archer en situation de handicap qui a tiré selon les indications de sa carte de classification, à 15m et sur un blason de 60cm, vous demande de signer sa feuille de marque après la remise des récompenses .</a:t>
            </a:r>
          </a:p>
          <a:p>
            <a:pPr lvl="0">
              <a:buNone/>
            </a:pPr>
            <a:r>
              <a:rPr lang="fr-FR" sz="2400" dirty="0"/>
              <a:t>    -  QUE FAITES VOUS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REPONSE</a:t>
            </a:r>
          </a:p>
        </p:txBody>
      </p:sp>
      <p:sp>
        <p:nvSpPr>
          <p:cNvPr id="3" name="Espace réservé du contenu 2"/>
          <p:cNvSpPr>
            <a:spLocks noGrp="1"/>
          </p:cNvSpPr>
          <p:nvPr>
            <p:ph idx="1"/>
          </p:nvPr>
        </p:nvSpPr>
        <p:spPr/>
        <p:txBody>
          <a:bodyPr/>
          <a:lstStyle/>
          <a:p>
            <a:pPr>
              <a:buNone/>
            </a:pPr>
            <a:endParaRPr lang="fr-FR" dirty="0"/>
          </a:p>
          <a:p>
            <a:pPr>
              <a:buNone/>
            </a:pPr>
            <a:endParaRPr lang="fr-FR" dirty="0"/>
          </a:p>
          <a:p>
            <a:pPr>
              <a:buNone/>
            </a:pPr>
            <a:r>
              <a:rPr lang="fr-FR" dirty="0"/>
              <a:t>Vous signez la feuille de marque en précisant la distance à laquelle il a tiré et la taille du blason utilisé.</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N°12</a:t>
            </a:r>
          </a:p>
        </p:txBody>
      </p:sp>
      <p:sp>
        <p:nvSpPr>
          <p:cNvPr id="3" name="Espace réservé du contenu 2"/>
          <p:cNvSpPr>
            <a:spLocks noGrp="1"/>
          </p:cNvSpPr>
          <p:nvPr>
            <p:ph idx="1"/>
          </p:nvPr>
        </p:nvSpPr>
        <p:spPr/>
        <p:txBody>
          <a:bodyPr>
            <a:normAutofit/>
          </a:bodyPr>
          <a:lstStyle/>
          <a:p>
            <a:pPr>
              <a:buNone/>
            </a:pPr>
            <a:endParaRPr lang="fr-FR" dirty="0"/>
          </a:p>
          <a:p>
            <a:pPr>
              <a:buNone/>
            </a:pPr>
            <a:r>
              <a:rPr lang="fr-FR" dirty="0"/>
              <a:t>Un archer pose une réclamation parce qu’à la cible 12, sa flèche qui touchait visiblement le cordon du 8 (photo à l’appui), a été jugée comme marquant 5 points par un arbitre qui a été appelé par le peloton pour en définir la valeur.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REPONSE</a:t>
            </a:r>
          </a:p>
        </p:txBody>
      </p:sp>
      <p:sp>
        <p:nvSpPr>
          <p:cNvPr id="3" name="Espace réservé du contenu 2"/>
          <p:cNvSpPr>
            <a:spLocks noGrp="1"/>
          </p:cNvSpPr>
          <p:nvPr>
            <p:ph idx="1"/>
          </p:nvPr>
        </p:nvSpPr>
        <p:spPr/>
        <p:txBody>
          <a:bodyPr>
            <a:normAutofit/>
          </a:bodyPr>
          <a:lstStyle/>
          <a:p>
            <a:pPr>
              <a:buNone/>
            </a:pPr>
            <a:r>
              <a:rPr lang="fr-FR" dirty="0"/>
              <a:t>J’explique à l’archer que le Jury d’Appel ne peut pas être saisi pour une question concernant la</a:t>
            </a:r>
          </a:p>
          <a:p>
            <a:pPr>
              <a:buNone/>
            </a:pPr>
            <a:r>
              <a:rPr lang="fr-FR" dirty="0"/>
              <a:t>    valeur d’une flèche. Je ne transmettrai pas la réclamation au Président du Jury d’Appel.</a:t>
            </a:r>
          </a:p>
          <a:p>
            <a:pPr>
              <a:buNone/>
            </a:pPr>
            <a:r>
              <a:rPr lang="fr-FR" dirty="0"/>
              <a:t>Une photo n’est pas contractuelle et si le peloton a appelé l’arbitre pour juger la valeur de la flèche c’est qu’elle n’était pas évidente pour l’ensemble des archers.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N°13</a:t>
            </a:r>
          </a:p>
        </p:txBody>
      </p:sp>
      <p:sp>
        <p:nvSpPr>
          <p:cNvPr id="3" name="Espace réservé du contenu 2"/>
          <p:cNvSpPr>
            <a:spLocks noGrp="1"/>
          </p:cNvSpPr>
          <p:nvPr>
            <p:ph idx="1"/>
          </p:nvPr>
        </p:nvSpPr>
        <p:spPr/>
        <p:txBody>
          <a:bodyPr>
            <a:normAutofit/>
          </a:bodyPr>
          <a:lstStyle/>
          <a:p>
            <a:r>
              <a:rPr lang="fr-FR" dirty="0"/>
              <a:t>Sur une cible "moyen gibier", un archer tire sa première flèche dans la "zone tué".</a:t>
            </a:r>
          </a:p>
          <a:p>
            <a:r>
              <a:rPr lang="fr-FR" dirty="0"/>
              <a:t>Sa deuxième flèche percute une flèche déjà en cible dans la "zone tué" et se plante dans la queue de l'animal.</a:t>
            </a:r>
          </a:p>
          <a:p>
            <a:r>
              <a:rPr lang="fr-FR" dirty="0"/>
              <a:t>Quelle sera la valeur de la volée ? Donner les deux valeurs de flèches.</a:t>
            </a:r>
          </a:p>
          <a:p>
            <a:pPr lvl="0">
              <a:buNone/>
            </a:pP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REPONSE</a:t>
            </a:r>
          </a:p>
        </p:txBody>
      </p:sp>
      <p:sp>
        <p:nvSpPr>
          <p:cNvPr id="3" name="Espace réservé du contenu 2"/>
          <p:cNvSpPr>
            <a:spLocks noGrp="1"/>
          </p:cNvSpPr>
          <p:nvPr>
            <p:ph idx="1"/>
          </p:nvPr>
        </p:nvSpPr>
        <p:spPr/>
        <p:txBody>
          <a:bodyPr>
            <a:normAutofit lnSpcReduction="10000"/>
          </a:bodyPr>
          <a:lstStyle/>
          <a:p>
            <a:r>
              <a:rPr lang="fr-FR" dirty="0"/>
              <a:t>la première flèche (zone tué) vaut 20 points. La deuxième flèche se plantant hors zone marquante après avoir percuté une flèche dans la zone tué, prend la valeur de la flèche percutée, donc comme si elle s'était plantée en zone tué. Comme c'est la deuxième flèche de l'archer, cette flèche vaut 15 points.</a:t>
            </a:r>
          </a:p>
          <a:p>
            <a:r>
              <a:rPr lang="fr-FR" dirty="0"/>
              <a:t>Valeur de la volée : 35 points</a:t>
            </a:r>
          </a:p>
          <a:p>
            <a:pPr>
              <a:buNone/>
            </a:pPr>
            <a:r>
              <a:rPr lang="fr-FR" dirty="0"/>
              <a:t> </a:t>
            </a:r>
          </a:p>
          <a:p>
            <a:pPr>
              <a:buNone/>
            </a:pP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N°14</a:t>
            </a:r>
          </a:p>
        </p:txBody>
      </p:sp>
      <p:sp>
        <p:nvSpPr>
          <p:cNvPr id="3" name="Espace réservé du contenu 2"/>
          <p:cNvSpPr>
            <a:spLocks noGrp="1"/>
          </p:cNvSpPr>
          <p:nvPr>
            <p:ph idx="1"/>
          </p:nvPr>
        </p:nvSpPr>
        <p:spPr>
          <a:xfrm>
            <a:off x="395536" y="1196752"/>
            <a:ext cx="8229600" cy="4536504"/>
          </a:xfrm>
        </p:spPr>
        <p:txBody>
          <a:bodyPr/>
          <a:lstStyle/>
          <a:p>
            <a:pPr>
              <a:buNone/>
            </a:pPr>
            <a:endParaRPr lang="fr-FR" dirty="0"/>
          </a:p>
          <a:p>
            <a:endParaRPr lang="fr-FR" dirty="0"/>
          </a:p>
        </p:txBody>
      </p:sp>
      <p:sp>
        <p:nvSpPr>
          <p:cNvPr id="4" name="Rectangle 3"/>
          <p:cNvSpPr/>
          <p:nvPr/>
        </p:nvSpPr>
        <p:spPr>
          <a:xfrm>
            <a:off x="1259632" y="2136339"/>
            <a:ext cx="6552728" cy="4401205"/>
          </a:xfrm>
          <a:prstGeom prst="rect">
            <a:avLst/>
          </a:prstGeom>
        </p:spPr>
        <p:txBody>
          <a:bodyPr wrap="square">
            <a:spAutoFit/>
          </a:bodyPr>
          <a:lstStyle/>
          <a:p>
            <a:pPr lvl="0">
              <a:buFont typeface="Arial" pitchFamily="34" charset="0"/>
              <a:buChar char="•"/>
            </a:pPr>
            <a:r>
              <a:rPr lang="fr-FR" sz="2400" dirty="0">
                <a:latin typeface="Calibri" pitchFamily="34" charset="0"/>
              </a:rPr>
              <a:t>  </a:t>
            </a:r>
            <a:r>
              <a:rPr lang="fr-FR" sz="2800" dirty="0">
                <a:latin typeface="Calibri" pitchFamily="34" charset="0"/>
              </a:rPr>
              <a:t>Pendant un championnat il y a une bonne ambiance dans les tribunes avec beaucoup de supporters qui soutiennent leurs favoris assez fortement. Un des archers a des problèmes pour recevoir les conseils de son entraineur. Il quitte la ligne de tir pendant le tir pour discuter avec son entraineur et retourne ensuite sur la ligne de tir pour continuer à tirer.</a:t>
            </a:r>
          </a:p>
          <a:p>
            <a:pPr>
              <a:buFont typeface="Arial" pitchFamily="34" charset="0"/>
              <a:buChar char="•"/>
            </a:pPr>
            <a:r>
              <a:rPr lang="fr-FR" sz="2800" dirty="0">
                <a:latin typeface="Calibri" pitchFamily="34" charset="0"/>
              </a:rPr>
              <a:t> Que faites-vous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REPONSE</a:t>
            </a:r>
          </a:p>
        </p:txBody>
      </p:sp>
      <p:sp>
        <p:nvSpPr>
          <p:cNvPr id="3" name="Espace réservé du contenu 2"/>
          <p:cNvSpPr>
            <a:spLocks noGrp="1"/>
          </p:cNvSpPr>
          <p:nvPr>
            <p:ph idx="1"/>
          </p:nvPr>
        </p:nvSpPr>
        <p:spPr/>
        <p:txBody>
          <a:bodyPr/>
          <a:lstStyle/>
          <a:p>
            <a:pPr>
              <a:buNone/>
            </a:pPr>
            <a:r>
              <a:rPr lang="fr-FR" dirty="0"/>
              <a:t>Il est tout à fait en droit de faire ce qu’il a fait mais avec le risque que le directeur des tirs, ne voyant plus personne sur la ligne de tir, donne le signal de fin de tir. Il ne pourra pas alors réclamer du temps supplémentaire pour finir sa volée.</a:t>
            </a:r>
          </a:p>
          <a:p>
            <a:pPr>
              <a:buNone/>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REPONSE</a:t>
            </a:r>
          </a:p>
        </p:txBody>
      </p:sp>
      <p:sp>
        <p:nvSpPr>
          <p:cNvPr id="3" name="Espace réservé du contenu 2"/>
          <p:cNvSpPr>
            <a:spLocks noGrp="1"/>
          </p:cNvSpPr>
          <p:nvPr>
            <p:ph idx="1"/>
          </p:nvPr>
        </p:nvSpPr>
        <p:spPr/>
        <p:txBody>
          <a:bodyPr>
            <a:normAutofit/>
          </a:bodyPr>
          <a:lstStyle/>
          <a:p>
            <a:r>
              <a:rPr lang="fr-FR" dirty="0"/>
              <a:t>Le coach a raison de protester, l’arbitre n’a pas réagi correctement. Il aurait dû brandir à nouveau un carton jaune. Les cartons jaunes ne sont pas cumulables et « n » cartons jaunes n’impliquent pas un carton rouge.</a:t>
            </a:r>
          </a:p>
          <a:p>
            <a:r>
              <a:rPr lang="fr-FR" dirty="0"/>
              <a:t>Pour mémoire, le carton rouge est donné lorsque le carton jaune n’a pas été observé ou à l’occasion d’un dépassement de temps.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N°15</a:t>
            </a:r>
          </a:p>
        </p:txBody>
      </p:sp>
      <p:sp>
        <p:nvSpPr>
          <p:cNvPr id="3" name="Espace réservé du contenu 2"/>
          <p:cNvSpPr>
            <a:spLocks noGrp="1"/>
          </p:cNvSpPr>
          <p:nvPr>
            <p:ph idx="1"/>
          </p:nvPr>
        </p:nvSpPr>
        <p:spPr/>
        <p:txBody>
          <a:bodyPr/>
          <a:lstStyle/>
          <a:p>
            <a:r>
              <a:rPr lang="fr-FR" dirty="0"/>
              <a:t> Vous êtes l'arbitre responsable d'un championnat de France. Vous vous apercevez qu'il n'y aura pas suffisamment de chronométreurs pour tous les pelotons. </a:t>
            </a:r>
          </a:p>
          <a:p>
            <a:r>
              <a:rPr lang="fr-FR" dirty="0"/>
              <a:t>Après concertation avec l'organisateur et le délégué technique, quelle décision allez-vous prendre ? Donnez des détails.</a:t>
            </a:r>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REPONSE</a:t>
            </a:r>
          </a:p>
        </p:txBody>
      </p:sp>
      <p:sp>
        <p:nvSpPr>
          <p:cNvPr id="3" name="Espace réservé du contenu 2"/>
          <p:cNvSpPr>
            <a:spLocks noGrp="1"/>
          </p:cNvSpPr>
          <p:nvPr>
            <p:ph idx="1"/>
          </p:nvPr>
        </p:nvSpPr>
        <p:spPr/>
        <p:txBody>
          <a:bodyPr>
            <a:normAutofit fontScale="92500" lnSpcReduction="20000"/>
          </a:bodyPr>
          <a:lstStyle/>
          <a:p>
            <a:r>
              <a:rPr lang="fr-FR" dirty="0"/>
              <a:t>Privilégier les pelotons jeunes pour des raisons évidentes de sécurité, il est inadmissible qu’un peloton benjamin, minime ou cadet soit laché seul dans la nature</a:t>
            </a:r>
          </a:p>
          <a:p>
            <a:r>
              <a:rPr lang="fr-FR" dirty="0"/>
              <a:t>Ensuite mettre des chronos dans les catégories où les dépassements de temps sont les plus fréquents, tir libre, puis arc nu</a:t>
            </a:r>
          </a:p>
          <a:p>
            <a:r>
              <a:rPr lang="fr-FR" dirty="0"/>
              <a:t>Mais dans une même catégorie on chronomètre tout le monde ou personne</a:t>
            </a:r>
          </a:p>
          <a:p>
            <a:r>
              <a:rPr lang="fr-FR" dirty="0"/>
              <a:t>Si pas de chronométreurs les arbitres doivent chronométrer les pelotons qu’ils croisent.</a:t>
            </a:r>
          </a:p>
          <a:p>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N°16</a:t>
            </a:r>
          </a:p>
        </p:txBody>
      </p:sp>
      <p:sp>
        <p:nvSpPr>
          <p:cNvPr id="3" name="Espace réservé du contenu 2"/>
          <p:cNvSpPr>
            <a:spLocks noGrp="1"/>
          </p:cNvSpPr>
          <p:nvPr>
            <p:ph idx="1"/>
          </p:nvPr>
        </p:nvSpPr>
        <p:spPr/>
        <p:txBody>
          <a:bodyPr/>
          <a:lstStyle/>
          <a:p>
            <a:endParaRPr lang="fr-FR" dirty="0">
              <a:latin typeface="Calibri" pitchFamily="34" charset="0"/>
            </a:endParaRPr>
          </a:p>
          <a:p>
            <a:endParaRPr lang="fr-FR" dirty="0">
              <a:latin typeface="Calibri" pitchFamily="34" charset="0"/>
            </a:endParaRPr>
          </a:p>
          <a:p>
            <a:r>
              <a:rPr lang="fr-FR" dirty="0">
                <a:latin typeface="Calibri" pitchFamily="34" charset="0"/>
              </a:rPr>
              <a:t>Quel(s) document(s) ou justificatif(s) doit présenter un tireur pour être admis sur une compétition ?</a:t>
            </a:r>
          </a:p>
          <a:p>
            <a:pPr>
              <a:buNone/>
            </a:pPr>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REPONSE</a:t>
            </a:r>
          </a:p>
        </p:txBody>
      </p:sp>
      <p:sp>
        <p:nvSpPr>
          <p:cNvPr id="3" name="Espace réservé du contenu 2"/>
          <p:cNvSpPr>
            <a:spLocks noGrp="1"/>
          </p:cNvSpPr>
          <p:nvPr>
            <p:ph idx="1"/>
          </p:nvPr>
        </p:nvSpPr>
        <p:spPr/>
        <p:txBody>
          <a:bodyPr/>
          <a:lstStyle/>
          <a:p>
            <a:pPr>
              <a:buNone/>
            </a:pPr>
            <a:endParaRPr lang="fr-FR" dirty="0"/>
          </a:p>
          <a:p>
            <a:pPr>
              <a:buNone/>
            </a:pPr>
            <a:r>
              <a:rPr lang="fr-FR" dirty="0"/>
              <a:t>Il lui suffit de présenter un justificatif d’identité.</a:t>
            </a:r>
          </a:p>
          <a:p>
            <a:pPr>
              <a:buNone/>
            </a:pPr>
            <a:endParaRPr lang="fr-FR" dirty="0"/>
          </a:p>
          <a:p>
            <a:pPr>
              <a:buNone/>
            </a:pPr>
            <a:r>
              <a:rPr lang="fr-FR" dirty="0"/>
              <a:t>En cas de </a:t>
            </a:r>
            <a:r>
              <a:rPr lang="fr-FR" dirty="0" err="1"/>
              <a:t>surclassement</a:t>
            </a:r>
            <a:r>
              <a:rPr lang="fr-FR" dirty="0"/>
              <a:t> ponctuel il faut aussi présenter le certificat médical de </a:t>
            </a:r>
            <a:r>
              <a:rPr lang="fr-FR" dirty="0" err="1"/>
              <a:t>surclassement</a:t>
            </a:r>
            <a:r>
              <a:rPr lang="fr-FR" dirty="0"/>
              <a:t> (cas des DRE, équipes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1152128"/>
          </a:xfrm>
        </p:spPr>
        <p:txBody>
          <a:bodyPr>
            <a:normAutofit fontScale="90000"/>
          </a:bodyPr>
          <a:lstStyle/>
          <a:p>
            <a:r>
              <a:rPr lang="fr-FR" dirty="0"/>
              <a:t>CAS N°17</a:t>
            </a:r>
            <a:br>
              <a:rPr lang="fr-FR" dirty="0">
                <a:effectLst>
                  <a:outerShdw blurRad="38100" dist="38100" dir="2700000" algn="tl">
                    <a:srgbClr val="000000">
                      <a:alpha val="43137"/>
                    </a:srgbClr>
                  </a:outerShdw>
                </a:effectLst>
              </a:rPr>
            </a:br>
            <a:endParaRPr lang="fr-FR" dirty="0"/>
          </a:p>
        </p:txBody>
      </p:sp>
      <p:sp>
        <p:nvSpPr>
          <p:cNvPr id="3" name="Espace réservé du contenu 2"/>
          <p:cNvSpPr>
            <a:spLocks noGrp="1"/>
          </p:cNvSpPr>
          <p:nvPr>
            <p:ph idx="1"/>
          </p:nvPr>
        </p:nvSpPr>
        <p:spPr>
          <a:xfrm>
            <a:off x="467544" y="2564904"/>
            <a:ext cx="8229600" cy="4525963"/>
          </a:xfrm>
        </p:spPr>
        <p:txBody>
          <a:bodyPr>
            <a:normAutofit/>
          </a:bodyPr>
          <a:lstStyle/>
          <a:p>
            <a:pPr>
              <a:buNone/>
            </a:pPr>
            <a:r>
              <a:rPr lang="fr-FR" sz="4400" dirty="0">
                <a:latin typeface="+mj-lt"/>
              </a:rPr>
              <a:t>- Expliquez le déroulement des phases finales d'un tournoi individuel pour les arcs classiques et pour les arcs à poulies</a:t>
            </a:r>
            <a:r>
              <a:rPr lang="fr-FR" sz="2000" dirty="0"/>
              <a:t>. </a:t>
            </a:r>
          </a:p>
          <a:p>
            <a:pPr>
              <a:buNone/>
            </a:pP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052736"/>
            <a:ext cx="8229600" cy="922114"/>
          </a:xfrm>
        </p:spPr>
        <p:txBody>
          <a:bodyPr>
            <a:normAutofit fontScale="90000"/>
          </a:bodyPr>
          <a:lstStyle/>
          <a:p>
            <a:r>
              <a:rPr lang="fr-FR" dirty="0"/>
              <a:t>CAS N°18</a:t>
            </a:r>
            <a:br>
              <a:rPr lang="fr-FR" dirty="0">
                <a:effectLst>
                  <a:outerShdw blurRad="38100" dist="38100" dir="2700000" algn="tl">
                    <a:srgbClr val="000000">
                      <a:alpha val="43137"/>
                    </a:srgbClr>
                  </a:outerShdw>
                </a:effectLst>
              </a:rPr>
            </a:br>
            <a:endParaRPr lang="fr-FR" dirty="0"/>
          </a:p>
        </p:txBody>
      </p:sp>
      <p:sp>
        <p:nvSpPr>
          <p:cNvPr id="3" name="Espace réservé du contenu 2"/>
          <p:cNvSpPr>
            <a:spLocks noGrp="1"/>
          </p:cNvSpPr>
          <p:nvPr>
            <p:ph idx="1"/>
          </p:nvPr>
        </p:nvSpPr>
        <p:spPr>
          <a:xfrm>
            <a:off x="395536" y="2924944"/>
            <a:ext cx="8229600" cy="3340968"/>
          </a:xfrm>
        </p:spPr>
        <p:txBody>
          <a:bodyPr/>
          <a:lstStyle/>
          <a:p>
            <a:pPr>
              <a:buNone/>
            </a:pPr>
            <a:r>
              <a:rPr lang="fr-FR" dirty="0"/>
              <a:t>- Lors d'un match en tir alterné, comment savoir quel archer tirera le premier : </a:t>
            </a:r>
          </a:p>
          <a:p>
            <a:pPr lvl="0" fontAlgn="base"/>
            <a:r>
              <a:rPr lang="fr-FR" dirty="0"/>
              <a:t>lors de la première volée du match </a:t>
            </a:r>
          </a:p>
          <a:p>
            <a:pPr lvl="0" fontAlgn="base"/>
            <a:r>
              <a:rPr lang="fr-FR" dirty="0"/>
              <a:t>Lors de la 3ème volée du match </a:t>
            </a:r>
          </a:p>
          <a:p>
            <a:pPr lvl="0" fontAlgn="base"/>
            <a:r>
              <a:rPr lang="fr-FR" dirty="0"/>
              <a:t>Lors de la volée de barrage </a:t>
            </a:r>
          </a:p>
          <a:p>
            <a:pPr>
              <a:buNone/>
            </a:pPr>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877272"/>
            <a:ext cx="8229600" cy="206896"/>
          </a:xfrm>
        </p:spPr>
        <p:txBody>
          <a:bodyPr>
            <a:normAutofit fontScale="90000"/>
          </a:bodyPr>
          <a:lstStyle/>
          <a:p>
            <a:r>
              <a:rPr lang="fr-FR" dirty="0"/>
              <a:t>   </a:t>
            </a:r>
          </a:p>
        </p:txBody>
      </p:sp>
      <p:grpSp>
        <p:nvGrpSpPr>
          <p:cNvPr id="3" name="Group 12029"/>
          <p:cNvGrpSpPr>
            <a:grpSpLocks noGrp="1"/>
          </p:cNvGrpSpPr>
          <p:nvPr/>
        </p:nvGrpSpPr>
        <p:grpSpPr bwMode="auto">
          <a:xfrm>
            <a:off x="2627851" y="1052736"/>
            <a:ext cx="3600333" cy="4248472"/>
            <a:chOff x="-627" y="0"/>
            <a:chExt cx="15682" cy="20637"/>
          </a:xfrm>
        </p:grpSpPr>
        <p:pic>
          <p:nvPicPr>
            <p:cNvPr id="6" name="Picture 1505"/>
            <p:cNvPicPr>
              <a:picLocks noChangeAspect="1" noChangeArrowheads="1"/>
            </p:cNvPicPr>
            <p:nvPr/>
          </p:nvPicPr>
          <p:blipFill>
            <a:blip r:embed="rId2" cstate="print"/>
            <a:srcRect/>
            <a:stretch>
              <a:fillRect/>
            </a:stretch>
          </p:blipFill>
          <p:spPr bwMode="auto">
            <a:xfrm>
              <a:off x="7867" y="0"/>
              <a:ext cx="7188" cy="20637"/>
            </a:xfrm>
            <a:prstGeom prst="rect">
              <a:avLst/>
            </a:prstGeom>
            <a:noFill/>
          </p:spPr>
        </p:pic>
        <p:sp>
          <p:nvSpPr>
            <p:cNvPr id="7" name="Shape 1506"/>
            <p:cNvSpPr>
              <a:spLocks/>
            </p:cNvSpPr>
            <p:nvPr/>
          </p:nvSpPr>
          <p:spPr bwMode="auto">
            <a:xfrm>
              <a:off x="2672" y="1771"/>
              <a:ext cx="6853" cy="2621"/>
            </a:xfrm>
            <a:custGeom>
              <a:avLst/>
              <a:gdLst>
                <a:gd name="T0" fmla="*/ 0 w 685292"/>
                <a:gd name="T1" fmla="*/ 0 h 262128"/>
                <a:gd name="T2" fmla="*/ 685292 w 685292"/>
                <a:gd name="T3" fmla="*/ 262128 h 262128"/>
              </a:gdLst>
              <a:ahLst/>
              <a:cxnLst>
                <a:cxn ang="0">
                  <a:pos x="600710" y="0"/>
                </a:cxn>
                <a:cxn ang="0">
                  <a:pos x="685292" y="9906"/>
                </a:cxn>
                <a:cxn ang="0">
                  <a:pos x="626618" y="71628"/>
                </a:cxn>
                <a:cxn ang="0">
                  <a:pos x="615822" y="41780"/>
                </a:cxn>
                <a:cxn ang="0">
                  <a:pos x="9271" y="260984"/>
                </a:cxn>
                <a:cxn ang="0">
                  <a:pos x="1143" y="257175"/>
                </a:cxn>
                <a:cxn ang="0">
                  <a:pos x="4953" y="249047"/>
                </a:cxn>
                <a:cxn ang="0">
                  <a:pos x="611504" y="29842"/>
                </a:cxn>
                <a:cxn ang="0">
                  <a:pos x="600710" y="0"/>
                </a:cxn>
              </a:cxnLst>
              <a:rect l="T0" t="T1" r="T2" b="T3"/>
              <a:pathLst>
                <a:path w="685292" h="262128">
                  <a:moveTo>
                    <a:pt x="600710" y="0"/>
                  </a:moveTo>
                  <a:lnTo>
                    <a:pt x="685292" y="9906"/>
                  </a:lnTo>
                  <a:lnTo>
                    <a:pt x="626618" y="71628"/>
                  </a:lnTo>
                  <a:lnTo>
                    <a:pt x="615822" y="41780"/>
                  </a:lnTo>
                  <a:lnTo>
                    <a:pt x="9271" y="260984"/>
                  </a:lnTo>
                  <a:cubicBezTo>
                    <a:pt x="5969" y="262128"/>
                    <a:pt x="2286" y="260477"/>
                    <a:pt x="1143" y="257175"/>
                  </a:cubicBezTo>
                  <a:cubicBezTo>
                    <a:pt x="0" y="253873"/>
                    <a:pt x="1651" y="250190"/>
                    <a:pt x="4953" y="249047"/>
                  </a:cubicBezTo>
                  <a:lnTo>
                    <a:pt x="611504" y="29842"/>
                  </a:lnTo>
                  <a:lnTo>
                    <a:pt x="600710" y="0"/>
                  </a:lnTo>
                  <a:close/>
                </a:path>
              </a:pathLst>
            </a:custGeom>
            <a:solidFill>
              <a:srgbClr val="000000"/>
            </a:solidFill>
            <a:ln w="0">
              <a:noFill/>
              <a:round/>
              <a:headEnd/>
              <a:tailEnd/>
            </a:ln>
          </p:spPr>
        </p:sp>
        <p:sp>
          <p:nvSpPr>
            <p:cNvPr id="8" name="Shape 1507"/>
            <p:cNvSpPr>
              <a:spLocks/>
            </p:cNvSpPr>
            <p:nvPr/>
          </p:nvSpPr>
          <p:spPr bwMode="auto">
            <a:xfrm>
              <a:off x="2181" y="5429"/>
              <a:ext cx="7953" cy="1105"/>
            </a:xfrm>
            <a:custGeom>
              <a:avLst/>
              <a:gdLst>
                <a:gd name="T0" fmla="*/ 0 w 795274"/>
                <a:gd name="T1" fmla="*/ 0 h 110491"/>
                <a:gd name="T2" fmla="*/ 795274 w 795274"/>
                <a:gd name="T3" fmla="*/ 110491 h 110491"/>
              </a:gdLst>
              <a:ahLst/>
              <a:cxnLst>
                <a:cxn ang="0">
                  <a:pos x="715899" y="0"/>
                </a:cxn>
                <a:cxn ang="0">
                  <a:pos x="795274" y="30862"/>
                </a:cxn>
                <a:cxn ang="0">
                  <a:pos x="722884" y="75819"/>
                </a:cxn>
                <a:cxn ang="0">
                  <a:pos x="719974" y="44228"/>
                </a:cxn>
                <a:cxn ang="0">
                  <a:pos x="7239" y="110237"/>
                </a:cxn>
                <a:cxn ang="0">
                  <a:pos x="254" y="104522"/>
                </a:cxn>
                <a:cxn ang="0">
                  <a:pos x="5969" y="97537"/>
                </a:cxn>
                <a:cxn ang="0">
                  <a:pos x="718804" y="31531"/>
                </a:cxn>
                <a:cxn ang="0">
                  <a:pos x="715899" y="0"/>
                </a:cxn>
              </a:cxnLst>
              <a:rect l="T0" t="T1" r="T2" b="T3"/>
              <a:pathLst>
                <a:path w="795274" h="110491">
                  <a:moveTo>
                    <a:pt x="715899" y="0"/>
                  </a:moveTo>
                  <a:lnTo>
                    <a:pt x="795274" y="30862"/>
                  </a:lnTo>
                  <a:lnTo>
                    <a:pt x="722884" y="75819"/>
                  </a:lnTo>
                  <a:lnTo>
                    <a:pt x="719974" y="44228"/>
                  </a:lnTo>
                  <a:lnTo>
                    <a:pt x="7239" y="110237"/>
                  </a:lnTo>
                  <a:cubicBezTo>
                    <a:pt x="3683" y="110491"/>
                    <a:pt x="635" y="107950"/>
                    <a:pt x="254" y="104522"/>
                  </a:cubicBezTo>
                  <a:cubicBezTo>
                    <a:pt x="0" y="100966"/>
                    <a:pt x="2540" y="97917"/>
                    <a:pt x="5969" y="97537"/>
                  </a:cubicBezTo>
                  <a:lnTo>
                    <a:pt x="718804" y="31531"/>
                  </a:lnTo>
                  <a:lnTo>
                    <a:pt x="715899" y="0"/>
                  </a:lnTo>
                  <a:close/>
                </a:path>
              </a:pathLst>
            </a:custGeom>
            <a:solidFill>
              <a:srgbClr val="000000"/>
            </a:solidFill>
            <a:ln w="0">
              <a:noFill/>
              <a:round/>
              <a:headEnd/>
              <a:tailEnd/>
            </a:ln>
          </p:spPr>
        </p:sp>
        <p:sp>
          <p:nvSpPr>
            <p:cNvPr id="9" name="Shape 1508"/>
            <p:cNvSpPr>
              <a:spLocks/>
            </p:cNvSpPr>
            <p:nvPr/>
          </p:nvSpPr>
          <p:spPr bwMode="auto">
            <a:xfrm>
              <a:off x="3823" y="9472"/>
              <a:ext cx="6851" cy="1528"/>
            </a:xfrm>
            <a:custGeom>
              <a:avLst/>
              <a:gdLst>
                <a:gd name="T0" fmla="*/ 0 w 685038"/>
                <a:gd name="T1" fmla="*/ 0 h 152781"/>
                <a:gd name="T2" fmla="*/ 685038 w 685038"/>
                <a:gd name="T3" fmla="*/ 152781 h 152781"/>
              </a:gdLst>
              <a:ahLst/>
              <a:cxnLst>
                <a:cxn ang="0">
                  <a:pos x="603250" y="0"/>
                </a:cxn>
                <a:cxn ang="0">
                  <a:pos x="685038" y="24003"/>
                </a:cxn>
                <a:cxn ang="0">
                  <a:pos x="616839" y="74930"/>
                </a:cxn>
                <a:cxn ang="0">
                  <a:pos x="611189" y="43776"/>
                </a:cxn>
                <a:cxn ang="0">
                  <a:pos x="8001" y="152147"/>
                </a:cxn>
                <a:cxn ang="0">
                  <a:pos x="635" y="147066"/>
                </a:cxn>
                <a:cxn ang="0">
                  <a:pos x="5715" y="139700"/>
                </a:cxn>
                <a:cxn ang="0">
                  <a:pos x="608909" y="31204"/>
                </a:cxn>
                <a:cxn ang="0">
                  <a:pos x="603250" y="0"/>
                </a:cxn>
              </a:cxnLst>
              <a:rect l="T0" t="T1" r="T2" b="T3"/>
              <a:pathLst>
                <a:path w="685038" h="152781">
                  <a:moveTo>
                    <a:pt x="603250" y="0"/>
                  </a:moveTo>
                  <a:lnTo>
                    <a:pt x="685038" y="24003"/>
                  </a:lnTo>
                  <a:lnTo>
                    <a:pt x="616839" y="74930"/>
                  </a:lnTo>
                  <a:lnTo>
                    <a:pt x="611189" y="43776"/>
                  </a:lnTo>
                  <a:lnTo>
                    <a:pt x="8001" y="152147"/>
                  </a:lnTo>
                  <a:cubicBezTo>
                    <a:pt x="4572" y="152781"/>
                    <a:pt x="1270" y="150495"/>
                    <a:pt x="635" y="147066"/>
                  </a:cubicBezTo>
                  <a:cubicBezTo>
                    <a:pt x="0" y="143637"/>
                    <a:pt x="2286" y="140335"/>
                    <a:pt x="5715" y="139700"/>
                  </a:cubicBezTo>
                  <a:lnTo>
                    <a:pt x="608909" y="31204"/>
                  </a:lnTo>
                  <a:lnTo>
                    <a:pt x="603250" y="0"/>
                  </a:lnTo>
                  <a:close/>
                </a:path>
              </a:pathLst>
            </a:custGeom>
            <a:solidFill>
              <a:srgbClr val="000000"/>
            </a:solidFill>
            <a:ln w="0">
              <a:noFill/>
              <a:round/>
              <a:headEnd/>
              <a:tailEnd/>
            </a:ln>
          </p:spPr>
        </p:sp>
        <p:sp>
          <p:nvSpPr>
            <p:cNvPr id="10" name="Shape 1509"/>
            <p:cNvSpPr>
              <a:spLocks/>
            </p:cNvSpPr>
            <p:nvPr/>
          </p:nvSpPr>
          <p:spPr bwMode="auto">
            <a:xfrm>
              <a:off x="3281" y="17473"/>
              <a:ext cx="6853" cy="2407"/>
            </a:xfrm>
            <a:custGeom>
              <a:avLst/>
              <a:gdLst>
                <a:gd name="T0" fmla="*/ 0 w 685292"/>
                <a:gd name="T1" fmla="*/ 0 h 240665"/>
                <a:gd name="T2" fmla="*/ 685292 w 685292"/>
                <a:gd name="T3" fmla="*/ 240665 h 240665"/>
              </a:gdLst>
              <a:ahLst/>
              <a:cxnLst>
                <a:cxn ang="0">
                  <a:pos x="601091" y="0"/>
                </a:cxn>
                <a:cxn ang="0">
                  <a:pos x="685292" y="12573"/>
                </a:cxn>
                <a:cxn ang="0">
                  <a:pos x="624586" y="72390"/>
                </a:cxn>
                <a:cxn ang="0">
                  <a:pos x="614778" y="42170"/>
                </a:cxn>
                <a:cxn ang="0">
                  <a:pos x="9017" y="239649"/>
                </a:cxn>
                <a:cxn ang="0">
                  <a:pos x="1016" y="235458"/>
                </a:cxn>
                <a:cxn ang="0">
                  <a:pos x="5207" y="227457"/>
                </a:cxn>
                <a:cxn ang="0">
                  <a:pos x="610860" y="30097"/>
                </a:cxn>
                <a:cxn ang="0">
                  <a:pos x="601091" y="0"/>
                </a:cxn>
              </a:cxnLst>
              <a:rect l="T0" t="T1" r="T2" b="T3"/>
              <a:pathLst>
                <a:path w="685292" h="240665">
                  <a:moveTo>
                    <a:pt x="601091" y="0"/>
                  </a:moveTo>
                  <a:lnTo>
                    <a:pt x="685292" y="12573"/>
                  </a:lnTo>
                  <a:lnTo>
                    <a:pt x="624586" y="72390"/>
                  </a:lnTo>
                  <a:lnTo>
                    <a:pt x="614778" y="42170"/>
                  </a:lnTo>
                  <a:lnTo>
                    <a:pt x="9017" y="239649"/>
                  </a:lnTo>
                  <a:cubicBezTo>
                    <a:pt x="5715" y="240665"/>
                    <a:pt x="2159" y="238887"/>
                    <a:pt x="1016" y="235458"/>
                  </a:cubicBezTo>
                  <a:cubicBezTo>
                    <a:pt x="0" y="232156"/>
                    <a:pt x="1778" y="228600"/>
                    <a:pt x="5207" y="227457"/>
                  </a:cubicBezTo>
                  <a:lnTo>
                    <a:pt x="610860" y="30097"/>
                  </a:lnTo>
                  <a:lnTo>
                    <a:pt x="601091" y="0"/>
                  </a:lnTo>
                  <a:close/>
                </a:path>
              </a:pathLst>
            </a:custGeom>
            <a:solidFill>
              <a:srgbClr val="000000"/>
            </a:solidFill>
            <a:ln w="0">
              <a:noFill/>
              <a:round/>
              <a:headEnd/>
              <a:tailEnd/>
            </a:ln>
          </p:spPr>
        </p:sp>
        <p:sp>
          <p:nvSpPr>
            <p:cNvPr id="11" name="Shape 13488"/>
            <p:cNvSpPr>
              <a:spLocks/>
            </p:cNvSpPr>
            <p:nvPr/>
          </p:nvSpPr>
          <p:spPr bwMode="auto">
            <a:xfrm>
              <a:off x="869" y="17294"/>
              <a:ext cx="2744" cy="2515"/>
            </a:xfrm>
            <a:custGeom>
              <a:avLst/>
              <a:gdLst>
                <a:gd name="T0" fmla="*/ 0 w 274320"/>
                <a:gd name="T1" fmla="*/ 0 h 251460"/>
                <a:gd name="T2" fmla="*/ 274320 w 274320"/>
                <a:gd name="T3" fmla="*/ 0 h 251460"/>
                <a:gd name="T4" fmla="*/ 274320 w 274320"/>
                <a:gd name="T5" fmla="*/ 251460 h 251460"/>
                <a:gd name="T6" fmla="*/ 0 w 274320"/>
                <a:gd name="T7" fmla="*/ 251460 h 251460"/>
                <a:gd name="T8" fmla="*/ 0 w 274320"/>
                <a:gd name="T9" fmla="*/ 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0"/>
                  </a:moveTo>
                  <a:lnTo>
                    <a:pt x="274320" y="0"/>
                  </a:lnTo>
                  <a:lnTo>
                    <a:pt x="274320" y="251460"/>
                  </a:lnTo>
                  <a:lnTo>
                    <a:pt x="0" y="251460"/>
                  </a:lnTo>
                  <a:lnTo>
                    <a:pt x="0" y="0"/>
                  </a:lnTo>
                </a:path>
              </a:pathLst>
            </a:custGeom>
            <a:solidFill>
              <a:srgbClr val="FFFFFF"/>
            </a:solidFill>
            <a:ln w="0">
              <a:noFill/>
              <a:round/>
              <a:headEnd/>
              <a:tailEnd/>
            </a:ln>
          </p:spPr>
        </p:sp>
        <p:sp>
          <p:nvSpPr>
            <p:cNvPr id="12" name="Shape 1511"/>
            <p:cNvSpPr>
              <a:spLocks/>
            </p:cNvSpPr>
            <p:nvPr/>
          </p:nvSpPr>
          <p:spPr bwMode="auto">
            <a:xfrm>
              <a:off x="869" y="17294"/>
              <a:ext cx="2744" cy="2515"/>
            </a:xfrm>
            <a:custGeom>
              <a:avLst/>
              <a:gdLst>
                <a:gd name="T0" fmla="*/ 0 w 274320"/>
                <a:gd name="T1" fmla="*/ 251460 h 251460"/>
                <a:gd name="T2" fmla="*/ 274320 w 274320"/>
                <a:gd name="T3" fmla="*/ 251460 h 251460"/>
                <a:gd name="T4" fmla="*/ 274320 w 274320"/>
                <a:gd name="T5" fmla="*/ 0 h 251460"/>
                <a:gd name="T6" fmla="*/ 0 w 274320"/>
                <a:gd name="T7" fmla="*/ 0 h 251460"/>
                <a:gd name="T8" fmla="*/ 0 w 274320"/>
                <a:gd name="T9" fmla="*/ 25146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251460"/>
                  </a:moveTo>
                  <a:lnTo>
                    <a:pt x="274320" y="251460"/>
                  </a:lnTo>
                  <a:lnTo>
                    <a:pt x="274320" y="0"/>
                  </a:lnTo>
                  <a:lnTo>
                    <a:pt x="0" y="0"/>
                  </a:lnTo>
                  <a:lnTo>
                    <a:pt x="0" y="251460"/>
                  </a:lnTo>
                  <a:close/>
                </a:path>
              </a:pathLst>
            </a:custGeom>
            <a:noFill/>
            <a:ln w="9525" cap="rnd">
              <a:solidFill>
                <a:srgbClr val="000000"/>
              </a:solidFill>
              <a:miter lim="101601"/>
              <a:headEnd/>
              <a:tailEnd/>
            </a:ln>
          </p:spPr>
        </p:sp>
        <p:sp>
          <p:nvSpPr>
            <p:cNvPr id="13" name="Rectangle 12"/>
            <p:cNvSpPr>
              <a:spLocks noChangeArrowheads="1"/>
            </p:cNvSpPr>
            <p:nvPr/>
          </p:nvSpPr>
          <p:spPr bwMode="auto">
            <a:xfrm>
              <a:off x="1882" y="17489"/>
              <a:ext cx="1027"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latin typeface="Calibri"/>
                </a:rPr>
                <a:t>8</a:t>
              </a:r>
            </a:p>
          </p:txBody>
        </p:sp>
        <p:sp>
          <p:nvSpPr>
            <p:cNvPr id="14" name="Rectangle 13"/>
            <p:cNvSpPr>
              <a:spLocks noChangeArrowheads="1"/>
            </p:cNvSpPr>
            <p:nvPr/>
          </p:nvSpPr>
          <p:spPr bwMode="auto">
            <a:xfrm>
              <a:off x="2631" y="18116"/>
              <a:ext cx="458"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0070C0"/>
                  </a:solidFill>
                  <a:latin typeface="Calibri"/>
                </a:rPr>
                <a:t> </a:t>
              </a:r>
            </a:p>
          </p:txBody>
        </p:sp>
        <p:sp>
          <p:nvSpPr>
            <p:cNvPr id="15" name="Shape 13489"/>
            <p:cNvSpPr>
              <a:spLocks/>
            </p:cNvSpPr>
            <p:nvPr/>
          </p:nvSpPr>
          <p:spPr bwMode="auto">
            <a:xfrm>
              <a:off x="0" y="1870"/>
              <a:ext cx="2743" cy="2515"/>
            </a:xfrm>
            <a:custGeom>
              <a:avLst/>
              <a:gdLst>
                <a:gd name="T0" fmla="*/ 0 w 274320"/>
                <a:gd name="T1" fmla="*/ 0 h 251460"/>
                <a:gd name="T2" fmla="*/ 274320 w 274320"/>
                <a:gd name="T3" fmla="*/ 0 h 251460"/>
                <a:gd name="T4" fmla="*/ 274320 w 274320"/>
                <a:gd name="T5" fmla="*/ 251460 h 251460"/>
                <a:gd name="T6" fmla="*/ 0 w 274320"/>
                <a:gd name="T7" fmla="*/ 251460 h 251460"/>
                <a:gd name="T8" fmla="*/ 0 w 274320"/>
                <a:gd name="T9" fmla="*/ 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0"/>
                  </a:moveTo>
                  <a:lnTo>
                    <a:pt x="274320" y="0"/>
                  </a:lnTo>
                  <a:lnTo>
                    <a:pt x="274320" y="251460"/>
                  </a:lnTo>
                  <a:lnTo>
                    <a:pt x="0" y="251460"/>
                  </a:lnTo>
                  <a:lnTo>
                    <a:pt x="0" y="0"/>
                  </a:lnTo>
                </a:path>
              </a:pathLst>
            </a:custGeom>
            <a:solidFill>
              <a:srgbClr val="FFFFFF"/>
            </a:solidFill>
            <a:ln w="0" cap="rnd">
              <a:noFill/>
              <a:miter lim="101601"/>
              <a:headEnd/>
              <a:tailEnd/>
            </a:ln>
          </p:spPr>
        </p:sp>
        <p:sp>
          <p:nvSpPr>
            <p:cNvPr id="16" name="Shape 1515"/>
            <p:cNvSpPr>
              <a:spLocks/>
            </p:cNvSpPr>
            <p:nvPr/>
          </p:nvSpPr>
          <p:spPr bwMode="auto">
            <a:xfrm>
              <a:off x="0" y="1870"/>
              <a:ext cx="2743" cy="2515"/>
            </a:xfrm>
            <a:custGeom>
              <a:avLst/>
              <a:gdLst>
                <a:gd name="T0" fmla="*/ 0 w 274320"/>
                <a:gd name="T1" fmla="*/ 251460 h 251460"/>
                <a:gd name="T2" fmla="*/ 274320 w 274320"/>
                <a:gd name="T3" fmla="*/ 251460 h 251460"/>
                <a:gd name="T4" fmla="*/ 274320 w 274320"/>
                <a:gd name="T5" fmla="*/ 0 h 251460"/>
                <a:gd name="T6" fmla="*/ 0 w 274320"/>
                <a:gd name="T7" fmla="*/ 0 h 251460"/>
                <a:gd name="T8" fmla="*/ 0 w 274320"/>
                <a:gd name="T9" fmla="*/ 25146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251460"/>
                  </a:moveTo>
                  <a:lnTo>
                    <a:pt x="274320" y="251460"/>
                  </a:lnTo>
                  <a:lnTo>
                    <a:pt x="274320" y="0"/>
                  </a:lnTo>
                  <a:lnTo>
                    <a:pt x="0" y="0"/>
                  </a:lnTo>
                  <a:lnTo>
                    <a:pt x="0" y="251460"/>
                  </a:lnTo>
                  <a:close/>
                </a:path>
              </a:pathLst>
            </a:custGeom>
            <a:noFill/>
            <a:ln w="9525" cap="rnd">
              <a:solidFill>
                <a:srgbClr val="000000"/>
              </a:solidFill>
              <a:miter lim="101601"/>
              <a:headEnd/>
              <a:tailEnd/>
            </a:ln>
          </p:spPr>
        </p:sp>
        <p:sp>
          <p:nvSpPr>
            <p:cNvPr id="17" name="Rectangle 16"/>
            <p:cNvSpPr>
              <a:spLocks noChangeArrowheads="1"/>
            </p:cNvSpPr>
            <p:nvPr/>
          </p:nvSpPr>
          <p:spPr bwMode="auto">
            <a:xfrm>
              <a:off x="941" y="2448"/>
              <a:ext cx="1028"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latin typeface="Calibri"/>
                </a:rPr>
                <a:t>7</a:t>
              </a:r>
            </a:p>
          </p:txBody>
        </p:sp>
        <p:sp>
          <p:nvSpPr>
            <p:cNvPr id="18" name="Rectangle 17"/>
            <p:cNvSpPr>
              <a:spLocks noChangeArrowheads="1"/>
            </p:cNvSpPr>
            <p:nvPr/>
          </p:nvSpPr>
          <p:spPr bwMode="auto">
            <a:xfrm>
              <a:off x="1762" y="2693"/>
              <a:ext cx="458"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0070C0"/>
                  </a:solidFill>
                  <a:latin typeface="Calibri"/>
                </a:rPr>
                <a:t> </a:t>
              </a:r>
            </a:p>
          </p:txBody>
        </p:sp>
        <p:sp>
          <p:nvSpPr>
            <p:cNvPr id="19" name="Shape 13490"/>
            <p:cNvSpPr>
              <a:spLocks/>
            </p:cNvSpPr>
            <p:nvPr/>
          </p:nvSpPr>
          <p:spPr bwMode="auto">
            <a:xfrm>
              <a:off x="-627" y="6646"/>
              <a:ext cx="2743" cy="2514"/>
            </a:xfrm>
            <a:custGeom>
              <a:avLst/>
              <a:gdLst>
                <a:gd name="T0" fmla="*/ 0 w 274320"/>
                <a:gd name="T1" fmla="*/ 0 h 251460"/>
                <a:gd name="T2" fmla="*/ 274320 w 274320"/>
                <a:gd name="T3" fmla="*/ 0 h 251460"/>
                <a:gd name="T4" fmla="*/ 274320 w 274320"/>
                <a:gd name="T5" fmla="*/ 251460 h 251460"/>
                <a:gd name="T6" fmla="*/ 0 w 274320"/>
                <a:gd name="T7" fmla="*/ 251460 h 251460"/>
                <a:gd name="T8" fmla="*/ 0 w 274320"/>
                <a:gd name="T9" fmla="*/ 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0"/>
                  </a:moveTo>
                  <a:lnTo>
                    <a:pt x="274320" y="0"/>
                  </a:lnTo>
                  <a:lnTo>
                    <a:pt x="274320" y="251460"/>
                  </a:lnTo>
                  <a:lnTo>
                    <a:pt x="0" y="251460"/>
                  </a:lnTo>
                  <a:lnTo>
                    <a:pt x="0" y="0"/>
                  </a:lnTo>
                </a:path>
              </a:pathLst>
            </a:custGeom>
            <a:solidFill>
              <a:srgbClr val="FFFFFF"/>
            </a:solidFill>
            <a:ln w="0" cap="rnd">
              <a:noFill/>
              <a:miter lim="101601"/>
              <a:headEnd/>
              <a:tailEnd/>
            </a:ln>
          </p:spPr>
        </p:sp>
        <p:sp>
          <p:nvSpPr>
            <p:cNvPr id="20" name="Shape 1519"/>
            <p:cNvSpPr>
              <a:spLocks/>
            </p:cNvSpPr>
            <p:nvPr/>
          </p:nvSpPr>
          <p:spPr bwMode="auto">
            <a:xfrm>
              <a:off x="0" y="6468"/>
              <a:ext cx="2743" cy="2514"/>
            </a:xfrm>
            <a:custGeom>
              <a:avLst/>
              <a:gdLst>
                <a:gd name="T0" fmla="*/ 0 w 274320"/>
                <a:gd name="T1" fmla="*/ 251460 h 251460"/>
                <a:gd name="T2" fmla="*/ 274320 w 274320"/>
                <a:gd name="T3" fmla="*/ 251460 h 251460"/>
                <a:gd name="T4" fmla="*/ 274320 w 274320"/>
                <a:gd name="T5" fmla="*/ 0 h 251460"/>
                <a:gd name="T6" fmla="*/ 0 w 274320"/>
                <a:gd name="T7" fmla="*/ 0 h 251460"/>
                <a:gd name="T8" fmla="*/ 0 w 274320"/>
                <a:gd name="T9" fmla="*/ 25146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251460"/>
                  </a:moveTo>
                  <a:lnTo>
                    <a:pt x="274320" y="251460"/>
                  </a:lnTo>
                  <a:lnTo>
                    <a:pt x="274320" y="0"/>
                  </a:lnTo>
                  <a:lnTo>
                    <a:pt x="0" y="0"/>
                  </a:lnTo>
                  <a:lnTo>
                    <a:pt x="0" y="251460"/>
                  </a:lnTo>
                  <a:close/>
                </a:path>
              </a:pathLst>
            </a:custGeom>
            <a:noFill/>
            <a:ln w="9525" cap="rnd">
              <a:solidFill>
                <a:srgbClr val="000000"/>
              </a:solidFill>
              <a:miter lim="101601"/>
              <a:headEnd/>
              <a:tailEnd/>
            </a:ln>
          </p:spPr>
        </p:sp>
        <p:sp>
          <p:nvSpPr>
            <p:cNvPr id="21" name="Rectangle 20"/>
            <p:cNvSpPr>
              <a:spLocks noChangeArrowheads="1"/>
            </p:cNvSpPr>
            <p:nvPr/>
          </p:nvSpPr>
          <p:spPr bwMode="auto">
            <a:xfrm>
              <a:off x="1255" y="6996"/>
              <a:ext cx="445" cy="16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latin typeface="Calibri"/>
                </a:rPr>
                <a:t>6</a:t>
              </a:r>
            </a:p>
          </p:txBody>
        </p:sp>
        <p:sp>
          <p:nvSpPr>
            <p:cNvPr id="22" name="Rectangle 21"/>
            <p:cNvSpPr>
              <a:spLocks noChangeArrowheads="1"/>
            </p:cNvSpPr>
            <p:nvPr/>
          </p:nvSpPr>
          <p:spPr bwMode="auto">
            <a:xfrm>
              <a:off x="1255" y="7695"/>
              <a:ext cx="941" cy="2448"/>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0070C0"/>
                  </a:solidFill>
                  <a:latin typeface="Calibri"/>
                </a:rPr>
                <a:t> </a:t>
              </a:r>
            </a:p>
          </p:txBody>
        </p:sp>
        <p:sp>
          <p:nvSpPr>
            <p:cNvPr id="23" name="Shape 13491"/>
            <p:cNvSpPr>
              <a:spLocks/>
            </p:cNvSpPr>
            <p:nvPr/>
          </p:nvSpPr>
          <p:spPr bwMode="auto">
            <a:xfrm>
              <a:off x="1149" y="10932"/>
              <a:ext cx="2743" cy="2514"/>
            </a:xfrm>
            <a:custGeom>
              <a:avLst/>
              <a:gdLst>
                <a:gd name="T0" fmla="*/ 0 w 274320"/>
                <a:gd name="T1" fmla="*/ 0 h 251459"/>
                <a:gd name="T2" fmla="*/ 274320 w 274320"/>
                <a:gd name="T3" fmla="*/ 0 h 251459"/>
                <a:gd name="T4" fmla="*/ 274320 w 274320"/>
                <a:gd name="T5" fmla="*/ 251459 h 251459"/>
                <a:gd name="T6" fmla="*/ 0 w 274320"/>
                <a:gd name="T7" fmla="*/ 251459 h 251459"/>
                <a:gd name="T8" fmla="*/ 0 w 274320"/>
                <a:gd name="T9" fmla="*/ 0 h 251459"/>
                <a:gd name="T10" fmla="*/ 0 w 274320"/>
                <a:gd name="T11" fmla="*/ 0 h 251459"/>
                <a:gd name="T12" fmla="*/ 274320 w 274320"/>
                <a:gd name="T13" fmla="*/ 251459 h 251459"/>
              </a:gdLst>
              <a:ahLst/>
              <a:cxnLst>
                <a:cxn ang="0">
                  <a:pos x="T0" y="T1"/>
                </a:cxn>
                <a:cxn ang="0">
                  <a:pos x="T2" y="T3"/>
                </a:cxn>
                <a:cxn ang="0">
                  <a:pos x="T4" y="T5"/>
                </a:cxn>
                <a:cxn ang="0">
                  <a:pos x="T6" y="T7"/>
                </a:cxn>
                <a:cxn ang="0">
                  <a:pos x="T8" y="T9"/>
                </a:cxn>
              </a:cxnLst>
              <a:rect l="T10" t="T11" r="T12" b="T13"/>
              <a:pathLst>
                <a:path w="274320" h="251459">
                  <a:moveTo>
                    <a:pt x="0" y="0"/>
                  </a:moveTo>
                  <a:lnTo>
                    <a:pt x="274320" y="0"/>
                  </a:lnTo>
                  <a:lnTo>
                    <a:pt x="274320" y="251459"/>
                  </a:lnTo>
                  <a:lnTo>
                    <a:pt x="0" y="251459"/>
                  </a:lnTo>
                  <a:lnTo>
                    <a:pt x="0" y="0"/>
                  </a:lnTo>
                </a:path>
              </a:pathLst>
            </a:custGeom>
            <a:solidFill>
              <a:srgbClr val="FFFFFF"/>
            </a:solidFill>
            <a:ln w="0" cap="rnd">
              <a:noFill/>
              <a:miter lim="101601"/>
              <a:headEnd/>
              <a:tailEnd/>
            </a:ln>
          </p:spPr>
        </p:sp>
        <p:sp>
          <p:nvSpPr>
            <p:cNvPr id="24" name="Shape 1523"/>
            <p:cNvSpPr>
              <a:spLocks/>
            </p:cNvSpPr>
            <p:nvPr/>
          </p:nvSpPr>
          <p:spPr bwMode="auto">
            <a:xfrm>
              <a:off x="1149" y="10932"/>
              <a:ext cx="2743" cy="2514"/>
            </a:xfrm>
            <a:custGeom>
              <a:avLst/>
              <a:gdLst>
                <a:gd name="T0" fmla="*/ 0 w 274320"/>
                <a:gd name="T1" fmla="*/ 251459 h 251459"/>
                <a:gd name="T2" fmla="*/ 274320 w 274320"/>
                <a:gd name="T3" fmla="*/ 251459 h 251459"/>
                <a:gd name="T4" fmla="*/ 274320 w 274320"/>
                <a:gd name="T5" fmla="*/ 0 h 251459"/>
                <a:gd name="T6" fmla="*/ 0 w 274320"/>
                <a:gd name="T7" fmla="*/ 0 h 251459"/>
                <a:gd name="T8" fmla="*/ 0 w 274320"/>
                <a:gd name="T9" fmla="*/ 251459 h 251459"/>
                <a:gd name="T10" fmla="*/ 0 w 274320"/>
                <a:gd name="T11" fmla="*/ 0 h 251459"/>
                <a:gd name="T12" fmla="*/ 274320 w 274320"/>
                <a:gd name="T13" fmla="*/ 251459 h 251459"/>
              </a:gdLst>
              <a:ahLst/>
              <a:cxnLst>
                <a:cxn ang="0">
                  <a:pos x="T0" y="T1"/>
                </a:cxn>
                <a:cxn ang="0">
                  <a:pos x="T2" y="T3"/>
                </a:cxn>
                <a:cxn ang="0">
                  <a:pos x="T4" y="T5"/>
                </a:cxn>
                <a:cxn ang="0">
                  <a:pos x="T6" y="T7"/>
                </a:cxn>
                <a:cxn ang="0">
                  <a:pos x="T8" y="T9"/>
                </a:cxn>
              </a:cxnLst>
              <a:rect l="T10" t="T11" r="T12" b="T13"/>
              <a:pathLst>
                <a:path w="274320" h="251459">
                  <a:moveTo>
                    <a:pt x="0" y="251459"/>
                  </a:moveTo>
                  <a:lnTo>
                    <a:pt x="274320" y="251459"/>
                  </a:lnTo>
                  <a:lnTo>
                    <a:pt x="274320" y="0"/>
                  </a:lnTo>
                  <a:lnTo>
                    <a:pt x="0" y="0"/>
                  </a:lnTo>
                  <a:lnTo>
                    <a:pt x="0" y="251459"/>
                  </a:lnTo>
                  <a:close/>
                </a:path>
              </a:pathLst>
            </a:custGeom>
            <a:noFill/>
            <a:ln w="9525" cap="rnd">
              <a:solidFill>
                <a:srgbClr val="000000"/>
              </a:solidFill>
              <a:miter lim="101601"/>
              <a:headEnd/>
              <a:tailEnd/>
            </a:ln>
          </p:spPr>
        </p:sp>
        <p:sp>
          <p:nvSpPr>
            <p:cNvPr id="25" name="Rectangle 24"/>
            <p:cNvSpPr>
              <a:spLocks noChangeArrowheads="1"/>
            </p:cNvSpPr>
            <p:nvPr/>
          </p:nvSpPr>
          <p:spPr bwMode="auto">
            <a:xfrm>
              <a:off x="2196" y="11193"/>
              <a:ext cx="1028" cy="2064"/>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latin typeface="Calibri"/>
                </a:rPr>
                <a:t>9</a:t>
              </a:r>
            </a:p>
          </p:txBody>
        </p:sp>
        <p:sp>
          <p:nvSpPr>
            <p:cNvPr id="26" name="Rectangle 25"/>
            <p:cNvSpPr>
              <a:spLocks noChangeArrowheads="1"/>
            </p:cNvSpPr>
            <p:nvPr/>
          </p:nvSpPr>
          <p:spPr bwMode="auto">
            <a:xfrm>
              <a:off x="2921" y="11746"/>
              <a:ext cx="458" cy="2064"/>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0070C0"/>
                  </a:solidFill>
                  <a:latin typeface="Calibri"/>
                </a:rPr>
                <a:t> </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229200"/>
            <a:ext cx="8229600" cy="1368152"/>
          </a:xfrm>
        </p:spPr>
        <p:txBody>
          <a:bodyPr>
            <a:normAutofit fontScale="90000"/>
          </a:bodyPr>
          <a:lstStyle/>
          <a:p>
            <a:pPr lvl="0" fontAlgn="base">
              <a:spcAft>
                <a:spcPct val="0"/>
              </a:spcAft>
              <a:tabLst>
                <a:tab pos="1530350" algn="l"/>
                <a:tab pos="1768475" algn="ctr"/>
                <a:tab pos="3355975" algn="ctr"/>
              </a:tabLst>
            </a:pPr>
            <a:r>
              <a:rPr lang="fr-FR">
                <a:solidFill>
                  <a:srgbClr val="000000"/>
                </a:solidFill>
                <a:latin typeface="Eurostile"/>
                <a:ea typeface="Calibri" pitchFamily="34" charset="0"/>
                <a:cs typeface="Arial" pitchFamily="34" charset="0"/>
              </a:rPr>
              <a:t>La flèche dans le 10 a été tirée hors temps.</a:t>
            </a:r>
            <a:br>
              <a:rPr lang="fr-FR" sz="800">
                <a:latin typeface="Arial" pitchFamily="34" charset="0"/>
                <a:cs typeface="Arial" pitchFamily="34" charset="0"/>
              </a:rPr>
            </a:br>
            <a:br>
              <a:rPr lang="fr-FR" sz="6000">
                <a:latin typeface="Arial" pitchFamily="34" charset="0"/>
                <a:cs typeface="Arial" pitchFamily="34" charset="0"/>
              </a:rPr>
            </a:br>
            <a:endParaRPr lang="fr-FR" dirty="0"/>
          </a:p>
        </p:txBody>
      </p:sp>
      <p:sp>
        <p:nvSpPr>
          <p:cNvPr id="3" name="Espace réservé du contenu 2"/>
          <p:cNvSpPr>
            <a:spLocks noGrp="1"/>
          </p:cNvSpPr>
          <p:nvPr>
            <p:ph idx="1"/>
          </p:nvPr>
        </p:nvSpPr>
        <p:spPr>
          <a:xfrm>
            <a:off x="395536" y="5229200"/>
            <a:ext cx="8229600" cy="1628800"/>
          </a:xfrm>
        </p:spPr>
        <p:txBody>
          <a:bodyPr>
            <a:normAutofit/>
          </a:bodyPr>
          <a:lstStyle/>
          <a:p>
            <a:pPr lvl="2">
              <a:buNone/>
            </a:pPr>
            <a:r>
              <a:rPr lang="fr-FR" b="1"/>
              <a:t> </a:t>
            </a:r>
            <a:endParaRPr lang="fr-FR"/>
          </a:p>
          <a:p>
            <a:pPr>
              <a:buNone/>
            </a:pPr>
            <a:r>
              <a:rPr lang="fr-FR" b="1"/>
              <a:t> </a:t>
            </a:r>
            <a:endParaRPr lang="fr-FR"/>
          </a:p>
          <a:p>
            <a:pPr>
              <a:buNone/>
            </a:pPr>
            <a:r>
              <a:rPr lang="fr-FR" b="1"/>
              <a:t> </a:t>
            </a:r>
            <a:endParaRPr lang="fr-FR"/>
          </a:p>
          <a:p>
            <a:pPr>
              <a:buNone/>
            </a:pPr>
            <a:endParaRPr lang="fr-FR"/>
          </a:p>
          <a:p>
            <a:pPr>
              <a:buNone/>
            </a:pPr>
            <a:endParaRPr lang="fr-FR"/>
          </a:p>
          <a:p>
            <a:pPr>
              <a:buNone/>
            </a:pPr>
            <a:endParaRPr lang="fr-FR"/>
          </a:p>
          <a:p>
            <a:pPr>
              <a:buNone/>
            </a:pPr>
            <a:endParaRPr lang="fr-FR"/>
          </a:p>
          <a:p>
            <a:pPr>
              <a:buNone/>
            </a:pPr>
            <a:endParaRPr lang="fr-FR" dirty="0"/>
          </a:p>
        </p:txBody>
      </p:sp>
      <p:grpSp>
        <p:nvGrpSpPr>
          <p:cNvPr id="4" name="Group 12028"/>
          <p:cNvGrpSpPr>
            <a:grpSpLocks/>
          </p:cNvGrpSpPr>
          <p:nvPr/>
        </p:nvGrpSpPr>
        <p:grpSpPr bwMode="auto">
          <a:xfrm>
            <a:off x="2627784" y="404664"/>
            <a:ext cx="3456384" cy="4032448"/>
            <a:chOff x="0" y="0"/>
            <a:chExt cx="16789" cy="20974"/>
          </a:xfrm>
        </p:grpSpPr>
        <p:pic>
          <p:nvPicPr>
            <p:cNvPr id="5" name="Picture 1503"/>
            <p:cNvPicPr>
              <a:picLocks noChangeAspect="1" noChangeArrowheads="1"/>
            </p:cNvPicPr>
            <p:nvPr/>
          </p:nvPicPr>
          <p:blipFill>
            <a:blip r:embed="rId3" cstate="print"/>
            <a:srcRect/>
            <a:stretch>
              <a:fillRect/>
            </a:stretch>
          </p:blipFill>
          <p:spPr bwMode="auto">
            <a:xfrm>
              <a:off x="9474" y="0"/>
              <a:ext cx="7315" cy="20974"/>
            </a:xfrm>
            <a:prstGeom prst="rect">
              <a:avLst/>
            </a:prstGeom>
            <a:noFill/>
          </p:spPr>
        </p:pic>
        <p:sp>
          <p:nvSpPr>
            <p:cNvPr id="6" name="Shape 1526"/>
            <p:cNvSpPr>
              <a:spLocks/>
            </p:cNvSpPr>
            <p:nvPr/>
          </p:nvSpPr>
          <p:spPr bwMode="auto">
            <a:xfrm>
              <a:off x="5173" y="3514"/>
              <a:ext cx="7463" cy="2797"/>
            </a:xfrm>
            <a:custGeom>
              <a:avLst/>
              <a:gdLst>
                <a:gd name="T0" fmla="*/ 0 w 746252"/>
                <a:gd name="T1" fmla="*/ 0 h 279781"/>
                <a:gd name="T2" fmla="*/ 746252 w 746252"/>
                <a:gd name="T3" fmla="*/ 279781 h 279781"/>
              </a:gdLst>
              <a:ahLst/>
              <a:cxnLst>
                <a:cxn ang="0">
                  <a:pos x="661670" y="0"/>
                </a:cxn>
                <a:cxn ang="0">
                  <a:pos x="746252" y="10414"/>
                </a:cxn>
                <a:cxn ang="0">
                  <a:pos x="687197" y="71755"/>
                </a:cxn>
                <a:cxn ang="0">
                  <a:pos x="676548" y="41822"/>
                </a:cxn>
                <a:cxn ang="0">
                  <a:pos x="9271" y="278638"/>
                </a:cxn>
                <a:cxn ang="0">
                  <a:pos x="1143" y="274828"/>
                </a:cxn>
                <a:cxn ang="0">
                  <a:pos x="4953" y="266700"/>
                </a:cxn>
                <a:cxn ang="0">
                  <a:pos x="672307" y="29901"/>
                </a:cxn>
                <a:cxn ang="0">
                  <a:pos x="661670" y="0"/>
                </a:cxn>
              </a:cxnLst>
              <a:rect l="T0" t="T1" r="T2" b="T3"/>
              <a:pathLst>
                <a:path w="746252" h="279781">
                  <a:moveTo>
                    <a:pt x="661670" y="0"/>
                  </a:moveTo>
                  <a:lnTo>
                    <a:pt x="746252" y="10414"/>
                  </a:lnTo>
                  <a:lnTo>
                    <a:pt x="687197" y="71755"/>
                  </a:lnTo>
                  <a:lnTo>
                    <a:pt x="676548" y="41822"/>
                  </a:lnTo>
                  <a:lnTo>
                    <a:pt x="9271" y="278638"/>
                  </a:lnTo>
                  <a:cubicBezTo>
                    <a:pt x="5969" y="279781"/>
                    <a:pt x="2286" y="278130"/>
                    <a:pt x="1143" y="274828"/>
                  </a:cubicBezTo>
                  <a:cubicBezTo>
                    <a:pt x="0" y="271526"/>
                    <a:pt x="1651" y="267843"/>
                    <a:pt x="4953" y="266700"/>
                  </a:cubicBezTo>
                  <a:lnTo>
                    <a:pt x="672307" y="29901"/>
                  </a:lnTo>
                  <a:lnTo>
                    <a:pt x="661670" y="0"/>
                  </a:lnTo>
                  <a:close/>
                </a:path>
              </a:pathLst>
            </a:custGeom>
            <a:solidFill>
              <a:srgbClr val="000000"/>
            </a:solidFill>
            <a:ln w="0" cap="rnd">
              <a:noFill/>
              <a:miter lim="101601"/>
              <a:headEnd/>
              <a:tailEnd/>
            </a:ln>
          </p:spPr>
        </p:sp>
        <p:sp>
          <p:nvSpPr>
            <p:cNvPr id="7" name="Shape 1527"/>
            <p:cNvSpPr>
              <a:spLocks/>
            </p:cNvSpPr>
            <p:nvPr/>
          </p:nvSpPr>
          <p:spPr bwMode="auto">
            <a:xfrm>
              <a:off x="2673" y="10349"/>
              <a:ext cx="8223" cy="2230"/>
            </a:xfrm>
            <a:custGeom>
              <a:avLst/>
              <a:gdLst>
                <a:gd name="T0" fmla="*/ 0 w 822325"/>
                <a:gd name="T1" fmla="*/ 0 h 223012"/>
                <a:gd name="T2" fmla="*/ 822325 w 822325"/>
                <a:gd name="T3" fmla="*/ 223012 h 223012"/>
              </a:gdLst>
              <a:ahLst/>
              <a:cxnLst>
                <a:cxn ang="0">
                  <a:pos x="8509" y="762"/>
                </a:cxn>
                <a:cxn ang="0">
                  <a:pos x="749728" y="179759"/>
                </a:cxn>
                <a:cxn ang="0">
                  <a:pos x="757174" y="148971"/>
                </a:cxn>
                <a:cxn ang="0">
                  <a:pos x="822325" y="203835"/>
                </a:cxn>
                <a:cxn ang="0">
                  <a:pos x="739267" y="223012"/>
                </a:cxn>
                <a:cxn ang="0">
                  <a:pos x="746745" y="192095"/>
                </a:cxn>
                <a:cxn ang="0">
                  <a:pos x="5461" y="13208"/>
                </a:cxn>
                <a:cxn ang="0">
                  <a:pos x="762" y="5461"/>
                </a:cxn>
                <a:cxn ang="0">
                  <a:pos x="8509" y="762"/>
                </a:cxn>
              </a:cxnLst>
              <a:rect l="T0" t="T1" r="T2" b="T3"/>
              <a:pathLst>
                <a:path w="822325" h="223012">
                  <a:moveTo>
                    <a:pt x="8509" y="762"/>
                  </a:moveTo>
                  <a:lnTo>
                    <a:pt x="749728" y="179759"/>
                  </a:lnTo>
                  <a:lnTo>
                    <a:pt x="757174" y="148971"/>
                  </a:lnTo>
                  <a:lnTo>
                    <a:pt x="822325" y="203835"/>
                  </a:lnTo>
                  <a:lnTo>
                    <a:pt x="739267" y="223012"/>
                  </a:lnTo>
                  <a:lnTo>
                    <a:pt x="746745" y="192095"/>
                  </a:lnTo>
                  <a:lnTo>
                    <a:pt x="5461" y="13208"/>
                  </a:lnTo>
                  <a:cubicBezTo>
                    <a:pt x="2032" y="12319"/>
                    <a:pt x="0" y="8890"/>
                    <a:pt x="762" y="5461"/>
                  </a:cubicBezTo>
                  <a:cubicBezTo>
                    <a:pt x="1651" y="2032"/>
                    <a:pt x="5080" y="0"/>
                    <a:pt x="8509" y="762"/>
                  </a:cubicBezTo>
                  <a:close/>
                </a:path>
              </a:pathLst>
            </a:custGeom>
            <a:solidFill>
              <a:srgbClr val="000000"/>
            </a:solidFill>
            <a:ln w="0" cap="rnd">
              <a:noFill/>
              <a:miter lim="101601"/>
              <a:headEnd/>
              <a:tailEnd/>
            </a:ln>
          </p:spPr>
        </p:sp>
        <p:sp>
          <p:nvSpPr>
            <p:cNvPr id="8" name="Shape 1528"/>
            <p:cNvSpPr>
              <a:spLocks/>
            </p:cNvSpPr>
            <p:nvPr/>
          </p:nvSpPr>
          <p:spPr bwMode="auto">
            <a:xfrm>
              <a:off x="5025" y="1277"/>
              <a:ext cx="7611" cy="1411"/>
            </a:xfrm>
            <a:custGeom>
              <a:avLst/>
              <a:gdLst>
                <a:gd name="T0" fmla="*/ 0 w 761111"/>
                <a:gd name="T1" fmla="*/ 0 h 141097"/>
                <a:gd name="T2" fmla="*/ 761111 w 761111"/>
                <a:gd name="T3" fmla="*/ 141097 h 141097"/>
              </a:gdLst>
              <a:ahLst/>
              <a:cxnLst>
                <a:cxn ang="0">
                  <a:pos x="680339" y="0"/>
                </a:cxn>
                <a:cxn ang="0">
                  <a:pos x="761111" y="27051"/>
                </a:cxn>
                <a:cxn ang="0">
                  <a:pos x="691007" y="75565"/>
                </a:cxn>
                <a:cxn ang="0">
                  <a:pos x="686562" y="44081"/>
                </a:cxn>
                <a:cxn ang="0">
                  <a:pos x="7620" y="140716"/>
                </a:cxn>
                <a:cxn ang="0">
                  <a:pos x="381" y="135255"/>
                </a:cxn>
                <a:cxn ang="0">
                  <a:pos x="5842" y="128016"/>
                </a:cxn>
                <a:cxn ang="0">
                  <a:pos x="684787" y="31505"/>
                </a:cxn>
                <a:cxn ang="0">
                  <a:pos x="680339" y="0"/>
                </a:cxn>
              </a:cxnLst>
              <a:rect l="T0" t="T1" r="T2" b="T3"/>
              <a:pathLst>
                <a:path w="761111" h="141097">
                  <a:moveTo>
                    <a:pt x="680339" y="0"/>
                  </a:moveTo>
                  <a:lnTo>
                    <a:pt x="761111" y="27051"/>
                  </a:lnTo>
                  <a:lnTo>
                    <a:pt x="691007" y="75565"/>
                  </a:lnTo>
                  <a:lnTo>
                    <a:pt x="686562" y="44081"/>
                  </a:lnTo>
                  <a:lnTo>
                    <a:pt x="7620" y="140716"/>
                  </a:lnTo>
                  <a:cubicBezTo>
                    <a:pt x="4191" y="141097"/>
                    <a:pt x="889" y="138684"/>
                    <a:pt x="381" y="135255"/>
                  </a:cubicBezTo>
                  <a:cubicBezTo>
                    <a:pt x="0" y="131826"/>
                    <a:pt x="2413" y="128524"/>
                    <a:pt x="5842" y="128016"/>
                  </a:cubicBezTo>
                  <a:lnTo>
                    <a:pt x="684787" y="31505"/>
                  </a:lnTo>
                  <a:lnTo>
                    <a:pt x="680339" y="0"/>
                  </a:lnTo>
                  <a:close/>
                </a:path>
              </a:pathLst>
            </a:custGeom>
            <a:solidFill>
              <a:srgbClr val="000000"/>
            </a:solidFill>
            <a:ln w="0" cap="rnd">
              <a:noFill/>
              <a:miter lim="101601"/>
              <a:headEnd/>
              <a:tailEnd/>
            </a:ln>
          </p:spPr>
        </p:sp>
        <p:sp>
          <p:nvSpPr>
            <p:cNvPr id="9" name="Shape 1529"/>
            <p:cNvSpPr>
              <a:spLocks/>
            </p:cNvSpPr>
            <p:nvPr/>
          </p:nvSpPr>
          <p:spPr bwMode="auto">
            <a:xfrm>
              <a:off x="5623" y="16766"/>
              <a:ext cx="6410" cy="970"/>
            </a:xfrm>
            <a:custGeom>
              <a:avLst/>
              <a:gdLst>
                <a:gd name="T0" fmla="*/ 0 w 640969"/>
                <a:gd name="T1" fmla="*/ 0 h 97027"/>
                <a:gd name="T2" fmla="*/ 640969 w 640969"/>
                <a:gd name="T3" fmla="*/ 97027 h 97027"/>
              </a:gdLst>
              <a:ahLst/>
              <a:cxnLst>
                <a:cxn ang="0">
                  <a:pos x="561594" y="0"/>
                </a:cxn>
                <a:cxn ang="0">
                  <a:pos x="640969" y="30734"/>
                </a:cxn>
                <a:cxn ang="0">
                  <a:pos x="568706" y="75819"/>
                </a:cxn>
                <a:cxn ang="0">
                  <a:pos x="565744" y="44239"/>
                </a:cxn>
                <a:cxn ang="0">
                  <a:pos x="7239" y="96774"/>
                </a:cxn>
                <a:cxn ang="0">
                  <a:pos x="254" y="91059"/>
                </a:cxn>
                <a:cxn ang="0">
                  <a:pos x="5969" y="84074"/>
                </a:cxn>
                <a:cxn ang="0">
                  <a:pos x="564553" y="31543"/>
                </a:cxn>
                <a:cxn ang="0">
                  <a:pos x="561594" y="0"/>
                </a:cxn>
              </a:cxnLst>
              <a:rect l="T0" t="T1" r="T2" b="T3"/>
              <a:pathLst>
                <a:path w="640969" h="97027">
                  <a:moveTo>
                    <a:pt x="561594" y="0"/>
                  </a:moveTo>
                  <a:lnTo>
                    <a:pt x="640969" y="30734"/>
                  </a:lnTo>
                  <a:lnTo>
                    <a:pt x="568706" y="75819"/>
                  </a:lnTo>
                  <a:lnTo>
                    <a:pt x="565744" y="44239"/>
                  </a:lnTo>
                  <a:lnTo>
                    <a:pt x="7239" y="96774"/>
                  </a:lnTo>
                  <a:cubicBezTo>
                    <a:pt x="3683" y="97027"/>
                    <a:pt x="635" y="94488"/>
                    <a:pt x="254" y="91059"/>
                  </a:cubicBezTo>
                  <a:cubicBezTo>
                    <a:pt x="0" y="87502"/>
                    <a:pt x="2540" y="84455"/>
                    <a:pt x="5969" y="84074"/>
                  </a:cubicBezTo>
                  <a:lnTo>
                    <a:pt x="564553" y="31543"/>
                  </a:lnTo>
                  <a:lnTo>
                    <a:pt x="561594" y="0"/>
                  </a:lnTo>
                  <a:close/>
                </a:path>
              </a:pathLst>
            </a:custGeom>
            <a:solidFill>
              <a:srgbClr val="000000"/>
            </a:solidFill>
            <a:ln w="0" cap="rnd">
              <a:noFill/>
              <a:miter lim="101601"/>
              <a:headEnd/>
              <a:tailEnd/>
            </a:ln>
          </p:spPr>
        </p:sp>
        <p:sp>
          <p:nvSpPr>
            <p:cNvPr id="10" name="Shape 13483"/>
            <p:cNvSpPr>
              <a:spLocks/>
            </p:cNvSpPr>
            <p:nvPr/>
          </p:nvSpPr>
          <p:spPr bwMode="auto">
            <a:xfrm>
              <a:off x="700" y="5618"/>
              <a:ext cx="3506" cy="2514"/>
            </a:xfrm>
            <a:custGeom>
              <a:avLst/>
              <a:gdLst>
                <a:gd name="T0" fmla="*/ 0 w 350520"/>
                <a:gd name="T1" fmla="*/ 0 h 251460"/>
                <a:gd name="T2" fmla="*/ 350520 w 350520"/>
                <a:gd name="T3" fmla="*/ 0 h 251460"/>
                <a:gd name="T4" fmla="*/ 350520 w 350520"/>
                <a:gd name="T5" fmla="*/ 251460 h 251460"/>
                <a:gd name="T6" fmla="*/ 0 w 350520"/>
                <a:gd name="T7" fmla="*/ 251460 h 251460"/>
                <a:gd name="T8" fmla="*/ 0 w 350520"/>
                <a:gd name="T9" fmla="*/ 0 h 251460"/>
                <a:gd name="T10" fmla="*/ 0 w 350520"/>
                <a:gd name="T11" fmla="*/ 0 h 251460"/>
                <a:gd name="T12" fmla="*/ 350520 w 350520"/>
                <a:gd name="T13" fmla="*/ 251460 h 251460"/>
              </a:gdLst>
              <a:ahLst/>
              <a:cxnLst>
                <a:cxn ang="0">
                  <a:pos x="T0" y="T1"/>
                </a:cxn>
                <a:cxn ang="0">
                  <a:pos x="T2" y="T3"/>
                </a:cxn>
                <a:cxn ang="0">
                  <a:pos x="T4" y="T5"/>
                </a:cxn>
                <a:cxn ang="0">
                  <a:pos x="T6" y="T7"/>
                </a:cxn>
                <a:cxn ang="0">
                  <a:pos x="T8" y="T9"/>
                </a:cxn>
              </a:cxnLst>
              <a:rect l="T10" t="T11" r="T12" b="T13"/>
              <a:pathLst>
                <a:path w="350520" h="251460">
                  <a:moveTo>
                    <a:pt x="0" y="0"/>
                  </a:moveTo>
                  <a:lnTo>
                    <a:pt x="350520" y="0"/>
                  </a:lnTo>
                  <a:lnTo>
                    <a:pt x="350520" y="251460"/>
                  </a:lnTo>
                  <a:lnTo>
                    <a:pt x="0" y="251460"/>
                  </a:lnTo>
                  <a:lnTo>
                    <a:pt x="0" y="0"/>
                  </a:lnTo>
                </a:path>
              </a:pathLst>
            </a:custGeom>
            <a:solidFill>
              <a:srgbClr val="FFFFFF"/>
            </a:solidFill>
            <a:ln w="0" cap="rnd">
              <a:noFill/>
              <a:miter lim="101601"/>
              <a:headEnd/>
              <a:tailEnd/>
            </a:ln>
          </p:spPr>
        </p:sp>
        <p:sp>
          <p:nvSpPr>
            <p:cNvPr id="11" name="Shape 1531"/>
            <p:cNvSpPr>
              <a:spLocks/>
            </p:cNvSpPr>
            <p:nvPr/>
          </p:nvSpPr>
          <p:spPr bwMode="auto">
            <a:xfrm>
              <a:off x="1739" y="5612"/>
              <a:ext cx="3506" cy="2514"/>
            </a:xfrm>
            <a:custGeom>
              <a:avLst/>
              <a:gdLst>
                <a:gd name="T0" fmla="*/ 0 w 350520"/>
                <a:gd name="T1" fmla="*/ 251460 h 251460"/>
                <a:gd name="T2" fmla="*/ 350520 w 350520"/>
                <a:gd name="T3" fmla="*/ 251460 h 251460"/>
                <a:gd name="T4" fmla="*/ 350520 w 350520"/>
                <a:gd name="T5" fmla="*/ 0 h 251460"/>
                <a:gd name="T6" fmla="*/ 0 w 350520"/>
                <a:gd name="T7" fmla="*/ 0 h 251460"/>
                <a:gd name="T8" fmla="*/ 0 w 350520"/>
                <a:gd name="T9" fmla="*/ 251460 h 251460"/>
                <a:gd name="T10" fmla="*/ 0 w 350520"/>
                <a:gd name="T11" fmla="*/ 0 h 251460"/>
                <a:gd name="T12" fmla="*/ 350520 w 350520"/>
                <a:gd name="T13" fmla="*/ 251460 h 251460"/>
              </a:gdLst>
              <a:ahLst/>
              <a:cxnLst>
                <a:cxn ang="0">
                  <a:pos x="T0" y="T1"/>
                </a:cxn>
                <a:cxn ang="0">
                  <a:pos x="T2" y="T3"/>
                </a:cxn>
                <a:cxn ang="0">
                  <a:pos x="T4" y="T5"/>
                </a:cxn>
                <a:cxn ang="0">
                  <a:pos x="T6" y="T7"/>
                </a:cxn>
                <a:cxn ang="0">
                  <a:pos x="T8" y="T9"/>
                </a:cxn>
              </a:cxnLst>
              <a:rect l="T10" t="T11" r="T12" b="T13"/>
              <a:pathLst>
                <a:path w="350520" h="251460">
                  <a:moveTo>
                    <a:pt x="0" y="251460"/>
                  </a:moveTo>
                  <a:lnTo>
                    <a:pt x="350520" y="251460"/>
                  </a:lnTo>
                  <a:lnTo>
                    <a:pt x="350520" y="0"/>
                  </a:lnTo>
                  <a:lnTo>
                    <a:pt x="0" y="0"/>
                  </a:lnTo>
                  <a:lnTo>
                    <a:pt x="0" y="251460"/>
                  </a:lnTo>
                  <a:close/>
                </a:path>
              </a:pathLst>
            </a:custGeom>
            <a:noFill/>
            <a:ln w="9525" cap="rnd">
              <a:solidFill>
                <a:srgbClr val="000000"/>
              </a:solidFill>
              <a:miter lim="101601"/>
              <a:headEnd/>
              <a:tailEnd/>
            </a:ln>
          </p:spPr>
        </p:sp>
        <p:sp>
          <p:nvSpPr>
            <p:cNvPr id="12" name="Rectangle 11"/>
            <p:cNvSpPr>
              <a:spLocks noChangeArrowheads="1"/>
            </p:cNvSpPr>
            <p:nvPr/>
          </p:nvSpPr>
          <p:spPr bwMode="auto">
            <a:xfrm>
              <a:off x="2798" y="5993"/>
              <a:ext cx="1704" cy="1354"/>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latin typeface="Calibri"/>
                </a:rPr>
                <a:t>10</a:t>
              </a:r>
            </a:p>
          </p:txBody>
        </p:sp>
        <p:sp>
          <p:nvSpPr>
            <p:cNvPr id="13" name="Shape 13484"/>
            <p:cNvSpPr>
              <a:spLocks/>
            </p:cNvSpPr>
            <p:nvPr/>
          </p:nvSpPr>
          <p:spPr bwMode="auto">
            <a:xfrm>
              <a:off x="2349" y="1548"/>
              <a:ext cx="2743" cy="2514"/>
            </a:xfrm>
            <a:custGeom>
              <a:avLst/>
              <a:gdLst>
                <a:gd name="T0" fmla="*/ 0 w 274320"/>
                <a:gd name="T1" fmla="*/ 0 h 251460"/>
                <a:gd name="T2" fmla="*/ 274320 w 274320"/>
                <a:gd name="T3" fmla="*/ 0 h 251460"/>
                <a:gd name="T4" fmla="*/ 274320 w 274320"/>
                <a:gd name="T5" fmla="*/ 251460 h 251460"/>
                <a:gd name="T6" fmla="*/ 0 w 274320"/>
                <a:gd name="T7" fmla="*/ 251460 h 251460"/>
                <a:gd name="T8" fmla="*/ 0 w 274320"/>
                <a:gd name="T9" fmla="*/ 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0"/>
                  </a:moveTo>
                  <a:lnTo>
                    <a:pt x="274320" y="0"/>
                  </a:lnTo>
                  <a:lnTo>
                    <a:pt x="274320" y="251460"/>
                  </a:lnTo>
                  <a:lnTo>
                    <a:pt x="0" y="251460"/>
                  </a:lnTo>
                  <a:lnTo>
                    <a:pt x="0" y="0"/>
                  </a:lnTo>
                </a:path>
              </a:pathLst>
            </a:custGeom>
            <a:solidFill>
              <a:srgbClr val="FFFFFF"/>
            </a:solidFill>
            <a:ln w="0" cap="rnd">
              <a:noFill/>
              <a:miter lim="101601"/>
              <a:headEnd/>
              <a:tailEnd/>
            </a:ln>
          </p:spPr>
        </p:sp>
        <p:sp>
          <p:nvSpPr>
            <p:cNvPr id="14" name="Shape 1536"/>
            <p:cNvSpPr>
              <a:spLocks/>
            </p:cNvSpPr>
            <p:nvPr/>
          </p:nvSpPr>
          <p:spPr bwMode="auto">
            <a:xfrm>
              <a:off x="2349" y="1548"/>
              <a:ext cx="2743" cy="2514"/>
            </a:xfrm>
            <a:custGeom>
              <a:avLst/>
              <a:gdLst>
                <a:gd name="T0" fmla="*/ 0 w 274320"/>
                <a:gd name="T1" fmla="*/ 251460 h 251460"/>
                <a:gd name="T2" fmla="*/ 274320 w 274320"/>
                <a:gd name="T3" fmla="*/ 251460 h 251460"/>
                <a:gd name="T4" fmla="*/ 274320 w 274320"/>
                <a:gd name="T5" fmla="*/ 0 h 251460"/>
                <a:gd name="T6" fmla="*/ 0 w 274320"/>
                <a:gd name="T7" fmla="*/ 0 h 251460"/>
                <a:gd name="T8" fmla="*/ 0 w 274320"/>
                <a:gd name="T9" fmla="*/ 25146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251460"/>
                  </a:moveTo>
                  <a:lnTo>
                    <a:pt x="274320" y="251460"/>
                  </a:lnTo>
                  <a:lnTo>
                    <a:pt x="274320" y="0"/>
                  </a:lnTo>
                  <a:lnTo>
                    <a:pt x="0" y="0"/>
                  </a:lnTo>
                  <a:lnTo>
                    <a:pt x="0" y="251460"/>
                  </a:lnTo>
                  <a:close/>
                </a:path>
              </a:pathLst>
            </a:custGeom>
            <a:noFill/>
            <a:ln w="9525" cap="rnd">
              <a:solidFill>
                <a:srgbClr val="000000"/>
              </a:solidFill>
              <a:miter lim="101601"/>
              <a:headEnd/>
              <a:tailEnd/>
            </a:ln>
          </p:spPr>
        </p:sp>
        <p:sp>
          <p:nvSpPr>
            <p:cNvPr id="15" name="Rectangle 14"/>
            <p:cNvSpPr>
              <a:spLocks noChangeArrowheads="1"/>
            </p:cNvSpPr>
            <p:nvPr/>
          </p:nvSpPr>
          <p:spPr bwMode="auto">
            <a:xfrm>
              <a:off x="3148" y="1873"/>
              <a:ext cx="1028" cy="2064"/>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latin typeface="Calibri"/>
                </a:rPr>
                <a:t>8</a:t>
              </a:r>
            </a:p>
          </p:txBody>
        </p:sp>
        <p:sp>
          <p:nvSpPr>
            <p:cNvPr id="16" name="Rectangle 15"/>
            <p:cNvSpPr>
              <a:spLocks noChangeArrowheads="1"/>
            </p:cNvSpPr>
            <p:nvPr/>
          </p:nvSpPr>
          <p:spPr bwMode="auto">
            <a:xfrm>
              <a:off x="4107" y="2363"/>
              <a:ext cx="458" cy="2064"/>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0070C0"/>
                  </a:solidFill>
                  <a:latin typeface="Calibri"/>
                </a:rPr>
                <a:t> </a:t>
              </a:r>
            </a:p>
          </p:txBody>
        </p:sp>
        <p:sp>
          <p:nvSpPr>
            <p:cNvPr id="17" name="Shape 13485"/>
            <p:cNvSpPr>
              <a:spLocks/>
            </p:cNvSpPr>
            <p:nvPr/>
          </p:nvSpPr>
          <p:spPr bwMode="auto">
            <a:xfrm>
              <a:off x="0" y="9872"/>
              <a:ext cx="2743" cy="2515"/>
            </a:xfrm>
            <a:custGeom>
              <a:avLst/>
              <a:gdLst>
                <a:gd name="T0" fmla="*/ 0 w 274320"/>
                <a:gd name="T1" fmla="*/ 0 h 251460"/>
                <a:gd name="T2" fmla="*/ 274320 w 274320"/>
                <a:gd name="T3" fmla="*/ 0 h 251460"/>
                <a:gd name="T4" fmla="*/ 274320 w 274320"/>
                <a:gd name="T5" fmla="*/ 251460 h 251460"/>
                <a:gd name="T6" fmla="*/ 0 w 274320"/>
                <a:gd name="T7" fmla="*/ 251460 h 251460"/>
                <a:gd name="T8" fmla="*/ 0 w 274320"/>
                <a:gd name="T9" fmla="*/ 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0"/>
                  </a:moveTo>
                  <a:lnTo>
                    <a:pt x="274320" y="0"/>
                  </a:lnTo>
                  <a:lnTo>
                    <a:pt x="274320" y="251460"/>
                  </a:lnTo>
                  <a:lnTo>
                    <a:pt x="0" y="251460"/>
                  </a:lnTo>
                  <a:lnTo>
                    <a:pt x="0" y="0"/>
                  </a:lnTo>
                </a:path>
              </a:pathLst>
            </a:custGeom>
            <a:solidFill>
              <a:srgbClr val="FFFFFF"/>
            </a:solidFill>
            <a:ln w="0" cap="rnd">
              <a:noFill/>
              <a:miter lim="101601"/>
              <a:headEnd/>
              <a:tailEnd/>
            </a:ln>
          </p:spPr>
        </p:sp>
        <p:sp>
          <p:nvSpPr>
            <p:cNvPr id="18" name="Shape 1540"/>
            <p:cNvSpPr>
              <a:spLocks/>
            </p:cNvSpPr>
            <p:nvPr/>
          </p:nvSpPr>
          <p:spPr bwMode="auto">
            <a:xfrm>
              <a:off x="0" y="9872"/>
              <a:ext cx="2743" cy="2515"/>
            </a:xfrm>
            <a:custGeom>
              <a:avLst/>
              <a:gdLst>
                <a:gd name="T0" fmla="*/ 0 w 274320"/>
                <a:gd name="T1" fmla="*/ 251460 h 251460"/>
                <a:gd name="T2" fmla="*/ 274320 w 274320"/>
                <a:gd name="T3" fmla="*/ 251460 h 251460"/>
                <a:gd name="T4" fmla="*/ 274320 w 274320"/>
                <a:gd name="T5" fmla="*/ 0 h 251460"/>
                <a:gd name="T6" fmla="*/ 0 w 274320"/>
                <a:gd name="T7" fmla="*/ 0 h 251460"/>
                <a:gd name="T8" fmla="*/ 0 w 274320"/>
                <a:gd name="T9" fmla="*/ 25146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251460"/>
                  </a:moveTo>
                  <a:lnTo>
                    <a:pt x="274320" y="251460"/>
                  </a:lnTo>
                  <a:lnTo>
                    <a:pt x="274320" y="0"/>
                  </a:lnTo>
                  <a:lnTo>
                    <a:pt x="0" y="0"/>
                  </a:lnTo>
                  <a:lnTo>
                    <a:pt x="0" y="251460"/>
                  </a:lnTo>
                  <a:close/>
                </a:path>
              </a:pathLst>
            </a:custGeom>
            <a:noFill/>
            <a:ln w="9525" cap="rnd">
              <a:solidFill>
                <a:srgbClr val="000000"/>
              </a:solidFill>
              <a:miter lim="101601"/>
              <a:headEnd/>
              <a:tailEnd/>
            </a:ln>
          </p:spPr>
        </p:sp>
        <p:sp>
          <p:nvSpPr>
            <p:cNvPr id="19" name="Rectangle 18"/>
            <p:cNvSpPr>
              <a:spLocks noChangeArrowheads="1"/>
            </p:cNvSpPr>
            <p:nvPr/>
          </p:nvSpPr>
          <p:spPr bwMode="auto">
            <a:xfrm>
              <a:off x="1049" y="10112"/>
              <a:ext cx="1028"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latin typeface="Calibri"/>
                </a:rPr>
                <a:t>6</a:t>
              </a:r>
            </a:p>
          </p:txBody>
        </p:sp>
        <p:sp>
          <p:nvSpPr>
            <p:cNvPr id="20" name="Rectangle 19"/>
            <p:cNvSpPr>
              <a:spLocks noChangeArrowheads="1"/>
            </p:cNvSpPr>
            <p:nvPr/>
          </p:nvSpPr>
          <p:spPr bwMode="auto">
            <a:xfrm>
              <a:off x="1760" y="10684"/>
              <a:ext cx="458"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0070C0"/>
                  </a:solidFill>
                  <a:latin typeface="Calibri"/>
                </a:rPr>
                <a:t> </a:t>
              </a:r>
            </a:p>
          </p:txBody>
        </p:sp>
        <p:sp>
          <p:nvSpPr>
            <p:cNvPr id="21" name="Shape 13486"/>
            <p:cNvSpPr>
              <a:spLocks/>
            </p:cNvSpPr>
            <p:nvPr/>
          </p:nvSpPr>
          <p:spPr bwMode="auto">
            <a:xfrm>
              <a:off x="2946" y="17073"/>
              <a:ext cx="2743" cy="2515"/>
            </a:xfrm>
            <a:custGeom>
              <a:avLst/>
              <a:gdLst>
                <a:gd name="T0" fmla="*/ 0 w 274320"/>
                <a:gd name="T1" fmla="*/ 0 h 251460"/>
                <a:gd name="T2" fmla="*/ 274320 w 274320"/>
                <a:gd name="T3" fmla="*/ 0 h 251460"/>
                <a:gd name="T4" fmla="*/ 274320 w 274320"/>
                <a:gd name="T5" fmla="*/ 251460 h 251460"/>
                <a:gd name="T6" fmla="*/ 0 w 274320"/>
                <a:gd name="T7" fmla="*/ 251460 h 251460"/>
                <a:gd name="T8" fmla="*/ 0 w 274320"/>
                <a:gd name="T9" fmla="*/ 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0"/>
                  </a:moveTo>
                  <a:lnTo>
                    <a:pt x="274320" y="0"/>
                  </a:lnTo>
                  <a:lnTo>
                    <a:pt x="274320" y="251460"/>
                  </a:lnTo>
                  <a:lnTo>
                    <a:pt x="0" y="251460"/>
                  </a:lnTo>
                  <a:lnTo>
                    <a:pt x="0" y="0"/>
                  </a:lnTo>
                </a:path>
              </a:pathLst>
            </a:custGeom>
            <a:solidFill>
              <a:srgbClr val="FFFFFF"/>
            </a:solidFill>
            <a:ln w="0" cap="rnd">
              <a:noFill/>
              <a:miter lim="101601"/>
              <a:headEnd/>
              <a:tailEnd/>
            </a:ln>
          </p:spPr>
        </p:sp>
        <p:sp>
          <p:nvSpPr>
            <p:cNvPr id="22" name="Shape 1544"/>
            <p:cNvSpPr>
              <a:spLocks/>
            </p:cNvSpPr>
            <p:nvPr/>
          </p:nvSpPr>
          <p:spPr bwMode="auto">
            <a:xfrm>
              <a:off x="2946" y="17073"/>
              <a:ext cx="2743" cy="2515"/>
            </a:xfrm>
            <a:custGeom>
              <a:avLst/>
              <a:gdLst>
                <a:gd name="T0" fmla="*/ 0 w 274320"/>
                <a:gd name="T1" fmla="*/ 251460 h 251460"/>
                <a:gd name="T2" fmla="*/ 274320 w 274320"/>
                <a:gd name="T3" fmla="*/ 251460 h 251460"/>
                <a:gd name="T4" fmla="*/ 274320 w 274320"/>
                <a:gd name="T5" fmla="*/ 0 h 251460"/>
                <a:gd name="T6" fmla="*/ 0 w 274320"/>
                <a:gd name="T7" fmla="*/ 0 h 251460"/>
                <a:gd name="T8" fmla="*/ 0 w 274320"/>
                <a:gd name="T9" fmla="*/ 25146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251460"/>
                  </a:moveTo>
                  <a:lnTo>
                    <a:pt x="274320" y="251460"/>
                  </a:lnTo>
                  <a:lnTo>
                    <a:pt x="274320" y="0"/>
                  </a:lnTo>
                  <a:lnTo>
                    <a:pt x="0" y="0"/>
                  </a:lnTo>
                  <a:lnTo>
                    <a:pt x="0" y="251460"/>
                  </a:lnTo>
                  <a:close/>
                </a:path>
              </a:pathLst>
            </a:custGeom>
            <a:noFill/>
            <a:ln w="9525" cap="rnd">
              <a:solidFill>
                <a:srgbClr val="000000"/>
              </a:solidFill>
              <a:miter lim="101601"/>
              <a:headEnd/>
              <a:tailEnd/>
            </a:ln>
          </p:spPr>
        </p:sp>
        <p:sp>
          <p:nvSpPr>
            <p:cNvPr id="23" name="Rectangle 22"/>
            <p:cNvSpPr>
              <a:spLocks noChangeArrowheads="1"/>
            </p:cNvSpPr>
            <p:nvPr/>
          </p:nvSpPr>
          <p:spPr bwMode="auto">
            <a:xfrm>
              <a:off x="3847" y="17229"/>
              <a:ext cx="1028" cy="2064"/>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latin typeface="Calibri"/>
                </a:rPr>
                <a:t>9</a:t>
              </a:r>
            </a:p>
          </p:txBody>
        </p:sp>
        <p:sp>
          <p:nvSpPr>
            <p:cNvPr id="24" name="Rectangle 23"/>
            <p:cNvSpPr>
              <a:spLocks noChangeArrowheads="1"/>
            </p:cNvSpPr>
            <p:nvPr/>
          </p:nvSpPr>
          <p:spPr bwMode="auto">
            <a:xfrm>
              <a:off x="4716" y="17893"/>
              <a:ext cx="458" cy="2064"/>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0070C0"/>
                  </a:solidFill>
                  <a:latin typeface="Calibri"/>
                </a:rPr>
                <a:t> </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949280"/>
            <a:ext cx="8229600" cy="908720"/>
          </a:xfrm>
        </p:spPr>
        <p:txBody>
          <a:bodyPr>
            <a:normAutofit fontScale="90000"/>
          </a:bodyPr>
          <a:lstStyle/>
          <a:p>
            <a:r>
              <a:rPr lang="fr-FR" dirty="0"/>
              <a:t>Cette flèche a percuté le 9 avant de se planter hors zone</a:t>
            </a:r>
            <a:br>
              <a:rPr lang="fr-FR" dirty="0"/>
            </a:br>
            <a:r>
              <a:rPr lang="fr-FR" dirty="0"/>
              <a:t> </a:t>
            </a:r>
            <a:br>
              <a:rPr lang="fr-FR" dirty="0"/>
            </a:br>
            <a:endParaRPr lang="fr-FR" dirty="0"/>
          </a:p>
        </p:txBody>
      </p:sp>
      <p:grpSp>
        <p:nvGrpSpPr>
          <p:cNvPr id="3" name="Group 12344"/>
          <p:cNvGrpSpPr>
            <a:grpSpLocks noGrp="1"/>
          </p:cNvGrpSpPr>
          <p:nvPr/>
        </p:nvGrpSpPr>
        <p:grpSpPr bwMode="auto">
          <a:xfrm>
            <a:off x="2195736" y="404664"/>
            <a:ext cx="3384376" cy="4824536"/>
            <a:chOff x="0" y="0"/>
            <a:chExt cx="15296" cy="25421"/>
          </a:xfrm>
        </p:grpSpPr>
        <p:pic>
          <p:nvPicPr>
            <p:cNvPr id="5" name="Picture 1742"/>
            <p:cNvPicPr>
              <a:picLocks noChangeAspect="1" noChangeArrowheads="1"/>
            </p:cNvPicPr>
            <p:nvPr/>
          </p:nvPicPr>
          <p:blipFill>
            <a:blip r:embed="rId2" cstate="print"/>
            <a:srcRect/>
            <a:stretch>
              <a:fillRect/>
            </a:stretch>
          </p:blipFill>
          <p:spPr bwMode="auto">
            <a:xfrm>
              <a:off x="8108" y="0"/>
              <a:ext cx="7188" cy="20637"/>
            </a:xfrm>
            <a:prstGeom prst="rect">
              <a:avLst/>
            </a:prstGeom>
            <a:noFill/>
          </p:spPr>
        </p:pic>
        <p:sp>
          <p:nvSpPr>
            <p:cNvPr id="6" name="Shape 1747"/>
            <p:cNvSpPr>
              <a:spLocks/>
            </p:cNvSpPr>
            <p:nvPr/>
          </p:nvSpPr>
          <p:spPr bwMode="auto">
            <a:xfrm>
              <a:off x="3364" y="2680"/>
              <a:ext cx="7354" cy="764"/>
            </a:xfrm>
            <a:custGeom>
              <a:avLst/>
              <a:gdLst>
                <a:gd name="T0" fmla="*/ 0 w 735457"/>
                <a:gd name="T1" fmla="*/ 0 h 76327"/>
                <a:gd name="T2" fmla="*/ 735457 w 735457"/>
                <a:gd name="T3" fmla="*/ 76327 h 76327"/>
              </a:gdLst>
              <a:ahLst/>
              <a:cxnLst>
                <a:cxn ang="0">
                  <a:pos x="657479" y="0"/>
                </a:cxn>
                <a:cxn ang="0">
                  <a:pos x="735457" y="34290"/>
                </a:cxn>
                <a:cxn ang="0">
                  <a:pos x="661162" y="76073"/>
                </a:cxn>
                <a:cxn ang="0">
                  <a:pos x="659624" y="44309"/>
                </a:cxn>
                <a:cxn ang="0">
                  <a:pos x="6731" y="76200"/>
                </a:cxn>
                <a:cxn ang="0">
                  <a:pos x="127" y="70104"/>
                </a:cxn>
                <a:cxn ang="0">
                  <a:pos x="6223" y="63500"/>
                </a:cxn>
                <a:cxn ang="0">
                  <a:pos x="659009" y="31608"/>
                </a:cxn>
                <a:cxn ang="0">
                  <a:pos x="657479" y="0"/>
                </a:cxn>
              </a:cxnLst>
              <a:rect l="T0" t="T1" r="T2" b="T3"/>
              <a:pathLst>
                <a:path w="735457" h="76327">
                  <a:moveTo>
                    <a:pt x="657479" y="0"/>
                  </a:moveTo>
                  <a:lnTo>
                    <a:pt x="735457" y="34290"/>
                  </a:lnTo>
                  <a:lnTo>
                    <a:pt x="661162" y="76073"/>
                  </a:lnTo>
                  <a:lnTo>
                    <a:pt x="659624" y="44309"/>
                  </a:lnTo>
                  <a:lnTo>
                    <a:pt x="6731" y="76200"/>
                  </a:lnTo>
                  <a:cubicBezTo>
                    <a:pt x="3302" y="76327"/>
                    <a:pt x="254" y="73660"/>
                    <a:pt x="127" y="70104"/>
                  </a:cubicBezTo>
                  <a:cubicBezTo>
                    <a:pt x="0" y="66675"/>
                    <a:pt x="2667" y="63627"/>
                    <a:pt x="6223" y="63500"/>
                  </a:cubicBezTo>
                  <a:lnTo>
                    <a:pt x="659009" y="31608"/>
                  </a:lnTo>
                  <a:lnTo>
                    <a:pt x="657479" y="0"/>
                  </a:lnTo>
                  <a:close/>
                </a:path>
              </a:pathLst>
            </a:custGeom>
            <a:solidFill>
              <a:srgbClr val="000000"/>
            </a:solidFill>
            <a:ln w="0">
              <a:noFill/>
              <a:round/>
              <a:headEnd/>
              <a:tailEnd/>
            </a:ln>
          </p:spPr>
        </p:sp>
        <p:sp>
          <p:nvSpPr>
            <p:cNvPr id="7" name="Shape 1749"/>
            <p:cNvSpPr>
              <a:spLocks/>
            </p:cNvSpPr>
            <p:nvPr/>
          </p:nvSpPr>
          <p:spPr bwMode="auto">
            <a:xfrm>
              <a:off x="3782" y="8987"/>
              <a:ext cx="6727" cy="2821"/>
            </a:xfrm>
            <a:custGeom>
              <a:avLst/>
              <a:gdLst>
                <a:gd name="T0" fmla="*/ 0 w 672719"/>
                <a:gd name="T1" fmla="*/ 0 h 282067"/>
                <a:gd name="T2" fmla="*/ 672719 w 672719"/>
                <a:gd name="T3" fmla="*/ 282067 h 282067"/>
              </a:gdLst>
              <a:ahLst/>
              <a:cxnLst>
                <a:cxn ang="0">
                  <a:pos x="587756" y="0"/>
                </a:cxn>
                <a:cxn ang="0">
                  <a:pos x="672719" y="6858"/>
                </a:cxn>
                <a:cxn ang="0">
                  <a:pos x="616204" y="70612"/>
                </a:cxn>
                <a:cxn ang="0">
                  <a:pos x="604362" y="41217"/>
                </a:cxn>
                <a:cxn ang="0">
                  <a:pos x="9652" y="280670"/>
                </a:cxn>
                <a:cxn ang="0">
                  <a:pos x="1397" y="277241"/>
                </a:cxn>
                <a:cxn ang="0">
                  <a:pos x="4826" y="268986"/>
                </a:cxn>
                <a:cxn ang="0">
                  <a:pos x="599612" y="29428"/>
                </a:cxn>
                <a:cxn ang="0">
                  <a:pos x="587756" y="0"/>
                </a:cxn>
              </a:cxnLst>
              <a:rect l="T0" t="T1" r="T2" b="T3"/>
              <a:pathLst>
                <a:path w="672719" h="282067">
                  <a:moveTo>
                    <a:pt x="587756" y="0"/>
                  </a:moveTo>
                  <a:lnTo>
                    <a:pt x="672719" y="6858"/>
                  </a:lnTo>
                  <a:lnTo>
                    <a:pt x="616204" y="70612"/>
                  </a:lnTo>
                  <a:lnTo>
                    <a:pt x="604362" y="41217"/>
                  </a:lnTo>
                  <a:lnTo>
                    <a:pt x="9652" y="280670"/>
                  </a:lnTo>
                  <a:cubicBezTo>
                    <a:pt x="6350" y="282067"/>
                    <a:pt x="2667" y="280416"/>
                    <a:pt x="1397" y="277241"/>
                  </a:cubicBezTo>
                  <a:cubicBezTo>
                    <a:pt x="0" y="273939"/>
                    <a:pt x="1651" y="270256"/>
                    <a:pt x="4826" y="268986"/>
                  </a:cubicBezTo>
                  <a:lnTo>
                    <a:pt x="599612" y="29428"/>
                  </a:lnTo>
                  <a:lnTo>
                    <a:pt x="587756" y="0"/>
                  </a:lnTo>
                  <a:close/>
                </a:path>
              </a:pathLst>
            </a:custGeom>
            <a:solidFill>
              <a:srgbClr val="000000"/>
            </a:solidFill>
            <a:ln w="0">
              <a:noFill/>
              <a:round/>
              <a:headEnd/>
              <a:tailEnd/>
            </a:ln>
          </p:spPr>
        </p:sp>
        <p:sp>
          <p:nvSpPr>
            <p:cNvPr id="8" name="Shape 1750"/>
            <p:cNvSpPr>
              <a:spLocks/>
            </p:cNvSpPr>
            <p:nvPr/>
          </p:nvSpPr>
          <p:spPr bwMode="auto">
            <a:xfrm>
              <a:off x="3484" y="16648"/>
              <a:ext cx="7234" cy="2556"/>
            </a:xfrm>
            <a:custGeom>
              <a:avLst/>
              <a:gdLst>
                <a:gd name="T0" fmla="*/ 0 w 723392"/>
                <a:gd name="T1" fmla="*/ 0 h 255651"/>
                <a:gd name="T2" fmla="*/ 723392 w 723392"/>
                <a:gd name="T3" fmla="*/ 255651 h 255651"/>
              </a:gdLst>
              <a:ahLst/>
              <a:cxnLst>
                <a:cxn ang="0">
                  <a:pos x="639064" y="0"/>
                </a:cxn>
                <a:cxn ang="0">
                  <a:pos x="723392" y="12319"/>
                </a:cxn>
                <a:cxn ang="0">
                  <a:pos x="662940" y="72390"/>
                </a:cxn>
                <a:cxn ang="0">
                  <a:pos x="652989" y="42220"/>
                </a:cxn>
                <a:cxn ang="0">
                  <a:pos x="9144" y="254509"/>
                </a:cxn>
                <a:cxn ang="0">
                  <a:pos x="1143" y="250571"/>
                </a:cxn>
                <a:cxn ang="0">
                  <a:pos x="5080" y="242570"/>
                </a:cxn>
                <a:cxn ang="0">
                  <a:pos x="649002" y="30131"/>
                </a:cxn>
                <a:cxn ang="0">
                  <a:pos x="639064" y="0"/>
                </a:cxn>
              </a:cxnLst>
              <a:rect l="T0" t="T1" r="T2" b="T3"/>
              <a:pathLst>
                <a:path w="723392" h="255651">
                  <a:moveTo>
                    <a:pt x="639064" y="0"/>
                  </a:moveTo>
                  <a:lnTo>
                    <a:pt x="723392" y="12319"/>
                  </a:lnTo>
                  <a:lnTo>
                    <a:pt x="662940" y="72390"/>
                  </a:lnTo>
                  <a:lnTo>
                    <a:pt x="652989" y="42220"/>
                  </a:lnTo>
                  <a:lnTo>
                    <a:pt x="9144" y="254509"/>
                  </a:lnTo>
                  <a:cubicBezTo>
                    <a:pt x="5715" y="255651"/>
                    <a:pt x="2159" y="253873"/>
                    <a:pt x="1143" y="250571"/>
                  </a:cubicBezTo>
                  <a:cubicBezTo>
                    <a:pt x="0" y="247142"/>
                    <a:pt x="1778" y="243586"/>
                    <a:pt x="5080" y="242570"/>
                  </a:cubicBezTo>
                  <a:lnTo>
                    <a:pt x="649002" y="30131"/>
                  </a:lnTo>
                  <a:lnTo>
                    <a:pt x="639064" y="0"/>
                  </a:lnTo>
                  <a:close/>
                </a:path>
              </a:pathLst>
            </a:custGeom>
            <a:solidFill>
              <a:srgbClr val="000000"/>
            </a:solidFill>
            <a:ln w="0">
              <a:noFill/>
              <a:round/>
              <a:headEnd/>
              <a:tailEnd/>
            </a:ln>
          </p:spPr>
        </p:sp>
        <p:sp>
          <p:nvSpPr>
            <p:cNvPr id="9" name="Shape 13501"/>
            <p:cNvSpPr>
              <a:spLocks/>
            </p:cNvSpPr>
            <p:nvPr/>
          </p:nvSpPr>
          <p:spPr bwMode="auto">
            <a:xfrm>
              <a:off x="0" y="10110"/>
              <a:ext cx="3886" cy="2515"/>
            </a:xfrm>
            <a:custGeom>
              <a:avLst/>
              <a:gdLst>
                <a:gd name="T0" fmla="*/ 0 w 388620"/>
                <a:gd name="T1" fmla="*/ 0 h 251460"/>
                <a:gd name="T2" fmla="*/ 388620 w 388620"/>
                <a:gd name="T3" fmla="*/ 0 h 251460"/>
                <a:gd name="T4" fmla="*/ 388620 w 388620"/>
                <a:gd name="T5" fmla="*/ 251460 h 251460"/>
                <a:gd name="T6" fmla="*/ 0 w 388620"/>
                <a:gd name="T7" fmla="*/ 251460 h 251460"/>
                <a:gd name="T8" fmla="*/ 0 w 388620"/>
                <a:gd name="T9" fmla="*/ 0 h 251460"/>
                <a:gd name="T10" fmla="*/ 0 w 388620"/>
                <a:gd name="T11" fmla="*/ 0 h 251460"/>
                <a:gd name="T12" fmla="*/ 388620 w 388620"/>
                <a:gd name="T13" fmla="*/ 251460 h 251460"/>
              </a:gdLst>
              <a:ahLst/>
              <a:cxnLst>
                <a:cxn ang="0">
                  <a:pos x="T0" y="T1"/>
                </a:cxn>
                <a:cxn ang="0">
                  <a:pos x="T2" y="T3"/>
                </a:cxn>
                <a:cxn ang="0">
                  <a:pos x="T4" y="T5"/>
                </a:cxn>
                <a:cxn ang="0">
                  <a:pos x="T6" y="T7"/>
                </a:cxn>
                <a:cxn ang="0">
                  <a:pos x="T8" y="T9"/>
                </a:cxn>
              </a:cxnLst>
              <a:rect l="T10" t="T11" r="T12" b="T13"/>
              <a:pathLst>
                <a:path w="388620" h="251460">
                  <a:moveTo>
                    <a:pt x="0" y="0"/>
                  </a:moveTo>
                  <a:lnTo>
                    <a:pt x="388620" y="0"/>
                  </a:lnTo>
                  <a:lnTo>
                    <a:pt x="388620" y="251460"/>
                  </a:lnTo>
                  <a:lnTo>
                    <a:pt x="0" y="251460"/>
                  </a:lnTo>
                  <a:lnTo>
                    <a:pt x="0" y="0"/>
                  </a:lnTo>
                </a:path>
              </a:pathLst>
            </a:custGeom>
            <a:solidFill>
              <a:srgbClr val="FFFFFF"/>
            </a:solidFill>
            <a:ln w="0" cap="rnd">
              <a:noFill/>
              <a:miter lim="101601"/>
              <a:headEnd/>
              <a:tailEnd/>
            </a:ln>
          </p:spPr>
        </p:sp>
        <p:sp>
          <p:nvSpPr>
            <p:cNvPr id="10" name="Shape 1756"/>
            <p:cNvSpPr>
              <a:spLocks/>
            </p:cNvSpPr>
            <p:nvPr/>
          </p:nvSpPr>
          <p:spPr bwMode="auto">
            <a:xfrm>
              <a:off x="0" y="10110"/>
              <a:ext cx="3886" cy="2515"/>
            </a:xfrm>
            <a:custGeom>
              <a:avLst/>
              <a:gdLst>
                <a:gd name="T0" fmla="*/ 0 w 388620"/>
                <a:gd name="T1" fmla="*/ 251460 h 251460"/>
                <a:gd name="T2" fmla="*/ 388620 w 388620"/>
                <a:gd name="T3" fmla="*/ 251460 h 251460"/>
                <a:gd name="T4" fmla="*/ 388620 w 388620"/>
                <a:gd name="T5" fmla="*/ 0 h 251460"/>
                <a:gd name="T6" fmla="*/ 0 w 388620"/>
                <a:gd name="T7" fmla="*/ 0 h 251460"/>
                <a:gd name="T8" fmla="*/ 0 w 388620"/>
                <a:gd name="T9" fmla="*/ 251460 h 251460"/>
                <a:gd name="T10" fmla="*/ 0 w 388620"/>
                <a:gd name="T11" fmla="*/ 0 h 251460"/>
                <a:gd name="T12" fmla="*/ 388620 w 388620"/>
                <a:gd name="T13" fmla="*/ 251460 h 251460"/>
              </a:gdLst>
              <a:ahLst/>
              <a:cxnLst>
                <a:cxn ang="0">
                  <a:pos x="T0" y="T1"/>
                </a:cxn>
                <a:cxn ang="0">
                  <a:pos x="T2" y="T3"/>
                </a:cxn>
                <a:cxn ang="0">
                  <a:pos x="T4" y="T5"/>
                </a:cxn>
                <a:cxn ang="0">
                  <a:pos x="T6" y="T7"/>
                </a:cxn>
                <a:cxn ang="0">
                  <a:pos x="T8" y="T9"/>
                </a:cxn>
              </a:cxnLst>
              <a:rect l="T10" t="T11" r="T12" b="T13"/>
              <a:pathLst>
                <a:path w="388620" h="251460">
                  <a:moveTo>
                    <a:pt x="0" y="251460"/>
                  </a:moveTo>
                  <a:lnTo>
                    <a:pt x="388620" y="251460"/>
                  </a:lnTo>
                  <a:lnTo>
                    <a:pt x="388620" y="0"/>
                  </a:lnTo>
                  <a:lnTo>
                    <a:pt x="0" y="0"/>
                  </a:lnTo>
                  <a:lnTo>
                    <a:pt x="0" y="251460"/>
                  </a:lnTo>
                  <a:close/>
                </a:path>
              </a:pathLst>
            </a:custGeom>
            <a:noFill/>
            <a:ln w="9525" cap="rnd">
              <a:solidFill>
                <a:srgbClr val="000000"/>
              </a:solidFill>
              <a:miter lim="101601"/>
              <a:headEnd/>
              <a:tailEnd/>
            </a:ln>
          </p:spPr>
        </p:sp>
        <p:sp>
          <p:nvSpPr>
            <p:cNvPr id="11" name="Rectangle 10"/>
            <p:cNvSpPr>
              <a:spLocks noChangeArrowheads="1"/>
            </p:cNvSpPr>
            <p:nvPr/>
          </p:nvSpPr>
          <p:spPr bwMode="auto">
            <a:xfrm>
              <a:off x="1627" y="10244"/>
              <a:ext cx="1028" cy="2064"/>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solidFill>
                    <a:srgbClr val="000000"/>
                  </a:solidFill>
                  <a:latin typeface="Calibri"/>
                </a:rPr>
                <a:t>8</a:t>
              </a:r>
              <a:endParaRPr lang="fr-FR" sz="2400" b="0" i="0" u="none" strike="noStrike" baseline="0" dirty="0">
                <a:solidFill>
                  <a:srgbClr val="000000"/>
                </a:solidFill>
                <a:latin typeface="Times New Roman"/>
                <a:cs typeface="Times New Roman"/>
              </a:endParaRPr>
            </a:p>
            <a:p>
              <a:pPr algn="l" rtl="0">
                <a:defRPr sz="1000"/>
              </a:pPr>
              <a:endParaRPr lang="fr-FR" sz="1100" b="0" i="0" u="none" strike="noStrike" baseline="0" dirty="0">
                <a:solidFill>
                  <a:srgbClr val="000000"/>
                </a:solidFill>
                <a:latin typeface="Times New Roman"/>
                <a:cs typeface="Times New Roman"/>
              </a:endParaRPr>
            </a:p>
          </p:txBody>
        </p:sp>
        <p:sp>
          <p:nvSpPr>
            <p:cNvPr id="12" name="Rectangle 11"/>
            <p:cNvSpPr>
              <a:spLocks noChangeArrowheads="1"/>
            </p:cNvSpPr>
            <p:nvPr/>
          </p:nvSpPr>
          <p:spPr bwMode="auto">
            <a:xfrm>
              <a:off x="2340" y="10927"/>
              <a:ext cx="458" cy="2064"/>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000000"/>
                  </a:solidFill>
                  <a:latin typeface="Calibri"/>
                </a:rPr>
                <a:t> </a:t>
              </a:r>
              <a:endParaRPr lang="fr-FR" sz="1100" b="0" i="0" u="none" strike="noStrike" baseline="0">
                <a:solidFill>
                  <a:srgbClr val="000000"/>
                </a:solidFill>
                <a:latin typeface="Times New Roman"/>
                <a:cs typeface="Times New Roman"/>
              </a:endParaRPr>
            </a:p>
            <a:p>
              <a:pPr algn="l" rtl="0">
                <a:defRPr sz="1000"/>
              </a:pPr>
              <a:endParaRPr lang="fr-FR" sz="1100" b="0" i="0" u="none" strike="noStrike" baseline="0">
                <a:solidFill>
                  <a:srgbClr val="000000"/>
                </a:solidFill>
                <a:latin typeface="Times New Roman"/>
                <a:cs typeface="Times New Roman"/>
              </a:endParaRPr>
            </a:p>
          </p:txBody>
        </p:sp>
        <p:sp>
          <p:nvSpPr>
            <p:cNvPr id="13" name="Shape 13502"/>
            <p:cNvSpPr>
              <a:spLocks/>
            </p:cNvSpPr>
            <p:nvPr/>
          </p:nvSpPr>
          <p:spPr bwMode="auto">
            <a:xfrm>
              <a:off x="685" y="1893"/>
              <a:ext cx="2744" cy="2515"/>
            </a:xfrm>
            <a:custGeom>
              <a:avLst/>
              <a:gdLst>
                <a:gd name="T0" fmla="*/ 0 w 274320"/>
                <a:gd name="T1" fmla="*/ 0 h 251460"/>
                <a:gd name="T2" fmla="*/ 274320 w 274320"/>
                <a:gd name="T3" fmla="*/ 0 h 251460"/>
                <a:gd name="T4" fmla="*/ 274320 w 274320"/>
                <a:gd name="T5" fmla="*/ 251460 h 251460"/>
                <a:gd name="T6" fmla="*/ 0 w 274320"/>
                <a:gd name="T7" fmla="*/ 251460 h 251460"/>
                <a:gd name="T8" fmla="*/ 0 w 274320"/>
                <a:gd name="T9" fmla="*/ 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0"/>
                  </a:moveTo>
                  <a:lnTo>
                    <a:pt x="274320" y="0"/>
                  </a:lnTo>
                  <a:lnTo>
                    <a:pt x="274320" y="251460"/>
                  </a:lnTo>
                  <a:lnTo>
                    <a:pt x="0" y="251460"/>
                  </a:lnTo>
                  <a:lnTo>
                    <a:pt x="0" y="0"/>
                  </a:lnTo>
                </a:path>
              </a:pathLst>
            </a:custGeom>
            <a:solidFill>
              <a:srgbClr val="FFFFFF"/>
            </a:solidFill>
            <a:ln w="0" cap="rnd">
              <a:noFill/>
              <a:miter lim="101601"/>
              <a:headEnd/>
              <a:tailEnd/>
            </a:ln>
          </p:spPr>
        </p:sp>
        <p:sp>
          <p:nvSpPr>
            <p:cNvPr id="14" name="Shape 1764"/>
            <p:cNvSpPr>
              <a:spLocks/>
            </p:cNvSpPr>
            <p:nvPr/>
          </p:nvSpPr>
          <p:spPr bwMode="auto">
            <a:xfrm>
              <a:off x="685" y="1893"/>
              <a:ext cx="2744" cy="2515"/>
            </a:xfrm>
            <a:custGeom>
              <a:avLst/>
              <a:gdLst>
                <a:gd name="T0" fmla="*/ 0 w 274320"/>
                <a:gd name="T1" fmla="*/ 251460 h 251460"/>
                <a:gd name="T2" fmla="*/ 274320 w 274320"/>
                <a:gd name="T3" fmla="*/ 251460 h 251460"/>
                <a:gd name="T4" fmla="*/ 274320 w 274320"/>
                <a:gd name="T5" fmla="*/ 0 h 251460"/>
                <a:gd name="T6" fmla="*/ 0 w 274320"/>
                <a:gd name="T7" fmla="*/ 0 h 251460"/>
                <a:gd name="T8" fmla="*/ 0 w 274320"/>
                <a:gd name="T9" fmla="*/ 25146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251460"/>
                  </a:moveTo>
                  <a:lnTo>
                    <a:pt x="274320" y="251460"/>
                  </a:lnTo>
                  <a:lnTo>
                    <a:pt x="274320" y="0"/>
                  </a:lnTo>
                  <a:lnTo>
                    <a:pt x="0" y="0"/>
                  </a:lnTo>
                  <a:lnTo>
                    <a:pt x="0" y="251460"/>
                  </a:lnTo>
                  <a:close/>
                </a:path>
              </a:pathLst>
            </a:custGeom>
            <a:noFill/>
            <a:ln w="9525" cap="rnd">
              <a:solidFill>
                <a:srgbClr val="000000"/>
              </a:solidFill>
              <a:miter lim="101601"/>
              <a:headEnd/>
              <a:tailEnd/>
            </a:ln>
          </p:spPr>
        </p:sp>
        <p:sp>
          <p:nvSpPr>
            <p:cNvPr id="15" name="Rectangle 14"/>
            <p:cNvSpPr>
              <a:spLocks noChangeArrowheads="1"/>
            </p:cNvSpPr>
            <p:nvPr/>
          </p:nvSpPr>
          <p:spPr bwMode="auto">
            <a:xfrm>
              <a:off x="1627" y="2277"/>
              <a:ext cx="1027"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solidFill>
                    <a:srgbClr val="000000"/>
                  </a:solidFill>
                  <a:latin typeface="Calibri"/>
                </a:rPr>
                <a:t>9</a:t>
              </a:r>
              <a:endParaRPr lang="fr-FR" sz="2400" b="0" i="0" u="none" strike="noStrike" baseline="0" dirty="0">
                <a:solidFill>
                  <a:srgbClr val="000000"/>
                </a:solidFill>
                <a:latin typeface="Times New Roman"/>
                <a:cs typeface="Times New Roman"/>
              </a:endParaRPr>
            </a:p>
            <a:p>
              <a:pPr algn="l" rtl="0">
                <a:defRPr sz="1000"/>
              </a:pPr>
              <a:endParaRPr lang="fr-FR" sz="1100" b="0" i="0" u="none" strike="noStrike" baseline="0" dirty="0">
                <a:solidFill>
                  <a:srgbClr val="000000"/>
                </a:solidFill>
                <a:latin typeface="Times New Roman"/>
                <a:cs typeface="Times New Roman"/>
              </a:endParaRPr>
            </a:p>
          </p:txBody>
        </p:sp>
        <p:sp>
          <p:nvSpPr>
            <p:cNvPr id="16" name="Rectangle 15"/>
            <p:cNvSpPr>
              <a:spLocks noChangeArrowheads="1"/>
            </p:cNvSpPr>
            <p:nvPr/>
          </p:nvSpPr>
          <p:spPr bwMode="auto">
            <a:xfrm>
              <a:off x="2447" y="2712"/>
              <a:ext cx="458"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000000"/>
                  </a:solidFill>
                  <a:latin typeface="Calibri"/>
                </a:rPr>
                <a:t> </a:t>
              </a:r>
              <a:endParaRPr lang="fr-FR" sz="1100" b="0" i="0" u="none" strike="noStrike" baseline="0">
                <a:solidFill>
                  <a:srgbClr val="000000"/>
                </a:solidFill>
                <a:latin typeface="Times New Roman"/>
                <a:cs typeface="Times New Roman"/>
              </a:endParaRPr>
            </a:p>
            <a:p>
              <a:pPr algn="l" rtl="0">
                <a:defRPr sz="1000"/>
              </a:pPr>
              <a:endParaRPr lang="fr-FR" sz="1100" b="0" i="0" u="none" strike="noStrike" baseline="0">
                <a:solidFill>
                  <a:srgbClr val="000000"/>
                </a:solidFill>
                <a:latin typeface="Times New Roman"/>
                <a:cs typeface="Times New Roman"/>
              </a:endParaRPr>
            </a:p>
          </p:txBody>
        </p:sp>
        <p:sp>
          <p:nvSpPr>
            <p:cNvPr id="17" name="Shape 1772"/>
            <p:cNvSpPr>
              <a:spLocks/>
            </p:cNvSpPr>
            <p:nvPr/>
          </p:nvSpPr>
          <p:spPr bwMode="auto">
            <a:xfrm>
              <a:off x="7753" y="21546"/>
              <a:ext cx="2743" cy="2515"/>
            </a:xfrm>
            <a:custGeom>
              <a:avLst/>
              <a:gdLst>
                <a:gd name="T0" fmla="*/ 0 w 274320"/>
                <a:gd name="T1" fmla="*/ 251460 h 251460"/>
                <a:gd name="T2" fmla="*/ 274320 w 274320"/>
                <a:gd name="T3" fmla="*/ 251460 h 251460"/>
                <a:gd name="T4" fmla="*/ 274320 w 274320"/>
                <a:gd name="T5" fmla="*/ 0 h 251460"/>
                <a:gd name="T6" fmla="*/ 0 w 274320"/>
                <a:gd name="T7" fmla="*/ 0 h 251460"/>
                <a:gd name="T8" fmla="*/ 0 w 274320"/>
                <a:gd name="T9" fmla="*/ 25146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251460"/>
                  </a:moveTo>
                  <a:lnTo>
                    <a:pt x="274320" y="251460"/>
                  </a:lnTo>
                  <a:lnTo>
                    <a:pt x="274320" y="0"/>
                  </a:lnTo>
                  <a:lnTo>
                    <a:pt x="0" y="0"/>
                  </a:lnTo>
                  <a:lnTo>
                    <a:pt x="0" y="251460"/>
                  </a:lnTo>
                  <a:close/>
                </a:path>
              </a:pathLst>
            </a:custGeom>
            <a:noFill/>
            <a:ln w="9525" cap="rnd">
              <a:solidFill>
                <a:srgbClr val="000000"/>
              </a:solidFill>
              <a:miter lim="101601"/>
              <a:headEnd/>
              <a:tailEnd/>
            </a:ln>
          </p:spPr>
        </p:sp>
        <p:sp>
          <p:nvSpPr>
            <p:cNvPr id="18" name="Rectangle 17"/>
            <p:cNvSpPr>
              <a:spLocks noChangeArrowheads="1"/>
            </p:cNvSpPr>
            <p:nvPr/>
          </p:nvSpPr>
          <p:spPr bwMode="auto">
            <a:xfrm>
              <a:off x="9141" y="22372"/>
              <a:ext cx="458" cy="2064"/>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000000"/>
                  </a:solidFill>
                  <a:latin typeface="Calibri"/>
                </a:rPr>
                <a:t> </a:t>
              </a:r>
              <a:endParaRPr lang="fr-FR" sz="1100" b="0" i="0" u="none" strike="noStrike" baseline="0">
                <a:solidFill>
                  <a:srgbClr val="000000"/>
                </a:solidFill>
                <a:latin typeface="Times New Roman"/>
                <a:cs typeface="Times New Roman"/>
              </a:endParaRPr>
            </a:p>
            <a:p>
              <a:pPr algn="l" rtl="0">
                <a:defRPr sz="1000"/>
              </a:pPr>
              <a:endParaRPr lang="fr-FR" sz="1100" b="0" i="0" u="none" strike="noStrike" baseline="0">
                <a:solidFill>
                  <a:srgbClr val="000000"/>
                </a:solidFill>
                <a:latin typeface="Times New Roman"/>
                <a:cs typeface="Times New Roman"/>
              </a:endParaRPr>
            </a:p>
          </p:txBody>
        </p:sp>
        <p:sp>
          <p:nvSpPr>
            <p:cNvPr id="19" name="Shape 13503"/>
            <p:cNvSpPr>
              <a:spLocks/>
            </p:cNvSpPr>
            <p:nvPr/>
          </p:nvSpPr>
          <p:spPr bwMode="auto">
            <a:xfrm>
              <a:off x="812" y="16771"/>
              <a:ext cx="2744" cy="2515"/>
            </a:xfrm>
            <a:custGeom>
              <a:avLst/>
              <a:gdLst>
                <a:gd name="T0" fmla="*/ 0 w 274320"/>
                <a:gd name="T1" fmla="*/ 0 h 251461"/>
                <a:gd name="T2" fmla="*/ 274320 w 274320"/>
                <a:gd name="T3" fmla="*/ 0 h 251461"/>
                <a:gd name="T4" fmla="*/ 274320 w 274320"/>
                <a:gd name="T5" fmla="*/ 251461 h 251461"/>
                <a:gd name="T6" fmla="*/ 0 w 274320"/>
                <a:gd name="T7" fmla="*/ 251461 h 251461"/>
                <a:gd name="T8" fmla="*/ 0 w 274320"/>
                <a:gd name="T9" fmla="*/ 0 h 251461"/>
                <a:gd name="T10" fmla="*/ 0 w 274320"/>
                <a:gd name="T11" fmla="*/ 0 h 251461"/>
                <a:gd name="T12" fmla="*/ 274320 w 274320"/>
                <a:gd name="T13" fmla="*/ 251461 h 251461"/>
              </a:gdLst>
              <a:ahLst/>
              <a:cxnLst>
                <a:cxn ang="0">
                  <a:pos x="T0" y="T1"/>
                </a:cxn>
                <a:cxn ang="0">
                  <a:pos x="T2" y="T3"/>
                </a:cxn>
                <a:cxn ang="0">
                  <a:pos x="T4" y="T5"/>
                </a:cxn>
                <a:cxn ang="0">
                  <a:pos x="T6" y="T7"/>
                </a:cxn>
                <a:cxn ang="0">
                  <a:pos x="T8" y="T9"/>
                </a:cxn>
              </a:cxnLst>
              <a:rect l="T10" t="T11" r="T12" b="T13"/>
              <a:pathLst>
                <a:path w="274320" h="251461">
                  <a:moveTo>
                    <a:pt x="0" y="0"/>
                  </a:moveTo>
                  <a:lnTo>
                    <a:pt x="274320" y="0"/>
                  </a:lnTo>
                  <a:lnTo>
                    <a:pt x="274320" y="251461"/>
                  </a:lnTo>
                  <a:lnTo>
                    <a:pt x="0" y="251461"/>
                  </a:lnTo>
                  <a:lnTo>
                    <a:pt x="0" y="0"/>
                  </a:lnTo>
                </a:path>
              </a:pathLst>
            </a:custGeom>
            <a:solidFill>
              <a:srgbClr val="FFFFFF"/>
            </a:solidFill>
            <a:ln w="0" cap="rnd">
              <a:noFill/>
              <a:miter lim="101601"/>
              <a:headEnd/>
              <a:tailEnd/>
            </a:ln>
          </p:spPr>
        </p:sp>
        <p:sp>
          <p:nvSpPr>
            <p:cNvPr id="20" name="Shape 1779"/>
            <p:cNvSpPr>
              <a:spLocks/>
            </p:cNvSpPr>
            <p:nvPr/>
          </p:nvSpPr>
          <p:spPr bwMode="auto">
            <a:xfrm>
              <a:off x="812" y="16771"/>
              <a:ext cx="2744" cy="2515"/>
            </a:xfrm>
            <a:custGeom>
              <a:avLst/>
              <a:gdLst>
                <a:gd name="T0" fmla="*/ 0 w 274320"/>
                <a:gd name="T1" fmla="*/ 251461 h 251461"/>
                <a:gd name="T2" fmla="*/ 274320 w 274320"/>
                <a:gd name="T3" fmla="*/ 251461 h 251461"/>
                <a:gd name="T4" fmla="*/ 274320 w 274320"/>
                <a:gd name="T5" fmla="*/ 0 h 251461"/>
                <a:gd name="T6" fmla="*/ 0 w 274320"/>
                <a:gd name="T7" fmla="*/ 0 h 251461"/>
                <a:gd name="T8" fmla="*/ 0 w 274320"/>
                <a:gd name="T9" fmla="*/ 251461 h 251461"/>
                <a:gd name="T10" fmla="*/ 0 w 274320"/>
                <a:gd name="T11" fmla="*/ 0 h 251461"/>
                <a:gd name="T12" fmla="*/ 274320 w 274320"/>
                <a:gd name="T13" fmla="*/ 251461 h 251461"/>
              </a:gdLst>
              <a:ahLst/>
              <a:cxnLst>
                <a:cxn ang="0">
                  <a:pos x="T0" y="T1"/>
                </a:cxn>
                <a:cxn ang="0">
                  <a:pos x="T2" y="T3"/>
                </a:cxn>
                <a:cxn ang="0">
                  <a:pos x="T4" y="T5"/>
                </a:cxn>
                <a:cxn ang="0">
                  <a:pos x="T6" y="T7"/>
                </a:cxn>
                <a:cxn ang="0">
                  <a:pos x="T8" y="T9"/>
                </a:cxn>
              </a:cxnLst>
              <a:rect l="T10" t="T11" r="T12" b="T13"/>
              <a:pathLst>
                <a:path w="274320" h="251461">
                  <a:moveTo>
                    <a:pt x="0" y="251461"/>
                  </a:moveTo>
                  <a:lnTo>
                    <a:pt x="274320" y="251461"/>
                  </a:lnTo>
                  <a:lnTo>
                    <a:pt x="274320" y="0"/>
                  </a:lnTo>
                  <a:lnTo>
                    <a:pt x="0" y="0"/>
                  </a:lnTo>
                  <a:lnTo>
                    <a:pt x="0" y="251461"/>
                  </a:lnTo>
                  <a:close/>
                </a:path>
              </a:pathLst>
            </a:custGeom>
            <a:noFill/>
            <a:ln w="9525" cap="rnd">
              <a:solidFill>
                <a:srgbClr val="000000"/>
              </a:solidFill>
              <a:miter lim="101601"/>
              <a:headEnd/>
              <a:tailEnd/>
            </a:ln>
          </p:spPr>
        </p:sp>
        <p:sp>
          <p:nvSpPr>
            <p:cNvPr id="21" name="Rectangle 20"/>
            <p:cNvSpPr>
              <a:spLocks noChangeArrowheads="1"/>
            </p:cNvSpPr>
            <p:nvPr/>
          </p:nvSpPr>
          <p:spPr bwMode="auto">
            <a:xfrm>
              <a:off x="1953" y="17074"/>
              <a:ext cx="1027"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solidFill>
                    <a:srgbClr val="000000"/>
                  </a:solidFill>
                  <a:latin typeface="Calibri"/>
                </a:rPr>
                <a:t>9</a:t>
              </a:r>
              <a:endParaRPr lang="fr-FR" sz="2400" b="0" i="0" u="none" strike="noStrike" baseline="0" dirty="0">
                <a:solidFill>
                  <a:srgbClr val="000000"/>
                </a:solidFill>
                <a:latin typeface="Times New Roman"/>
                <a:cs typeface="Times New Roman"/>
              </a:endParaRPr>
            </a:p>
            <a:p>
              <a:pPr algn="l" rtl="0">
                <a:defRPr sz="1000"/>
              </a:pPr>
              <a:endParaRPr lang="fr-FR" sz="1100" b="0" i="0" u="none" strike="noStrike" baseline="0" dirty="0">
                <a:solidFill>
                  <a:srgbClr val="000000"/>
                </a:solidFill>
                <a:latin typeface="Times New Roman"/>
                <a:cs typeface="Times New Roman"/>
              </a:endParaRPr>
            </a:p>
          </p:txBody>
        </p:sp>
        <p:sp>
          <p:nvSpPr>
            <p:cNvPr id="22" name="Rectangle 21"/>
            <p:cNvSpPr>
              <a:spLocks noChangeArrowheads="1"/>
            </p:cNvSpPr>
            <p:nvPr/>
          </p:nvSpPr>
          <p:spPr bwMode="auto">
            <a:xfrm>
              <a:off x="976" y="17074"/>
              <a:ext cx="458"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000000"/>
                  </a:solidFill>
                  <a:latin typeface="Calibri"/>
                </a:rPr>
                <a:t> </a:t>
              </a:r>
              <a:endParaRPr lang="fr-FR" sz="1100" b="0" i="0" u="none" strike="noStrike" baseline="0">
                <a:solidFill>
                  <a:srgbClr val="000000"/>
                </a:solidFill>
                <a:latin typeface="Times New Roman"/>
                <a:cs typeface="Times New Roman"/>
              </a:endParaRPr>
            </a:p>
            <a:p>
              <a:pPr algn="l" rtl="0">
                <a:defRPr sz="1000"/>
              </a:pPr>
              <a:endParaRPr lang="fr-FR" sz="1100" b="0" i="0" u="none" strike="noStrike" baseline="0">
                <a:solidFill>
                  <a:srgbClr val="000000"/>
                </a:solidFill>
                <a:latin typeface="Times New Roman"/>
                <a:cs typeface="Times New Roman"/>
              </a:endParaRPr>
            </a:p>
          </p:txBody>
        </p:sp>
        <p:sp>
          <p:nvSpPr>
            <p:cNvPr id="23" name="Shape 1786"/>
            <p:cNvSpPr>
              <a:spLocks/>
            </p:cNvSpPr>
            <p:nvPr/>
          </p:nvSpPr>
          <p:spPr bwMode="auto">
            <a:xfrm>
              <a:off x="868" y="22865"/>
              <a:ext cx="7234" cy="2556"/>
            </a:xfrm>
            <a:custGeom>
              <a:avLst/>
              <a:gdLst>
                <a:gd name="T0" fmla="*/ 0 w 723392"/>
                <a:gd name="T1" fmla="*/ 0 h 255651"/>
                <a:gd name="T2" fmla="*/ 723392 w 723392"/>
                <a:gd name="T3" fmla="*/ 255651 h 255651"/>
              </a:gdLst>
              <a:ahLst/>
              <a:cxnLst>
                <a:cxn ang="0">
                  <a:pos x="639064" y="0"/>
                </a:cxn>
                <a:cxn ang="0">
                  <a:pos x="723392" y="12319"/>
                </a:cxn>
                <a:cxn ang="0">
                  <a:pos x="662940" y="72390"/>
                </a:cxn>
                <a:cxn ang="0">
                  <a:pos x="652989" y="42220"/>
                </a:cxn>
                <a:cxn ang="0">
                  <a:pos x="9144" y="254508"/>
                </a:cxn>
                <a:cxn ang="0">
                  <a:pos x="1143" y="250571"/>
                </a:cxn>
                <a:cxn ang="0">
                  <a:pos x="5080" y="242570"/>
                </a:cxn>
                <a:cxn ang="0">
                  <a:pos x="649002" y="30131"/>
                </a:cxn>
                <a:cxn ang="0">
                  <a:pos x="639064" y="0"/>
                </a:cxn>
              </a:cxnLst>
              <a:rect l="T0" t="T1" r="T2" b="T3"/>
              <a:pathLst>
                <a:path w="723392" h="255651">
                  <a:moveTo>
                    <a:pt x="639064" y="0"/>
                  </a:moveTo>
                  <a:lnTo>
                    <a:pt x="723392" y="12319"/>
                  </a:lnTo>
                  <a:lnTo>
                    <a:pt x="662940" y="72390"/>
                  </a:lnTo>
                  <a:lnTo>
                    <a:pt x="652989" y="42220"/>
                  </a:lnTo>
                  <a:lnTo>
                    <a:pt x="9144" y="254508"/>
                  </a:lnTo>
                  <a:cubicBezTo>
                    <a:pt x="5715" y="255651"/>
                    <a:pt x="2159" y="253873"/>
                    <a:pt x="1143" y="250571"/>
                  </a:cubicBezTo>
                  <a:cubicBezTo>
                    <a:pt x="0" y="247142"/>
                    <a:pt x="1778" y="243586"/>
                    <a:pt x="5080" y="242570"/>
                  </a:cubicBezTo>
                  <a:lnTo>
                    <a:pt x="649002" y="30131"/>
                  </a:lnTo>
                  <a:lnTo>
                    <a:pt x="639064" y="0"/>
                  </a:lnTo>
                  <a:close/>
                </a:path>
              </a:pathLst>
            </a:custGeom>
            <a:solidFill>
              <a:srgbClr val="000000"/>
            </a:solidFill>
            <a:ln w="0" cap="rnd">
              <a:noFill/>
              <a:miter lim="101601"/>
              <a:headEnd/>
              <a:tailEnd/>
            </a:ln>
          </p:spPr>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715000"/>
            <a:ext cx="8229600" cy="1143000"/>
          </a:xfrm>
        </p:spPr>
        <p:txBody>
          <a:bodyPr>
            <a:normAutofit fontScale="90000"/>
          </a:bodyPr>
          <a:lstStyle/>
          <a:p>
            <a:r>
              <a:rPr lang="fr-FR" dirty="0"/>
              <a:t>La flèche dans le 9 a été tirée avant le signal sonore de début de volée.</a:t>
            </a:r>
            <a:br>
              <a:rPr lang="fr-FR" dirty="0"/>
            </a:br>
            <a:br>
              <a:rPr lang="fr-FR" dirty="0"/>
            </a:br>
            <a:r>
              <a:rPr lang="fr-FR" dirty="0"/>
              <a:t>CAS N°2</a:t>
            </a:r>
          </a:p>
        </p:txBody>
      </p:sp>
      <p:grpSp>
        <p:nvGrpSpPr>
          <p:cNvPr id="3" name="Group 12343"/>
          <p:cNvGrpSpPr>
            <a:grpSpLocks noGrp="1"/>
          </p:cNvGrpSpPr>
          <p:nvPr/>
        </p:nvGrpSpPr>
        <p:grpSpPr bwMode="auto">
          <a:xfrm>
            <a:off x="2051720" y="332656"/>
            <a:ext cx="5616624" cy="4608512"/>
            <a:chOff x="0" y="0"/>
            <a:chExt cx="22917" cy="23179"/>
          </a:xfrm>
        </p:grpSpPr>
        <p:sp>
          <p:nvSpPr>
            <p:cNvPr id="5" name="Rectangle 4"/>
            <p:cNvSpPr>
              <a:spLocks noChangeArrowheads="1"/>
            </p:cNvSpPr>
            <p:nvPr/>
          </p:nvSpPr>
          <p:spPr bwMode="auto">
            <a:xfrm>
              <a:off x="14335" y="21547"/>
              <a:ext cx="466" cy="1632"/>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100" b="0" i="0" u="none" strike="noStrike" baseline="0">
                  <a:solidFill>
                    <a:srgbClr val="000000"/>
                  </a:solidFill>
                  <a:latin typeface="Calibri"/>
                </a:rPr>
                <a:t> </a:t>
              </a:r>
            </a:p>
          </p:txBody>
        </p:sp>
        <p:pic>
          <p:nvPicPr>
            <p:cNvPr id="6" name="Picture 1740"/>
            <p:cNvPicPr>
              <a:picLocks noChangeAspect="1" noChangeArrowheads="1"/>
            </p:cNvPicPr>
            <p:nvPr/>
          </p:nvPicPr>
          <p:blipFill>
            <a:blip r:embed="rId2" cstate="print"/>
            <a:srcRect/>
            <a:stretch>
              <a:fillRect/>
            </a:stretch>
          </p:blipFill>
          <p:spPr bwMode="auto">
            <a:xfrm>
              <a:off x="7092" y="0"/>
              <a:ext cx="7188" cy="22461"/>
            </a:xfrm>
            <a:prstGeom prst="rect">
              <a:avLst/>
            </a:prstGeom>
            <a:noFill/>
          </p:spPr>
        </p:pic>
        <p:sp>
          <p:nvSpPr>
            <p:cNvPr id="7" name="Shape 1743"/>
            <p:cNvSpPr>
              <a:spLocks/>
            </p:cNvSpPr>
            <p:nvPr/>
          </p:nvSpPr>
          <p:spPr bwMode="auto">
            <a:xfrm>
              <a:off x="10617" y="299"/>
              <a:ext cx="9621" cy="831"/>
            </a:xfrm>
            <a:custGeom>
              <a:avLst/>
              <a:gdLst>
                <a:gd name="T0" fmla="*/ 0 w 962152"/>
                <a:gd name="T1" fmla="*/ 0 h 83058"/>
                <a:gd name="T2" fmla="*/ 962152 w 962152"/>
                <a:gd name="T3" fmla="*/ 83058 h 83058"/>
              </a:gdLst>
              <a:ahLst/>
              <a:cxnLst>
                <a:cxn ang="0">
                  <a:pos x="77851" y="0"/>
                </a:cxn>
                <a:cxn ang="0">
                  <a:pos x="76423" y="31670"/>
                </a:cxn>
                <a:cxn ang="0">
                  <a:pos x="955929" y="70231"/>
                </a:cxn>
                <a:cxn ang="0">
                  <a:pos x="962025" y="76835"/>
                </a:cxn>
                <a:cxn ang="0">
                  <a:pos x="955421" y="82931"/>
                </a:cxn>
                <a:cxn ang="0">
                  <a:pos x="75851" y="44372"/>
                </a:cxn>
                <a:cxn ang="0">
                  <a:pos x="74422" y="76073"/>
                </a:cxn>
                <a:cxn ang="0">
                  <a:pos x="0" y="34671"/>
                </a:cxn>
                <a:cxn ang="0">
                  <a:pos x="77851" y="0"/>
                </a:cxn>
              </a:cxnLst>
              <a:rect l="T0" t="T1" r="T2" b="T3"/>
              <a:pathLst>
                <a:path w="962152" h="83058">
                  <a:moveTo>
                    <a:pt x="77851" y="0"/>
                  </a:moveTo>
                  <a:lnTo>
                    <a:pt x="76423" y="31670"/>
                  </a:lnTo>
                  <a:lnTo>
                    <a:pt x="955929" y="70231"/>
                  </a:lnTo>
                  <a:cubicBezTo>
                    <a:pt x="959485" y="70358"/>
                    <a:pt x="962152" y="73406"/>
                    <a:pt x="962025" y="76835"/>
                  </a:cubicBezTo>
                  <a:cubicBezTo>
                    <a:pt x="961898" y="80390"/>
                    <a:pt x="958850" y="83058"/>
                    <a:pt x="955421" y="82931"/>
                  </a:cubicBezTo>
                  <a:lnTo>
                    <a:pt x="75851" y="44372"/>
                  </a:lnTo>
                  <a:lnTo>
                    <a:pt x="74422" y="76073"/>
                  </a:lnTo>
                  <a:lnTo>
                    <a:pt x="0" y="34671"/>
                  </a:lnTo>
                  <a:lnTo>
                    <a:pt x="77851" y="0"/>
                  </a:lnTo>
                  <a:close/>
                </a:path>
              </a:pathLst>
            </a:custGeom>
            <a:solidFill>
              <a:srgbClr val="000000"/>
            </a:solidFill>
            <a:ln w="0">
              <a:noFill/>
              <a:round/>
              <a:headEnd/>
              <a:tailEnd/>
            </a:ln>
          </p:spPr>
        </p:sp>
        <p:sp>
          <p:nvSpPr>
            <p:cNvPr id="8" name="Shape 1744"/>
            <p:cNvSpPr>
              <a:spLocks/>
            </p:cNvSpPr>
            <p:nvPr/>
          </p:nvSpPr>
          <p:spPr bwMode="auto">
            <a:xfrm>
              <a:off x="3089" y="6073"/>
              <a:ext cx="8499" cy="4371"/>
            </a:xfrm>
            <a:custGeom>
              <a:avLst/>
              <a:gdLst>
                <a:gd name="T0" fmla="*/ 0 w 849884"/>
                <a:gd name="T1" fmla="*/ 0 h 437135"/>
                <a:gd name="T2" fmla="*/ 849884 w 849884"/>
                <a:gd name="T3" fmla="*/ 437135 h 437135"/>
              </a:gdLst>
              <a:ahLst/>
              <a:cxnLst>
                <a:cxn ang="0">
                  <a:pos x="10160" y="1524"/>
                </a:cxn>
                <a:cxn ang="0">
                  <a:pos x="784902" y="396844"/>
                </a:cxn>
                <a:cxn ang="0">
                  <a:pos x="799338" y="368554"/>
                </a:cxn>
                <a:cxn ang="0">
                  <a:pos x="849884" y="437135"/>
                </a:cxn>
                <a:cxn ang="0">
                  <a:pos x="764667" y="436499"/>
                </a:cxn>
                <a:cxn ang="0">
                  <a:pos x="779144" y="408128"/>
                </a:cxn>
                <a:cxn ang="0">
                  <a:pos x="4318" y="12954"/>
                </a:cxn>
                <a:cxn ang="0">
                  <a:pos x="1524" y="4318"/>
                </a:cxn>
                <a:cxn ang="0">
                  <a:pos x="10160" y="1524"/>
                </a:cxn>
              </a:cxnLst>
              <a:rect l="T0" t="T1" r="T2" b="T3"/>
              <a:pathLst>
                <a:path w="849884" h="437135">
                  <a:moveTo>
                    <a:pt x="10160" y="1524"/>
                  </a:moveTo>
                  <a:lnTo>
                    <a:pt x="784902" y="396844"/>
                  </a:lnTo>
                  <a:lnTo>
                    <a:pt x="799338" y="368554"/>
                  </a:lnTo>
                  <a:lnTo>
                    <a:pt x="849884" y="437135"/>
                  </a:lnTo>
                  <a:lnTo>
                    <a:pt x="764667" y="436499"/>
                  </a:lnTo>
                  <a:lnTo>
                    <a:pt x="779144" y="408128"/>
                  </a:lnTo>
                  <a:lnTo>
                    <a:pt x="4318" y="12954"/>
                  </a:lnTo>
                  <a:cubicBezTo>
                    <a:pt x="1270" y="11303"/>
                    <a:pt x="0" y="7493"/>
                    <a:pt x="1524" y="4318"/>
                  </a:cubicBezTo>
                  <a:cubicBezTo>
                    <a:pt x="3175" y="1270"/>
                    <a:pt x="6985" y="0"/>
                    <a:pt x="10160" y="1524"/>
                  </a:cubicBezTo>
                  <a:close/>
                </a:path>
              </a:pathLst>
            </a:custGeom>
            <a:solidFill>
              <a:srgbClr val="000000"/>
            </a:solidFill>
            <a:ln w="0">
              <a:noFill/>
              <a:round/>
              <a:headEnd/>
              <a:tailEnd/>
            </a:ln>
          </p:spPr>
        </p:sp>
        <p:sp>
          <p:nvSpPr>
            <p:cNvPr id="9" name="Shape 1745"/>
            <p:cNvSpPr>
              <a:spLocks/>
            </p:cNvSpPr>
            <p:nvPr/>
          </p:nvSpPr>
          <p:spPr bwMode="auto">
            <a:xfrm>
              <a:off x="3091" y="10373"/>
              <a:ext cx="7183" cy="2521"/>
            </a:xfrm>
            <a:custGeom>
              <a:avLst/>
              <a:gdLst>
                <a:gd name="T0" fmla="*/ 0 w 718312"/>
                <a:gd name="T1" fmla="*/ 0 h 252095"/>
                <a:gd name="T2" fmla="*/ 718312 w 718312"/>
                <a:gd name="T3" fmla="*/ 252095 h 252095"/>
              </a:gdLst>
              <a:ahLst/>
              <a:cxnLst>
                <a:cxn ang="0">
                  <a:pos x="9144" y="1016"/>
                </a:cxn>
                <a:cxn ang="0">
                  <a:pos x="647836" y="209800"/>
                </a:cxn>
                <a:cxn ang="0">
                  <a:pos x="657733" y="179578"/>
                </a:cxn>
                <a:cxn ang="0">
                  <a:pos x="718312" y="239523"/>
                </a:cxn>
                <a:cxn ang="0">
                  <a:pos x="633984" y="252095"/>
                </a:cxn>
                <a:cxn ang="0">
                  <a:pos x="643885" y="221864"/>
                </a:cxn>
                <a:cxn ang="0">
                  <a:pos x="5080" y="13208"/>
                </a:cxn>
                <a:cxn ang="0">
                  <a:pos x="1016" y="5080"/>
                </a:cxn>
                <a:cxn ang="0">
                  <a:pos x="9144" y="1016"/>
                </a:cxn>
              </a:cxnLst>
              <a:rect l="T0" t="T1" r="T2" b="T3"/>
              <a:pathLst>
                <a:path w="718312" h="252095">
                  <a:moveTo>
                    <a:pt x="9144" y="1016"/>
                  </a:moveTo>
                  <a:lnTo>
                    <a:pt x="647836" y="209800"/>
                  </a:lnTo>
                  <a:lnTo>
                    <a:pt x="657733" y="179578"/>
                  </a:lnTo>
                  <a:lnTo>
                    <a:pt x="718312" y="239523"/>
                  </a:lnTo>
                  <a:lnTo>
                    <a:pt x="633984" y="252095"/>
                  </a:lnTo>
                  <a:lnTo>
                    <a:pt x="643885" y="221864"/>
                  </a:lnTo>
                  <a:lnTo>
                    <a:pt x="5080" y="13208"/>
                  </a:lnTo>
                  <a:cubicBezTo>
                    <a:pt x="1778" y="12065"/>
                    <a:pt x="0" y="8510"/>
                    <a:pt x="1016" y="5080"/>
                  </a:cubicBezTo>
                  <a:cubicBezTo>
                    <a:pt x="2159" y="1778"/>
                    <a:pt x="5715" y="0"/>
                    <a:pt x="9144" y="1016"/>
                  </a:cubicBezTo>
                  <a:close/>
                </a:path>
              </a:pathLst>
            </a:custGeom>
            <a:solidFill>
              <a:srgbClr val="000000"/>
            </a:solidFill>
            <a:ln w="0">
              <a:noFill/>
              <a:round/>
              <a:headEnd/>
              <a:tailEnd/>
            </a:ln>
          </p:spPr>
        </p:sp>
        <p:sp>
          <p:nvSpPr>
            <p:cNvPr id="10" name="Shape 1746"/>
            <p:cNvSpPr>
              <a:spLocks/>
            </p:cNvSpPr>
            <p:nvPr/>
          </p:nvSpPr>
          <p:spPr bwMode="auto">
            <a:xfrm>
              <a:off x="3091" y="14735"/>
              <a:ext cx="6091" cy="2049"/>
            </a:xfrm>
            <a:custGeom>
              <a:avLst/>
              <a:gdLst>
                <a:gd name="T0" fmla="*/ 0 w 609092"/>
                <a:gd name="T1" fmla="*/ 0 h 204851"/>
                <a:gd name="T2" fmla="*/ 609092 w 609092"/>
                <a:gd name="T3" fmla="*/ 204851 h 204851"/>
              </a:gdLst>
              <a:ahLst/>
              <a:cxnLst>
                <a:cxn ang="0">
                  <a:pos x="9017" y="1016"/>
                </a:cxn>
                <a:cxn ang="0">
                  <a:pos x="538113" y="162315"/>
                </a:cxn>
                <a:cxn ang="0">
                  <a:pos x="547370" y="131953"/>
                </a:cxn>
                <a:cxn ang="0">
                  <a:pos x="609092" y="190627"/>
                </a:cxn>
                <a:cxn ang="0">
                  <a:pos x="525145" y="204851"/>
                </a:cxn>
                <a:cxn ang="0">
                  <a:pos x="534399" y="174498"/>
                </a:cxn>
                <a:cxn ang="0">
                  <a:pos x="5207" y="13208"/>
                </a:cxn>
                <a:cxn ang="0">
                  <a:pos x="1016" y="5207"/>
                </a:cxn>
                <a:cxn ang="0">
                  <a:pos x="9017" y="1016"/>
                </a:cxn>
              </a:cxnLst>
              <a:rect l="T0" t="T1" r="T2" b="T3"/>
              <a:pathLst>
                <a:path w="609092" h="204851">
                  <a:moveTo>
                    <a:pt x="9017" y="1016"/>
                  </a:moveTo>
                  <a:lnTo>
                    <a:pt x="538113" y="162315"/>
                  </a:lnTo>
                  <a:lnTo>
                    <a:pt x="547370" y="131953"/>
                  </a:lnTo>
                  <a:lnTo>
                    <a:pt x="609092" y="190627"/>
                  </a:lnTo>
                  <a:lnTo>
                    <a:pt x="525145" y="204851"/>
                  </a:lnTo>
                  <a:lnTo>
                    <a:pt x="534399" y="174498"/>
                  </a:lnTo>
                  <a:lnTo>
                    <a:pt x="5207" y="13208"/>
                  </a:lnTo>
                  <a:cubicBezTo>
                    <a:pt x="1905" y="12192"/>
                    <a:pt x="0" y="8636"/>
                    <a:pt x="1016" y="5207"/>
                  </a:cubicBezTo>
                  <a:cubicBezTo>
                    <a:pt x="2032" y="1905"/>
                    <a:pt x="5588" y="0"/>
                    <a:pt x="9017" y="1016"/>
                  </a:cubicBezTo>
                  <a:close/>
                </a:path>
              </a:pathLst>
            </a:custGeom>
            <a:solidFill>
              <a:srgbClr val="000000"/>
            </a:solidFill>
            <a:ln w="0">
              <a:noFill/>
              <a:round/>
              <a:headEnd/>
              <a:tailEnd/>
            </a:ln>
          </p:spPr>
        </p:sp>
        <p:sp>
          <p:nvSpPr>
            <p:cNvPr id="11" name="Shape 1748"/>
            <p:cNvSpPr>
              <a:spLocks/>
            </p:cNvSpPr>
            <p:nvPr/>
          </p:nvSpPr>
          <p:spPr bwMode="auto">
            <a:xfrm>
              <a:off x="4231" y="19573"/>
              <a:ext cx="7357" cy="1378"/>
            </a:xfrm>
            <a:custGeom>
              <a:avLst/>
              <a:gdLst>
                <a:gd name="T0" fmla="*/ 0 w 735711"/>
                <a:gd name="T1" fmla="*/ 0 h 137795"/>
                <a:gd name="T2" fmla="*/ 735711 w 735711"/>
                <a:gd name="T3" fmla="*/ 137795 h 137795"/>
              </a:gdLst>
              <a:ahLst/>
              <a:cxnLst>
                <a:cxn ang="0">
                  <a:pos x="654939" y="0"/>
                </a:cxn>
                <a:cxn ang="0">
                  <a:pos x="735711" y="26925"/>
                </a:cxn>
                <a:cxn ang="0">
                  <a:pos x="665607" y="75438"/>
                </a:cxn>
                <a:cxn ang="0">
                  <a:pos x="661156" y="43960"/>
                </a:cxn>
                <a:cxn ang="0">
                  <a:pos x="7620" y="137287"/>
                </a:cxn>
                <a:cxn ang="0">
                  <a:pos x="381" y="131953"/>
                </a:cxn>
                <a:cxn ang="0">
                  <a:pos x="5842" y="124714"/>
                </a:cxn>
                <a:cxn ang="0">
                  <a:pos x="659378" y="31388"/>
                </a:cxn>
                <a:cxn ang="0">
                  <a:pos x="654939" y="0"/>
                </a:cxn>
              </a:cxnLst>
              <a:rect l="T0" t="T1" r="T2" b="T3"/>
              <a:pathLst>
                <a:path w="735711" h="137795">
                  <a:moveTo>
                    <a:pt x="654939" y="0"/>
                  </a:moveTo>
                  <a:lnTo>
                    <a:pt x="735711" y="26925"/>
                  </a:lnTo>
                  <a:lnTo>
                    <a:pt x="665607" y="75438"/>
                  </a:lnTo>
                  <a:lnTo>
                    <a:pt x="661156" y="43960"/>
                  </a:lnTo>
                  <a:lnTo>
                    <a:pt x="7620" y="137287"/>
                  </a:lnTo>
                  <a:cubicBezTo>
                    <a:pt x="4191" y="137795"/>
                    <a:pt x="889" y="135382"/>
                    <a:pt x="381" y="131953"/>
                  </a:cubicBezTo>
                  <a:cubicBezTo>
                    <a:pt x="0" y="128525"/>
                    <a:pt x="2413" y="125223"/>
                    <a:pt x="5842" y="124714"/>
                  </a:cubicBezTo>
                  <a:lnTo>
                    <a:pt x="659378" y="31388"/>
                  </a:lnTo>
                  <a:lnTo>
                    <a:pt x="654939" y="0"/>
                  </a:lnTo>
                  <a:close/>
                </a:path>
              </a:pathLst>
            </a:custGeom>
            <a:solidFill>
              <a:srgbClr val="000000"/>
            </a:solidFill>
            <a:ln w="0">
              <a:noFill/>
              <a:round/>
              <a:headEnd/>
              <a:tailEnd/>
            </a:ln>
          </p:spPr>
        </p:sp>
        <p:sp>
          <p:nvSpPr>
            <p:cNvPr id="12" name="Shape 13494"/>
            <p:cNvSpPr>
              <a:spLocks/>
            </p:cNvSpPr>
            <p:nvPr/>
          </p:nvSpPr>
          <p:spPr bwMode="auto">
            <a:xfrm>
              <a:off x="419" y="9720"/>
              <a:ext cx="2743" cy="2515"/>
            </a:xfrm>
            <a:custGeom>
              <a:avLst/>
              <a:gdLst>
                <a:gd name="T0" fmla="*/ 0 w 274320"/>
                <a:gd name="T1" fmla="*/ 0 h 251460"/>
                <a:gd name="T2" fmla="*/ 274320 w 274320"/>
                <a:gd name="T3" fmla="*/ 0 h 251460"/>
                <a:gd name="T4" fmla="*/ 274320 w 274320"/>
                <a:gd name="T5" fmla="*/ 251460 h 251460"/>
                <a:gd name="T6" fmla="*/ 0 w 274320"/>
                <a:gd name="T7" fmla="*/ 251460 h 251460"/>
                <a:gd name="T8" fmla="*/ 0 w 274320"/>
                <a:gd name="T9" fmla="*/ 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0"/>
                  </a:moveTo>
                  <a:lnTo>
                    <a:pt x="274320" y="0"/>
                  </a:lnTo>
                  <a:lnTo>
                    <a:pt x="274320" y="251460"/>
                  </a:lnTo>
                  <a:lnTo>
                    <a:pt x="0" y="251460"/>
                  </a:lnTo>
                  <a:lnTo>
                    <a:pt x="0" y="0"/>
                  </a:lnTo>
                </a:path>
              </a:pathLst>
            </a:custGeom>
            <a:solidFill>
              <a:srgbClr val="FFFFFF"/>
            </a:solidFill>
            <a:ln w="0">
              <a:noFill/>
              <a:round/>
              <a:headEnd/>
              <a:tailEnd/>
            </a:ln>
          </p:spPr>
        </p:sp>
        <p:sp>
          <p:nvSpPr>
            <p:cNvPr id="13" name="Shape 1752"/>
            <p:cNvSpPr>
              <a:spLocks/>
            </p:cNvSpPr>
            <p:nvPr/>
          </p:nvSpPr>
          <p:spPr bwMode="auto">
            <a:xfrm>
              <a:off x="419" y="9720"/>
              <a:ext cx="2743" cy="2515"/>
            </a:xfrm>
            <a:custGeom>
              <a:avLst/>
              <a:gdLst>
                <a:gd name="T0" fmla="*/ 0 w 274320"/>
                <a:gd name="T1" fmla="*/ 251460 h 251460"/>
                <a:gd name="T2" fmla="*/ 274320 w 274320"/>
                <a:gd name="T3" fmla="*/ 251460 h 251460"/>
                <a:gd name="T4" fmla="*/ 274320 w 274320"/>
                <a:gd name="T5" fmla="*/ 0 h 251460"/>
                <a:gd name="T6" fmla="*/ 0 w 274320"/>
                <a:gd name="T7" fmla="*/ 0 h 251460"/>
                <a:gd name="T8" fmla="*/ 0 w 274320"/>
                <a:gd name="T9" fmla="*/ 25146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251460"/>
                  </a:moveTo>
                  <a:lnTo>
                    <a:pt x="274320" y="251460"/>
                  </a:lnTo>
                  <a:lnTo>
                    <a:pt x="274320" y="0"/>
                  </a:lnTo>
                  <a:lnTo>
                    <a:pt x="0" y="0"/>
                  </a:lnTo>
                  <a:lnTo>
                    <a:pt x="0" y="251460"/>
                  </a:lnTo>
                  <a:close/>
                </a:path>
              </a:pathLst>
            </a:custGeom>
            <a:noFill/>
            <a:ln w="9525" cap="rnd">
              <a:solidFill>
                <a:srgbClr val="000000"/>
              </a:solidFill>
              <a:miter lim="101601"/>
              <a:headEnd/>
              <a:tailEnd/>
            </a:ln>
          </p:spPr>
        </p:sp>
        <p:sp>
          <p:nvSpPr>
            <p:cNvPr id="14" name="Rectangle 13"/>
            <p:cNvSpPr>
              <a:spLocks noChangeArrowheads="1"/>
            </p:cNvSpPr>
            <p:nvPr/>
          </p:nvSpPr>
          <p:spPr bwMode="auto">
            <a:xfrm>
              <a:off x="1469" y="10141"/>
              <a:ext cx="1028" cy="2064"/>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latin typeface="Calibri"/>
                </a:rPr>
                <a:t>8</a:t>
              </a:r>
            </a:p>
          </p:txBody>
        </p:sp>
        <p:sp>
          <p:nvSpPr>
            <p:cNvPr id="15" name="Rectangle 14"/>
            <p:cNvSpPr>
              <a:spLocks noChangeArrowheads="1"/>
            </p:cNvSpPr>
            <p:nvPr/>
          </p:nvSpPr>
          <p:spPr bwMode="auto">
            <a:xfrm>
              <a:off x="2185" y="10533"/>
              <a:ext cx="458" cy="2064"/>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0070C0"/>
                  </a:solidFill>
                  <a:latin typeface="Calibri"/>
                </a:rPr>
                <a:t> </a:t>
              </a:r>
            </a:p>
          </p:txBody>
        </p:sp>
        <p:sp>
          <p:nvSpPr>
            <p:cNvPr id="16" name="Shape 13495"/>
            <p:cNvSpPr>
              <a:spLocks/>
            </p:cNvSpPr>
            <p:nvPr/>
          </p:nvSpPr>
          <p:spPr bwMode="auto">
            <a:xfrm>
              <a:off x="0" y="4253"/>
              <a:ext cx="3162" cy="2825"/>
            </a:xfrm>
            <a:custGeom>
              <a:avLst/>
              <a:gdLst>
                <a:gd name="T0" fmla="*/ 0 w 316230"/>
                <a:gd name="T1" fmla="*/ 0 h 282575"/>
                <a:gd name="T2" fmla="*/ 316230 w 316230"/>
                <a:gd name="T3" fmla="*/ 0 h 282575"/>
                <a:gd name="T4" fmla="*/ 316230 w 316230"/>
                <a:gd name="T5" fmla="*/ 282575 h 282575"/>
                <a:gd name="T6" fmla="*/ 0 w 316230"/>
                <a:gd name="T7" fmla="*/ 282575 h 282575"/>
                <a:gd name="T8" fmla="*/ 0 w 316230"/>
                <a:gd name="T9" fmla="*/ 0 h 282575"/>
                <a:gd name="T10" fmla="*/ 0 w 316230"/>
                <a:gd name="T11" fmla="*/ 0 h 282575"/>
                <a:gd name="T12" fmla="*/ 316230 w 316230"/>
                <a:gd name="T13" fmla="*/ 282575 h 282575"/>
              </a:gdLst>
              <a:ahLst/>
              <a:cxnLst>
                <a:cxn ang="0">
                  <a:pos x="T0" y="T1"/>
                </a:cxn>
                <a:cxn ang="0">
                  <a:pos x="T2" y="T3"/>
                </a:cxn>
                <a:cxn ang="0">
                  <a:pos x="T4" y="T5"/>
                </a:cxn>
                <a:cxn ang="0">
                  <a:pos x="T6" y="T7"/>
                </a:cxn>
                <a:cxn ang="0">
                  <a:pos x="T8" y="T9"/>
                </a:cxn>
              </a:cxnLst>
              <a:rect l="T10" t="T11" r="T12" b="T13"/>
              <a:pathLst>
                <a:path w="316230" h="282575">
                  <a:moveTo>
                    <a:pt x="0" y="0"/>
                  </a:moveTo>
                  <a:lnTo>
                    <a:pt x="316230" y="0"/>
                  </a:lnTo>
                  <a:lnTo>
                    <a:pt x="316230" y="282575"/>
                  </a:lnTo>
                  <a:lnTo>
                    <a:pt x="0" y="282575"/>
                  </a:lnTo>
                  <a:lnTo>
                    <a:pt x="0" y="0"/>
                  </a:lnTo>
                </a:path>
              </a:pathLst>
            </a:custGeom>
            <a:solidFill>
              <a:srgbClr val="FFFFFF"/>
            </a:solidFill>
            <a:ln w="0" cap="rnd">
              <a:noFill/>
              <a:miter lim="101601"/>
              <a:headEnd/>
              <a:tailEnd/>
            </a:ln>
          </p:spPr>
        </p:sp>
        <p:sp>
          <p:nvSpPr>
            <p:cNvPr id="17" name="Shape 1760"/>
            <p:cNvSpPr>
              <a:spLocks/>
            </p:cNvSpPr>
            <p:nvPr/>
          </p:nvSpPr>
          <p:spPr bwMode="auto">
            <a:xfrm>
              <a:off x="0" y="4253"/>
              <a:ext cx="3162" cy="2825"/>
            </a:xfrm>
            <a:custGeom>
              <a:avLst/>
              <a:gdLst>
                <a:gd name="T0" fmla="*/ 0 w 316230"/>
                <a:gd name="T1" fmla="*/ 282575 h 282575"/>
                <a:gd name="T2" fmla="*/ 316230 w 316230"/>
                <a:gd name="T3" fmla="*/ 282575 h 282575"/>
                <a:gd name="T4" fmla="*/ 316230 w 316230"/>
                <a:gd name="T5" fmla="*/ 0 h 282575"/>
                <a:gd name="T6" fmla="*/ 0 w 316230"/>
                <a:gd name="T7" fmla="*/ 0 h 282575"/>
                <a:gd name="T8" fmla="*/ 0 w 316230"/>
                <a:gd name="T9" fmla="*/ 282575 h 282575"/>
                <a:gd name="T10" fmla="*/ 0 w 316230"/>
                <a:gd name="T11" fmla="*/ 0 h 282575"/>
                <a:gd name="T12" fmla="*/ 316230 w 316230"/>
                <a:gd name="T13" fmla="*/ 282575 h 282575"/>
              </a:gdLst>
              <a:ahLst/>
              <a:cxnLst>
                <a:cxn ang="0">
                  <a:pos x="T0" y="T1"/>
                </a:cxn>
                <a:cxn ang="0">
                  <a:pos x="T2" y="T3"/>
                </a:cxn>
                <a:cxn ang="0">
                  <a:pos x="T4" y="T5"/>
                </a:cxn>
                <a:cxn ang="0">
                  <a:pos x="T6" y="T7"/>
                </a:cxn>
                <a:cxn ang="0">
                  <a:pos x="T8" y="T9"/>
                </a:cxn>
              </a:cxnLst>
              <a:rect l="T10" t="T11" r="T12" b="T13"/>
              <a:pathLst>
                <a:path w="316230" h="282575">
                  <a:moveTo>
                    <a:pt x="0" y="282575"/>
                  </a:moveTo>
                  <a:lnTo>
                    <a:pt x="316230" y="282575"/>
                  </a:lnTo>
                  <a:lnTo>
                    <a:pt x="316230" y="0"/>
                  </a:lnTo>
                  <a:lnTo>
                    <a:pt x="0" y="0"/>
                  </a:lnTo>
                  <a:lnTo>
                    <a:pt x="0" y="282575"/>
                  </a:lnTo>
                  <a:close/>
                </a:path>
              </a:pathLst>
            </a:custGeom>
            <a:noFill/>
            <a:ln w="9525" cap="rnd">
              <a:solidFill>
                <a:srgbClr val="000000"/>
              </a:solidFill>
              <a:miter lim="101601"/>
              <a:headEnd/>
              <a:tailEnd/>
            </a:ln>
          </p:spPr>
        </p:sp>
        <p:sp>
          <p:nvSpPr>
            <p:cNvPr id="18" name="Rectangle 17"/>
            <p:cNvSpPr>
              <a:spLocks noChangeArrowheads="1"/>
            </p:cNvSpPr>
            <p:nvPr/>
          </p:nvSpPr>
          <p:spPr bwMode="auto">
            <a:xfrm>
              <a:off x="1175" y="4708"/>
              <a:ext cx="1027" cy="2064"/>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latin typeface="Calibri"/>
                </a:rPr>
                <a:t>9</a:t>
              </a:r>
            </a:p>
          </p:txBody>
        </p:sp>
        <p:sp>
          <p:nvSpPr>
            <p:cNvPr id="19" name="Rectangle 18"/>
            <p:cNvSpPr>
              <a:spLocks noChangeArrowheads="1"/>
            </p:cNvSpPr>
            <p:nvPr/>
          </p:nvSpPr>
          <p:spPr bwMode="auto">
            <a:xfrm>
              <a:off x="1987" y="5062"/>
              <a:ext cx="458" cy="2064"/>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0070C0"/>
                  </a:solidFill>
                  <a:latin typeface="Calibri"/>
                </a:rPr>
                <a:t> </a:t>
              </a:r>
            </a:p>
          </p:txBody>
        </p:sp>
        <p:sp>
          <p:nvSpPr>
            <p:cNvPr id="20" name="Shape 13496"/>
            <p:cNvSpPr>
              <a:spLocks/>
            </p:cNvSpPr>
            <p:nvPr/>
          </p:nvSpPr>
          <p:spPr bwMode="auto">
            <a:xfrm>
              <a:off x="1555" y="19842"/>
              <a:ext cx="2743" cy="2515"/>
            </a:xfrm>
            <a:custGeom>
              <a:avLst/>
              <a:gdLst>
                <a:gd name="T0" fmla="*/ 0 w 274320"/>
                <a:gd name="T1" fmla="*/ 0 h 251460"/>
                <a:gd name="T2" fmla="*/ 274320 w 274320"/>
                <a:gd name="T3" fmla="*/ 0 h 251460"/>
                <a:gd name="T4" fmla="*/ 274320 w 274320"/>
                <a:gd name="T5" fmla="*/ 251460 h 251460"/>
                <a:gd name="T6" fmla="*/ 0 w 274320"/>
                <a:gd name="T7" fmla="*/ 251460 h 251460"/>
                <a:gd name="T8" fmla="*/ 0 w 274320"/>
                <a:gd name="T9" fmla="*/ 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0"/>
                  </a:moveTo>
                  <a:lnTo>
                    <a:pt x="274320" y="0"/>
                  </a:lnTo>
                  <a:lnTo>
                    <a:pt x="274320" y="251460"/>
                  </a:lnTo>
                  <a:lnTo>
                    <a:pt x="0" y="251460"/>
                  </a:lnTo>
                  <a:lnTo>
                    <a:pt x="0" y="0"/>
                  </a:lnTo>
                </a:path>
              </a:pathLst>
            </a:custGeom>
            <a:solidFill>
              <a:srgbClr val="FFFFFF"/>
            </a:solidFill>
            <a:ln w="0" cap="rnd">
              <a:noFill/>
              <a:miter lim="101601"/>
              <a:headEnd/>
              <a:tailEnd/>
            </a:ln>
          </p:spPr>
        </p:sp>
        <p:sp>
          <p:nvSpPr>
            <p:cNvPr id="21" name="Shape 1768"/>
            <p:cNvSpPr>
              <a:spLocks/>
            </p:cNvSpPr>
            <p:nvPr/>
          </p:nvSpPr>
          <p:spPr bwMode="auto">
            <a:xfrm>
              <a:off x="1555" y="19842"/>
              <a:ext cx="2743" cy="2515"/>
            </a:xfrm>
            <a:custGeom>
              <a:avLst/>
              <a:gdLst>
                <a:gd name="T0" fmla="*/ 0 w 274320"/>
                <a:gd name="T1" fmla="*/ 251460 h 251460"/>
                <a:gd name="T2" fmla="*/ 274320 w 274320"/>
                <a:gd name="T3" fmla="*/ 251460 h 251460"/>
                <a:gd name="T4" fmla="*/ 274320 w 274320"/>
                <a:gd name="T5" fmla="*/ 0 h 251460"/>
                <a:gd name="T6" fmla="*/ 0 w 274320"/>
                <a:gd name="T7" fmla="*/ 0 h 251460"/>
                <a:gd name="T8" fmla="*/ 0 w 274320"/>
                <a:gd name="T9" fmla="*/ 25146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251460"/>
                  </a:moveTo>
                  <a:lnTo>
                    <a:pt x="274320" y="251460"/>
                  </a:lnTo>
                  <a:lnTo>
                    <a:pt x="274320" y="0"/>
                  </a:lnTo>
                  <a:lnTo>
                    <a:pt x="0" y="0"/>
                  </a:lnTo>
                  <a:lnTo>
                    <a:pt x="0" y="251460"/>
                  </a:lnTo>
                  <a:close/>
                </a:path>
              </a:pathLst>
            </a:custGeom>
            <a:noFill/>
            <a:ln w="9525" cap="rnd">
              <a:solidFill>
                <a:srgbClr val="000000"/>
              </a:solidFill>
              <a:miter lim="101601"/>
              <a:headEnd/>
              <a:tailEnd/>
            </a:ln>
          </p:spPr>
        </p:sp>
        <p:sp>
          <p:nvSpPr>
            <p:cNvPr id="22" name="Rectangle 21"/>
            <p:cNvSpPr>
              <a:spLocks noChangeArrowheads="1"/>
            </p:cNvSpPr>
            <p:nvPr/>
          </p:nvSpPr>
          <p:spPr bwMode="auto">
            <a:xfrm>
              <a:off x="2644" y="20282"/>
              <a:ext cx="1028"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latin typeface="Calibri"/>
                </a:rPr>
                <a:t>8</a:t>
              </a:r>
            </a:p>
          </p:txBody>
        </p:sp>
        <p:sp>
          <p:nvSpPr>
            <p:cNvPr id="23" name="Rectangle 22"/>
            <p:cNvSpPr>
              <a:spLocks noChangeArrowheads="1"/>
            </p:cNvSpPr>
            <p:nvPr/>
          </p:nvSpPr>
          <p:spPr bwMode="auto">
            <a:xfrm>
              <a:off x="3328" y="20652"/>
              <a:ext cx="458"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0070C0"/>
                  </a:solidFill>
                  <a:latin typeface="Calibri"/>
                </a:rPr>
                <a:t> </a:t>
              </a:r>
            </a:p>
          </p:txBody>
        </p:sp>
        <p:sp>
          <p:nvSpPr>
            <p:cNvPr id="24" name="Shape 13497"/>
            <p:cNvSpPr>
              <a:spLocks/>
            </p:cNvSpPr>
            <p:nvPr/>
          </p:nvSpPr>
          <p:spPr bwMode="auto">
            <a:xfrm>
              <a:off x="20173" y="17"/>
              <a:ext cx="2744" cy="2515"/>
            </a:xfrm>
            <a:custGeom>
              <a:avLst/>
              <a:gdLst>
                <a:gd name="T0" fmla="*/ 0 w 274320"/>
                <a:gd name="T1" fmla="*/ 0 h 251460"/>
                <a:gd name="T2" fmla="*/ 274320 w 274320"/>
                <a:gd name="T3" fmla="*/ 0 h 251460"/>
                <a:gd name="T4" fmla="*/ 274320 w 274320"/>
                <a:gd name="T5" fmla="*/ 251460 h 251460"/>
                <a:gd name="T6" fmla="*/ 0 w 274320"/>
                <a:gd name="T7" fmla="*/ 251460 h 251460"/>
                <a:gd name="T8" fmla="*/ 0 w 274320"/>
                <a:gd name="T9" fmla="*/ 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0"/>
                  </a:moveTo>
                  <a:lnTo>
                    <a:pt x="274320" y="0"/>
                  </a:lnTo>
                  <a:lnTo>
                    <a:pt x="274320" y="251460"/>
                  </a:lnTo>
                  <a:lnTo>
                    <a:pt x="0" y="251460"/>
                  </a:lnTo>
                  <a:lnTo>
                    <a:pt x="0" y="0"/>
                  </a:lnTo>
                </a:path>
              </a:pathLst>
            </a:custGeom>
            <a:solidFill>
              <a:srgbClr val="FFFFFF"/>
            </a:solidFill>
            <a:ln w="0" cap="rnd">
              <a:noFill/>
              <a:miter lim="101601"/>
              <a:headEnd/>
              <a:tailEnd/>
            </a:ln>
          </p:spPr>
        </p:sp>
        <p:sp>
          <p:nvSpPr>
            <p:cNvPr id="25" name="Shape 1775"/>
            <p:cNvSpPr>
              <a:spLocks/>
            </p:cNvSpPr>
            <p:nvPr/>
          </p:nvSpPr>
          <p:spPr bwMode="auto">
            <a:xfrm>
              <a:off x="20173" y="17"/>
              <a:ext cx="2744" cy="2515"/>
            </a:xfrm>
            <a:custGeom>
              <a:avLst/>
              <a:gdLst>
                <a:gd name="T0" fmla="*/ 0 w 274320"/>
                <a:gd name="T1" fmla="*/ 251460 h 251460"/>
                <a:gd name="T2" fmla="*/ 274320 w 274320"/>
                <a:gd name="T3" fmla="*/ 251460 h 251460"/>
                <a:gd name="T4" fmla="*/ 274320 w 274320"/>
                <a:gd name="T5" fmla="*/ 0 h 251460"/>
                <a:gd name="T6" fmla="*/ 0 w 274320"/>
                <a:gd name="T7" fmla="*/ 0 h 251460"/>
                <a:gd name="T8" fmla="*/ 0 w 274320"/>
                <a:gd name="T9" fmla="*/ 25146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251460"/>
                  </a:moveTo>
                  <a:lnTo>
                    <a:pt x="274320" y="251460"/>
                  </a:lnTo>
                  <a:lnTo>
                    <a:pt x="274320" y="0"/>
                  </a:lnTo>
                  <a:lnTo>
                    <a:pt x="0" y="0"/>
                  </a:lnTo>
                  <a:lnTo>
                    <a:pt x="0" y="251460"/>
                  </a:lnTo>
                  <a:close/>
                </a:path>
              </a:pathLst>
            </a:custGeom>
            <a:noFill/>
            <a:ln w="9525" cap="rnd">
              <a:solidFill>
                <a:srgbClr val="000000"/>
              </a:solidFill>
              <a:miter lim="101601"/>
              <a:headEnd/>
              <a:tailEnd/>
            </a:ln>
          </p:spPr>
        </p:sp>
        <p:sp>
          <p:nvSpPr>
            <p:cNvPr id="26" name="Rectangle 25"/>
            <p:cNvSpPr>
              <a:spLocks noChangeArrowheads="1"/>
            </p:cNvSpPr>
            <p:nvPr/>
          </p:nvSpPr>
          <p:spPr bwMode="auto">
            <a:xfrm>
              <a:off x="21154" y="362"/>
              <a:ext cx="1027"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latin typeface="Calibri"/>
                </a:rPr>
                <a:t>6</a:t>
              </a:r>
            </a:p>
          </p:txBody>
        </p:sp>
        <p:sp>
          <p:nvSpPr>
            <p:cNvPr id="27" name="Rectangle 26"/>
            <p:cNvSpPr>
              <a:spLocks noChangeArrowheads="1"/>
            </p:cNvSpPr>
            <p:nvPr/>
          </p:nvSpPr>
          <p:spPr bwMode="auto">
            <a:xfrm>
              <a:off x="21940" y="840"/>
              <a:ext cx="458"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0070C0"/>
                  </a:solidFill>
                  <a:latin typeface="Calibri"/>
                </a:rPr>
                <a:t> </a:t>
              </a:r>
            </a:p>
          </p:txBody>
        </p:sp>
        <p:sp>
          <p:nvSpPr>
            <p:cNvPr id="28" name="Shape 13498"/>
            <p:cNvSpPr>
              <a:spLocks/>
            </p:cNvSpPr>
            <p:nvPr/>
          </p:nvSpPr>
          <p:spPr bwMode="auto">
            <a:xfrm>
              <a:off x="419" y="14127"/>
              <a:ext cx="2743" cy="2515"/>
            </a:xfrm>
            <a:custGeom>
              <a:avLst/>
              <a:gdLst>
                <a:gd name="T0" fmla="*/ 0 w 274320"/>
                <a:gd name="T1" fmla="*/ 0 h 251460"/>
                <a:gd name="T2" fmla="*/ 274320 w 274320"/>
                <a:gd name="T3" fmla="*/ 0 h 251460"/>
                <a:gd name="T4" fmla="*/ 274320 w 274320"/>
                <a:gd name="T5" fmla="*/ 251460 h 251460"/>
                <a:gd name="T6" fmla="*/ 0 w 274320"/>
                <a:gd name="T7" fmla="*/ 251460 h 251460"/>
                <a:gd name="T8" fmla="*/ 0 w 274320"/>
                <a:gd name="T9" fmla="*/ 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0"/>
                  </a:moveTo>
                  <a:lnTo>
                    <a:pt x="274320" y="0"/>
                  </a:lnTo>
                  <a:lnTo>
                    <a:pt x="274320" y="251460"/>
                  </a:lnTo>
                  <a:lnTo>
                    <a:pt x="0" y="251460"/>
                  </a:lnTo>
                  <a:lnTo>
                    <a:pt x="0" y="0"/>
                  </a:lnTo>
                </a:path>
              </a:pathLst>
            </a:custGeom>
            <a:solidFill>
              <a:srgbClr val="FFFFFF"/>
            </a:solidFill>
            <a:ln w="0" cap="rnd">
              <a:noFill/>
              <a:miter lim="101601"/>
              <a:headEnd/>
              <a:tailEnd/>
            </a:ln>
          </p:spPr>
        </p:sp>
        <p:sp>
          <p:nvSpPr>
            <p:cNvPr id="29" name="Shape 1783"/>
            <p:cNvSpPr>
              <a:spLocks/>
            </p:cNvSpPr>
            <p:nvPr/>
          </p:nvSpPr>
          <p:spPr bwMode="auto">
            <a:xfrm>
              <a:off x="419" y="14127"/>
              <a:ext cx="2743" cy="2515"/>
            </a:xfrm>
            <a:custGeom>
              <a:avLst/>
              <a:gdLst>
                <a:gd name="T0" fmla="*/ 0 w 274320"/>
                <a:gd name="T1" fmla="*/ 251460 h 251460"/>
                <a:gd name="T2" fmla="*/ 274320 w 274320"/>
                <a:gd name="T3" fmla="*/ 251460 h 251460"/>
                <a:gd name="T4" fmla="*/ 274320 w 274320"/>
                <a:gd name="T5" fmla="*/ 0 h 251460"/>
                <a:gd name="T6" fmla="*/ 0 w 274320"/>
                <a:gd name="T7" fmla="*/ 0 h 251460"/>
                <a:gd name="T8" fmla="*/ 0 w 274320"/>
                <a:gd name="T9" fmla="*/ 25146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251460"/>
                  </a:moveTo>
                  <a:lnTo>
                    <a:pt x="274320" y="251460"/>
                  </a:lnTo>
                  <a:lnTo>
                    <a:pt x="274320" y="0"/>
                  </a:lnTo>
                  <a:lnTo>
                    <a:pt x="0" y="0"/>
                  </a:lnTo>
                  <a:lnTo>
                    <a:pt x="0" y="251460"/>
                  </a:lnTo>
                  <a:close/>
                </a:path>
              </a:pathLst>
            </a:custGeom>
            <a:noFill/>
            <a:ln w="9525" cap="rnd">
              <a:solidFill>
                <a:srgbClr val="000000"/>
              </a:solidFill>
              <a:miter lim="101601"/>
              <a:headEnd/>
              <a:tailEnd/>
            </a:ln>
          </p:spPr>
        </p:sp>
        <p:sp>
          <p:nvSpPr>
            <p:cNvPr id="30" name="Rectangle 29"/>
            <p:cNvSpPr>
              <a:spLocks noChangeArrowheads="1"/>
            </p:cNvSpPr>
            <p:nvPr/>
          </p:nvSpPr>
          <p:spPr bwMode="auto">
            <a:xfrm>
              <a:off x="1469" y="14487"/>
              <a:ext cx="1028"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latin typeface="Calibri"/>
                </a:rPr>
                <a:t>7</a:t>
              </a:r>
            </a:p>
          </p:txBody>
        </p:sp>
        <p:sp>
          <p:nvSpPr>
            <p:cNvPr id="31" name="Rectangle 30"/>
            <p:cNvSpPr>
              <a:spLocks noChangeArrowheads="1"/>
            </p:cNvSpPr>
            <p:nvPr/>
          </p:nvSpPr>
          <p:spPr bwMode="auto">
            <a:xfrm>
              <a:off x="2185" y="14937"/>
              <a:ext cx="458"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0070C0"/>
                  </a:solidFill>
                  <a:latin typeface="Calibri"/>
                </a:rPr>
                <a:t>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N°2</a:t>
            </a:r>
          </a:p>
        </p:txBody>
      </p:sp>
      <p:sp>
        <p:nvSpPr>
          <p:cNvPr id="3" name="Espace réservé du contenu 2"/>
          <p:cNvSpPr>
            <a:spLocks noGrp="1"/>
          </p:cNvSpPr>
          <p:nvPr>
            <p:ph idx="1"/>
          </p:nvPr>
        </p:nvSpPr>
        <p:spPr/>
        <p:txBody>
          <a:bodyPr/>
          <a:lstStyle/>
          <a:p>
            <a:r>
              <a:rPr lang="fr-FR" dirty="0"/>
              <a:t>L’organisateur de la compétition que vous devez arbitrer lors du prochain Week end vous appelle et vous demande comment faire pour équerrer le terrain ? Que lui répondez-vous ?</a:t>
            </a:r>
          </a:p>
          <a:p>
            <a:pPr>
              <a:buNone/>
            </a:pPr>
            <a:br>
              <a:rPr lang="fr-FR" dirty="0"/>
            </a:br>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157192"/>
            <a:ext cx="8229600" cy="1143000"/>
          </a:xfrm>
        </p:spPr>
        <p:txBody>
          <a:bodyPr>
            <a:normAutofit fontScale="90000"/>
          </a:bodyPr>
          <a:lstStyle/>
          <a:p>
            <a:r>
              <a:rPr lang="fr-FR" dirty="0"/>
              <a:t>Cette flèche a été tirée hors temps et a percuté le 10 avant de se planter hors zone.</a:t>
            </a:r>
            <a:br>
              <a:rPr lang="fr-FR" dirty="0"/>
            </a:br>
            <a:endParaRPr lang="fr-FR" dirty="0"/>
          </a:p>
        </p:txBody>
      </p:sp>
      <p:sp>
        <p:nvSpPr>
          <p:cNvPr id="3" name="Espace réservé du contenu 2"/>
          <p:cNvSpPr>
            <a:spLocks noGrp="1"/>
          </p:cNvSpPr>
          <p:nvPr>
            <p:ph idx="1"/>
          </p:nvPr>
        </p:nvSpPr>
        <p:spPr>
          <a:xfrm>
            <a:off x="395536" y="1052736"/>
            <a:ext cx="8229600" cy="2409131"/>
          </a:xfrm>
        </p:spPr>
        <p:txBody>
          <a:bodyPr>
            <a:normAutofit/>
          </a:bodyPr>
          <a:lstStyle/>
          <a:p>
            <a:pPr>
              <a:buNone/>
            </a:pPr>
            <a:r>
              <a:rPr lang="fr-FR" dirty="0"/>
              <a:t> </a:t>
            </a:r>
          </a:p>
          <a:p>
            <a:endParaRPr lang="fr-FR" dirty="0"/>
          </a:p>
        </p:txBody>
      </p:sp>
      <p:grpSp>
        <p:nvGrpSpPr>
          <p:cNvPr id="4" name="Group 11169"/>
          <p:cNvGrpSpPr>
            <a:grpSpLocks/>
          </p:cNvGrpSpPr>
          <p:nvPr/>
        </p:nvGrpSpPr>
        <p:grpSpPr bwMode="auto">
          <a:xfrm>
            <a:off x="1763688" y="620688"/>
            <a:ext cx="5976664" cy="3312368"/>
            <a:chOff x="0" y="0"/>
            <a:chExt cx="27025" cy="13090"/>
          </a:xfrm>
        </p:grpSpPr>
        <p:sp>
          <p:nvSpPr>
            <p:cNvPr id="5" name="Rectangle 4"/>
            <p:cNvSpPr>
              <a:spLocks noChangeArrowheads="1"/>
            </p:cNvSpPr>
            <p:nvPr/>
          </p:nvSpPr>
          <p:spPr bwMode="auto">
            <a:xfrm>
              <a:off x="18538" y="10594"/>
              <a:ext cx="466" cy="1632"/>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100" b="0" i="0" u="none" strike="noStrike" baseline="0">
                  <a:solidFill>
                    <a:srgbClr val="000000"/>
                  </a:solidFill>
                  <a:latin typeface="Calibri"/>
                </a:rPr>
                <a:t> </a:t>
              </a:r>
              <a:endParaRPr lang="fr-FR" sz="1100" b="0" i="0" u="none" strike="noStrike" baseline="0">
                <a:solidFill>
                  <a:srgbClr val="000000"/>
                </a:solidFill>
                <a:latin typeface="Times New Roman"/>
                <a:cs typeface="Times New Roman"/>
              </a:endParaRPr>
            </a:p>
            <a:p>
              <a:pPr algn="l" rtl="0">
                <a:defRPr sz="1000"/>
              </a:pPr>
              <a:endParaRPr lang="fr-FR" sz="1100" b="0" i="0" u="none" strike="noStrike" baseline="0">
                <a:solidFill>
                  <a:srgbClr val="000000"/>
                </a:solidFill>
                <a:latin typeface="Times New Roman"/>
                <a:cs typeface="Times New Roman"/>
              </a:endParaRPr>
            </a:p>
          </p:txBody>
        </p:sp>
        <p:pic>
          <p:nvPicPr>
            <p:cNvPr id="6" name="Picture 2001"/>
            <p:cNvPicPr>
              <a:picLocks noChangeAspect="1" noChangeArrowheads="1"/>
            </p:cNvPicPr>
            <p:nvPr/>
          </p:nvPicPr>
          <p:blipFill>
            <a:blip r:embed="rId2" cstate="print"/>
            <a:srcRect/>
            <a:stretch>
              <a:fillRect/>
            </a:stretch>
          </p:blipFill>
          <p:spPr bwMode="auto">
            <a:xfrm>
              <a:off x="7188" y="0"/>
              <a:ext cx="12442" cy="11543"/>
            </a:xfrm>
            <a:prstGeom prst="rect">
              <a:avLst/>
            </a:prstGeom>
            <a:noFill/>
          </p:spPr>
        </p:pic>
        <p:sp>
          <p:nvSpPr>
            <p:cNvPr id="7" name="Shape 2002"/>
            <p:cNvSpPr>
              <a:spLocks/>
            </p:cNvSpPr>
            <p:nvPr/>
          </p:nvSpPr>
          <p:spPr bwMode="auto">
            <a:xfrm>
              <a:off x="5537" y="6014"/>
              <a:ext cx="8172" cy="762"/>
            </a:xfrm>
            <a:custGeom>
              <a:avLst/>
              <a:gdLst>
                <a:gd name="T0" fmla="*/ 0 w 817245"/>
                <a:gd name="T1" fmla="*/ 0 h 76200"/>
                <a:gd name="T2" fmla="*/ 817245 w 817245"/>
                <a:gd name="T3" fmla="*/ 76200 h 76200"/>
              </a:gdLst>
              <a:ahLst/>
              <a:cxnLst>
                <a:cxn ang="0">
                  <a:pos x="741045" y="0"/>
                </a:cxn>
                <a:cxn ang="0">
                  <a:pos x="817245" y="38100"/>
                </a:cxn>
                <a:cxn ang="0">
                  <a:pos x="741045" y="76200"/>
                </a:cxn>
                <a:cxn ang="0">
                  <a:pos x="741045" y="44450"/>
                </a:cxn>
                <a:cxn ang="0">
                  <a:pos x="6350" y="44450"/>
                </a:cxn>
                <a:cxn ang="0">
                  <a:pos x="0" y="38100"/>
                </a:cxn>
                <a:cxn ang="0">
                  <a:pos x="6350" y="31750"/>
                </a:cxn>
                <a:cxn ang="0">
                  <a:pos x="741045" y="31750"/>
                </a:cxn>
                <a:cxn ang="0">
                  <a:pos x="741045" y="0"/>
                </a:cxn>
              </a:cxnLst>
              <a:rect l="T0" t="T1" r="T2" b="T3"/>
              <a:pathLst>
                <a:path w="817245" h="76200">
                  <a:moveTo>
                    <a:pt x="741045" y="0"/>
                  </a:moveTo>
                  <a:lnTo>
                    <a:pt x="817245" y="38100"/>
                  </a:lnTo>
                  <a:lnTo>
                    <a:pt x="741045" y="76200"/>
                  </a:lnTo>
                  <a:lnTo>
                    <a:pt x="741045" y="44450"/>
                  </a:lnTo>
                  <a:lnTo>
                    <a:pt x="6350" y="44450"/>
                  </a:lnTo>
                  <a:cubicBezTo>
                    <a:pt x="2794" y="44450"/>
                    <a:pt x="0" y="41656"/>
                    <a:pt x="0" y="38100"/>
                  </a:cubicBezTo>
                  <a:cubicBezTo>
                    <a:pt x="0" y="34544"/>
                    <a:pt x="2794" y="31750"/>
                    <a:pt x="6350" y="31750"/>
                  </a:cubicBezTo>
                  <a:lnTo>
                    <a:pt x="741045" y="31750"/>
                  </a:lnTo>
                  <a:lnTo>
                    <a:pt x="741045" y="0"/>
                  </a:lnTo>
                  <a:close/>
                </a:path>
              </a:pathLst>
            </a:custGeom>
            <a:solidFill>
              <a:srgbClr val="000000"/>
            </a:solidFill>
            <a:ln w="0">
              <a:noFill/>
              <a:round/>
              <a:headEnd/>
              <a:tailEnd/>
            </a:ln>
          </p:spPr>
        </p:sp>
        <p:sp>
          <p:nvSpPr>
            <p:cNvPr id="8" name="Shape 2003"/>
            <p:cNvSpPr>
              <a:spLocks/>
            </p:cNvSpPr>
            <p:nvPr/>
          </p:nvSpPr>
          <p:spPr bwMode="auto">
            <a:xfrm>
              <a:off x="4945" y="3269"/>
              <a:ext cx="7767" cy="2506"/>
            </a:xfrm>
            <a:custGeom>
              <a:avLst/>
              <a:gdLst>
                <a:gd name="T0" fmla="*/ 0 w 776732"/>
                <a:gd name="T1" fmla="*/ 0 h 250571"/>
                <a:gd name="T2" fmla="*/ 776732 w 776732"/>
                <a:gd name="T3" fmla="*/ 250571 h 250571"/>
              </a:gdLst>
              <a:ahLst/>
              <a:cxnLst>
                <a:cxn ang="0">
                  <a:pos x="8890" y="1015"/>
                </a:cxn>
                <a:cxn ang="0">
                  <a:pos x="705459" y="207952"/>
                </a:cxn>
                <a:cxn ang="0">
                  <a:pos x="714502" y="177546"/>
                </a:cxn>
                <a:cxn ang="0">
                  <a:pos x="776732" y="235712"/>
                </a:cxn>
                <a:cxn ang="0">
                  <a:pos x="692785" y="250571"/>
                </a:cxn>
                <a:cxn ang="0">
                  <a:pos x="701829" y="220159"/>
                </a:cxn>
                <a:cxn ang="0">
                  <a:pos x="5334" y="13208"/>
                </a:cxn>
                <a:cxn ang="0">
                  <a:pos x="1016" y="5334"/>
                </a:cxn>
                <a:cxn ang="0">
                  <a:pos x="8890" y="1015"/>
                </a:cxn>
              </a:cxnLst>
              <a:rect l="T0" t="T1" r="T2" b="T3"/>
              <a:pathLst>
                <a:path w="776732" h="250571">
                  <a:moveTo>
                    <a:pt x="8890" y="1015"/>
                  </a:moveTo>
                  <a:lnTo>
                    <a:pt x="705459" y="207952"/>
                  </a:lnTo>
                  <a:lnTo>
                    <a:pt x="714502" y="177546"/>
                  </a:lnTo>
                  <a:lnTo>
                    <a:pt x="776732" y="235712"/>
                  </a:lnTo>
                  <a:lnTo>
                    <a:pt x="692785" y="250571"/>
                  </a:lnTo>
                  <a:lnTo>
                    <a:pt x="701829" y="220159"/>
                  </a:lnTo>
                  <a:lnTo>
                    <a:pt x="5334" y="13208"/>
                  </a:lnTo>
                  <a:cubicBezTo>
                    <a:pt x="1905" y="12192"/>
                    <a:pt x="0" y="8636"/>
                    <a:pt x="1016" y="5334"/>
                  </a:cubicBezTo>
                  <a:cubicBezTo>
                    <a:pt x="2032" y="1905"/>
                    <a:pt x="5588" y="0"/>
                    <a:pt x="8890" y="1015"/>
                  </a:cubicBezTo>
                  <a:close/>
                </a:path>
              </a:pathLst>
            </a:custGeom>
            <a:solidFill>
              <a:srgbClr val="000000"/>
            </a:solidFill>
            <a:ln w="0">
              <a:noFill/>
              <a:round/>
              <a:headEnd/>
              <a:tailEnd/>
            </a:ln>
          </p:spPr>
        </p:sp>
        <p:sp>
          <p:nvSpPr>
            <p:cNvPr id="9" name="Shape 2004"/>
            <p:cNvSpPr>
              <a:spLocks/>
            </p:cNvSpPr>
            <p:nvPr/>
          </p:nvSpPr>
          <p:spPr bwMode="auto">
            <a:xfrm>
              <a:off x="12712" y="2500"/>
              <a:ext cx="12004" cy="1172"/>
            </a:xfrm>
            <a:custGeom>
              <a:avLst/>
              <a:gdLst>
                <a:gd name="T0" fmla="*/ 0 w 1200404"/>
                <a:gd name="T1" fmla="*/ 0 h 117221"/>
                <a:gd name="T2" fmla="*/ 1200404 w 1200404"/>
                <a:gd name="T3" fmla="*/ 117221 h 117221"/>
              </a:gdLst>
              <a:ahLst/>
              <a:cxnLst>
                <a:cxn ang="0">
                  <a:pos x="1193419" y="253"/>
                </a:cxn>
                <a:cxn ang="0">
                  <a:pos x="1200150" y="6223"/>
                </a:cxn>
                <a:cxn ang="0">
                  <a:pos x="1194181" y="12953"/>
                </a:cxn>
                <a:cxn ang="0">
                  <a:pos x="76423" y="85537"/>
                </a:cxn>
                <a:cxn ang="0">
                  <a:pos x="78486" y="117221"/>
                </a:cxn>
                <a:cxn ang="0">
                  <a:pos x="0" y="84074"/>
                </a:cxn>
                <a:cxn ang="0">
                  <a:pos x="73533" y="41148"/>
                </a:cxn>
                <a:cxn ang="0">
                  <a:pos x="75597" y="72841"/>
                </a:cxn>
                <a:cxn ang="0">
                  <a:pos x="1193419" y="253"/>
                </a:cxn>
              </a:cxnLst>
              <a:rect l="T0" t="T1" r="T2" b="T3"/>
              <a:pathLst>
                <a:path w="1200404" h="117221">
                  <a:moveTo>
                    <a:pt x="1193419" y="253"/>
                  </a:moveTo>
                  <a:cubicBezTo>
                    <a:pt x="1196848" y="0"/>
                    <a:pt x="1199896" y="2667"/>
                    <a:pt x="1200150" y="6223"/>
                  </a:cubicBezTo>
                  <a:cubicBezTo>
                    <a:pt x="1200404" y="9651"/>
                    <a:pt x="1197737" y="12700"/>
                    <a:pt x="1194181" y="12953"/>
                  </a:cubicBezTo>
                  <a:lnTo>
                    <a:pt x="76423" y="85537"/>
                  </a:lnTo>
                  <a:lnTo>
                    <a:pt x="78486" y="117221"/>
                  </a:lnTo>
                  <a:lnTo>
                    <a:pt x="0" y="84074"/>
                  </a:lnTo>
                  <a:lnTo>
                    <a:pt x="73533" y="41148"/>
                  </a:lnTo>
                  <a:lnTo>
                    <a:pt x="75597" y="72841"/>
                  </a:lnTo>
                  <a:lnTo>
                    <a:pt x="1193419" y="253"/>
                  </a:lnTo>
                  <a:close/>
                </a:path>
              </a:pathLst>
            </a:custGeom>
            <a:solidFill>
              <a:srgbClr val="000000"/>
            </a:solidFill>
            <a:ln w="0">
              <a:noFill/>
              <a:round/>
              <a:headEnd/>
              <a:tailEnd/>
            </a:ln>
          </p:spPr>
        </p:sp>
        <p:sp>
          <p:nvSpPr>
            <p:cNvPr id="10" name="Shape 2006"/>
            <p:cNvSpPr>
              <a:spLocks/>
            </p:cNvSpPr>
            <p:nvPr/>
          </p:nvSpPr>
          <p:spPr bwMode="auto">
            <a:xfrm>
              <a:off x="0" y="10211"/>
              <a:ext cx="2743" cy="2515"/>
            </a:xfrm>
            <a:custGeom>
              <a:avLst/>
              <a:gdLst>
                <a:gd name="T0" fmla="*/ 0 w 274320"/>
                <a:gd name="T1" fmla="*/ 251460 h 251460"/>
                <a:gd name="T2" fmla="*/ 274320 w 274320"/>
                <a:gd name="T3" fmla="*/ 251460 h 251460"/>
                <a:gd name="T4" fmla="*/ 274320 w 274320"/>
                <a:gd name="T5" fmla="*/ 0 h 251460"/>
                <a:gd name="T6" fmla="*/ 0 w 274320"/>
                <a:gd name="T7" fmla="*/ 0 h 251460"/>
                <a:gd name="T8" fmla="*/ 0 w 274320"/>
                <a:gd name="T9" fmla="*/ 251460 h 251460"/>
                <a:gd name="T10" fmla="*/ 0 w 274320"/>
                <a:gd name="T11" fmla="*/ 0 h 251460"/>
                <a:gd name="T12" fmla="*/ 274320 w 274320"/>
                <a:gd name="T13" fmla="*/ 251460 h 251460"/>
              </a:gdLst>
              <a:ahLst/>
              <a:cxnLst>
                <a:cxn ang="0">
                  <a:pos x="T0" y="T1"/>
                </a:cxn>
                <a:cxn ang="0">
                  <a:pos x="T2" y="T3"/>
                </a:cxn>
                <a:cxn ang="0">
                  <a:pos x="T4" y="T5"/>
                </a:cxn>
                <a:cxn ang="0">
                  <a:pos x="T6" y="T7"/>
                </a:cxn>
                <a:cxn ang="0">
                  <a:pos x="T8" y="T9"/>
                </a:cxn>
              </a:cxnLst>
              <a:rect l="T10" t="T11" r="T12" b="T13"/>
              <a:pathLst>
                <a:path w="274320" h="251460">
                  <a:moveTo>
                    <a:pt x="0" y="251460"/>
                  </a:moveTo>
                  <a:lnTo>
                    <a:pt x="274320" y="251460"/>
                  </a:lnTo>
                  <a:lnTo>
                    <a:pt x="274320" y="0"/>
                  </a:lnTo>
                  <a:lnTo>
                    <a:pt x="0" y="0"/>
                  </a:lnTo>
                  <a:lnTo>
                    <a:pt x="0" y="251460"/>
                  </a:lnTo>
                  <a:close/>
                </a:path>
              </a:pathLst>
            </a:custGeom>
            <a:noFill/>
            <a:ln w="9525" cap="rnd">
              <a:solidFill>
                <a:srgbClr val="000000"/>
              </a:solidFill>
              <a:miter lim="101601"/>
              <a:headEnd/>
              <a:tailEnd/>
            </a:ln>
          </p:spPr>
        </p:sp>
        <p:sp>
          <p:nvSpPr>
            <p:cNvPr id="11" name="Rectangle 10"/>
            <p:cNvSpPr>
              <a:spLocks noChangeArrowheads="1"/>
            </p:cNvSpPr>
            <p:nvPr/>
          </p:nvSpPr>
          <p:spPr bwMode="auto">
            <a:xfrm>
              <a:off x="1389" y="11025"/>
              <a:ext cx="458"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FF0000"/>
                  </a:solidFill>
                  <a:latin typeface="Calibri"/>
                </a:rPr>
                <a:t> </a:t>
              </a:r>
              <a:endParaRPr lang="fr-FR" sz="1100" b="0" i="0" u="none" strike="noStrike" baseline="0">
                <a:solidFill>
                  <a:srgbClr val="000000"/>
                </a:solidFill>
                <a:latin typeface="Times New Roman"/>
                <a:cs typeface="Times New Roman"/>
              </a:endParaRPr>
            </a:p>
            <a:p>
              <a:pPr algn="l" rtl="0">
                <a:defRPr sz="1000"/>
              </a:pPr>
              <a:endParaRPr lang="fr-FR" sz="1100" b="0" i="0" u="none" strike="noStrike" baseline="0">
                <a:solidFill>
                  <a:srgbClr val="000000"/>
                </a:solidFill>
                <a:latin typeface="Times New Roman"/>
                <a:cs typeface="Times New Roman"/>
              </a:endParaRPr>
            </a:p>
          </p:txBody>
        </p:sp>
        <p:sp>
          <p:nvSpPr>
            <p:cNvPr id="12" name="Shape 13505"/>
            <p:cNvSpPr>
              <a:spLocks/>
            </p:cNvSpPr>
            <p:nvPr/>
          </p:nvSpPr>
          <p:spPr bwMode="auto">
            <a:xfrm>
              <a:off x="23139" y="1334"/>
              <a:ext cx="3886" cy="2515"/>
            </a:xfrm>
            <a:custGeom>
              <a:avLst/>
              <a:gdLst>
                <a:gd name="T0" fmla="*/ 0 w 388620"/>
                <a:gd name="T1" fmla="*/ 0 h 251460"/>
                <a:gd name="T2" fmla="*/ 388620 w 388620"/>
                <a:gd name="T3" fmla="*/ 0 h 251460"/>
                <a:gd name="T4" fmla="*/ 388620 w 388620"/>
                <a:gd name="T5" fmla="*/ 251460 h 251460"/>
                <a:gd name="T6" fmla="*/ 0 w 388620"/>
                <a:gd name="T7" fmla="*/ 251460 h 251460"/>
                <a:gd name="T8" fmla="*/ 0 w 388620"/>
                <a:gd name="T9" fmla="*/ 0 h 251460"/>
                <a:gd name="T10" fmla="*/ 0 w 388620"/>
                <a:gd name="T11" fmla="*/ 0 h 251460"/>
                <a:gd name="T12" fmla="*/ 388620 w 388620"/>
                <a:gd name="T13" fmla="*/ 251460 h 251460"/>
              </a:gdLst>
              <a:ahLst/>
              <a:cxnLst>
                <a:cxn ang="0">
                  <a:pos x="T0" y="T1"/>
                </a:cxn>
                <a:cxn ang="0">
                  <a:pos x="T2" y="T3"/>
                </a:cxn>
                <a:cxn ang="0">
                  <a:pos x="T4" y="T5"/>
                </a:cxn>
                <a:cxn ang="0">
                  <a:pos x="T6" y="T7"/>
                </a:cxn>
                <a:cxn ang="0">
                  <a:pos x="T8" y="T9"/>
                </a:cxn>
              </a:cxnLst>
              <a:rect l="T10" t="T11" r="T12" b="T13"/>
              <a:pathLst>
                <a:path w="388620" h="251460">
                  <a:moveTo>
                    <a:pt x="0" y="0"/>
                  </a:moveTo>
                  <a:lnTo>
                    <a:pt x="388620" y="0"/>
                  </a:lnTo>
                  <a:lnTo>
                    <a:pt x="388620" y="251460"/>
                  </a:lnTo>
                  <a:lnTo>
                    <a:pt x="0" y="251460"/>
                  </a:lnTo>
                  <a:lnTo>
                    <a:pt x="0" y="0"/>
                  </a:lnTo>
                </a:path>
              </a:pathLst>
            </a:custGeom>
            <a:solidFill>
              <a:srgbClr val="FFFFFF"/>
            </a:solidFill>
            <a:ln w="0" cap="rnd">
              <a:noFill/>
              <a:miter lim="101601"/>
              <a:headEnd/>
              <a:tailEnd/>
            </a:ln>
          </p:spPr>
        </p:sp>
        <p:sp>
          <p:nvSpPr>
            <p:cNvPr id="13" name="Shape 2009"/>
            <p:cNvSpPr>
              <a:spLocks/>
            </p:cNvSpPr>
            <p:nvPr/>
          </p:nvSpPr>
          <p:spPr bwMode="auto">
            <a:xfrm>
              <a:off x="23139" y="1334"/>
              <a:ext cx="3886" cy="2515"/>
            </a:xfrm>
            <a:custGeom>
              <a:avLst/>
              <a:gdLst>
                <a:gd name="T0" fmla="*/ 0 w 388620"/>
                <a:gd name="T1" fmla="*/ 251460 h 251460"/>
                <a:gd name="T2" fmla="*/ 388620 w 388620"/>
                <a:gd name="T3" fmla="*/ 251460 h 251460"/>
                <a:gd name="T4" fmla="*/ 388620 w 388620"/>
                <a:gd name="T5" fmla="*/ 0 h 251460"/>
                <a:gd name="T6" fmla="*/ 0 w 388620"/>
                <a:gd name="T7" fmla="*/ 0 h 251460"/>
                <a:gd name="T8" fmla="*/ 0 w 388620"/>
                <a:gd name="T9" fmla="*/ 251460 h 251460"/>
                <a:gd name="T10" fmla="*/ 0 w 388620"/>
                <a:gd name="T11" fmla="*/ 0 h 251460"/>
                <a:gd name="T12" fmla="*/ 388620 w 388620"/>
                <a:gd name="T13" fmla="*/ 251460 h 251460"/>
              </a:gdLst>
              <a:ahLst/>
              <a:cxnLst>
                <a:cxn ang="0">
                  <a:pos x="T0" y="T1"/>
                </a:cxn>
                <a:cxn ang="0">
                  <a:pos x="T2" y="T3"/>
                </a:cxn>
                <a:cxn ang="0">
                  <a:pos x="T4" y="T5"/>
                </a:cxn>
                <a:cxn ang="0">
                  <a:pos x="T6" y="T7"/>
                </a:cxn>
                <a:cxn ang="0">
                  <a:pos x="T8" y="T9"/>
                </a:cxn>
              </a:cxnLst>
              <a:rect l="T10" t="T11" r="T12" b="T13"/>
              <a:pathLst>
                <a:path w="388620" h="251460">
                  <a:moveTo>
                    <a:pt x="0" y="251460"/>
                  </a:moveTo>
                  <a:lnTo>
                    <a:pt x="388620" y="251460"/>
                  </a:lnTo>
                  <a:lnTo>
                    <a:pt x="388620" y="0"/>
                  </a:lnTo>
                  <a:lnTo>
                    <a:pt x="0" y="0"/>
                  </a:lnTo>
                  <a:lnTo>
                    <a:pt x="0" y="251460"/>
                  </a:lnTo>
                  <a:close/>
                </a:path>
              </a:pathLst>
            </a:custGeom>
            <a:noFill/>
            <a:ln w="9525" cap="rnd">
              <a:solidFill>
                <a:srgbClr val="000000"/>
              </a:solidFill>
              <a:miter lim="101601"/>
              <a:headEnd/>
              <a:tailEnd/>
            </a:ln>
          </p:spPr>
        </p:sp>
        <p:sp>
          <p:nvSpPr>
            <p:cNvPr id="14" name="Rectangle 13"/>
            <p:cNvSpPr>
              <a:spLocks noChangeArrowheads="1"/>
            </p:cNvSpPr>
            <p:nvPr/>
          </p:nvSpPr>
          <p:spPr bwMode="auto">
            <a:xfrm>
              <a:off x="24771" y="2121"/>
              <a:ext cx="853" cy="1714"/>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solidFill>
                    <a:srgbClr val="000000"/>
                  </a:solidFill>
                  <a:latin typeface="Calibri"/>
                </a:rPr>
                <a:t>6</a:t>
              </a:r>
              <a:endParaRPr lang="fr-FR" sz="2400" b="0" i="0" u="none" strike="noStrike" baseline="0" dirty="0">
                <a:solidFill>
                  <a:srgbClr val="000000"/>
                </a:solidFill>
                <a:latin typeface="Times New Roman"/>
                <a:cs typeface="Times New Roman"/>
              </a:endParaRPr>
            </a:p>
            <a:p>
              <a:pPr algn="l" rtl="0">
                <a:defRPr sz="1000"/>
              </a:pPr>
              <a:endParaRPr lang="fr-FR" sz="1100" b="0" i="0" u="none" strike="noStrike" baseline="0" dirty="0">
                <a:solidFill>
                  <a:srgbClr val="000000"/>
                </a:solidFill>
                <a:latin typeface="Times New Roman"/>
                <a:cs typeface="Times New Roman"/>
              </a:endParaRPr>
            </a:p>
          </p:txBody>
        </p:sp>
        <p:sp>
          <p:nvSpPr>
            <p:cNvPr id="15" name="Rectangle 14"/>
            <p:cNvSpPr>
              <a:spLocks noChangeArrowheads="1"/>
            </p:cNvSpPr>
            <p:nvPr/>
          </p:nvSpPr>
          <p:spPr bwMode="auto">
            <a:xfrm>
              <a:off x="25411" y="1927"/>
              <a:ext cx="458"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000000"/>
                  </a:solidFill>
                  <a:latin typeface="Calibri"/>
                </a:rPr>
                <a:t> </a:t>
              </a:r>
              <a:endParaRPr lang="fr-FR" sz="1100" b="0" i="0" u="none" strike="noStrike" baseline="0">
                <a:solidFill>
                  <a:srgbClr val="000000"/>
                </a:solidFill>
                <a:latin typeface="Times New Roman"/>
                <a:cs typeface="Times New Roman"/>
              </a:endParaRPr>
            </a:p>
            <a:p>
              <a:pPr algn="l" rtl="0">
                <a:defRPr sz="1000"/>
              </a:pPr>
              <a:endParaRPr lang="fr-FR" sz="1100" b="0" i="0" u="none" strike="noStrike" baseline="0">
                <a:solidFill>
                  <a:srgbClr val="000000"/>
                </a:solidFill>
                <a:latin typeface="Times New Roman"/>
                <a:cs typeface="Times New Roman"/>
              </a:endParaRPr>
            </a:p>
          </p:txBody>
        </p:sp>
        <p:sp>
          <p:nvSpPr>
            <p:cNvPr id="16" name="Shape 13506"/>
            <p:cNvSpPr>
              <a:spLocks/>
            </p:cNvSpPr>
            <p:nvPr/>
          </p:nvSpPr>
          <p:spPr bwMode="auto">
            <a:xfrm>
              <a:off x="2605" y="5691"/>
              <a:ext cx="3886" cy="2515"/>
            </a:xfrm>
            <a:custGeom>
              <a:avLst/>
              <a:gdLst>
                <a:gd name="T0" fmla="*/ 0 w 388620"/>
                <a:gd name="T1" fmla="*/ 0 h 251460"/>
                <a:gd name="T2" fmla="*/ 388620 w 388620"/>
                <a:gd name="T3" fmla="*/ 0 h 251460"/>
                <a:gd name="T4" fmla="*/ 388620 w 388620"/>
                <a:gd name="T5" fmla="*/ 251460 h 251460"/>
                <a:gd name="T6" fmla="*/ 0 w 388620"/>
                <a:gd name="T7" fmla="*/ 251460 h 251460"/>
                <a:gd name="T8" fmla="*/ 0 w 388620"/>
                <a:gd name="T9" fmla="*/ 0 h 251460"/>
                <a:gd name="T10" fmla="*/ 0 w 388620"/>
                <a:gd name="T11" fmla="*/ 0 h 251460"/>
                <a:gd name="T12" fmla="*/ 388620 w 388620"/>
                <a:gd name="T13" fmla="*/ 251460 h 251460"/>
              </a:gdLst>
              <a:ahLst/>
              <a:cxnLst>
                <a:cxn ang="0">
                  <a:pos x="T0" y="T1"/>
                </a:cxn>
                <a:cxn ang="0">
                  <a:pos x="T2" y="T3"/>
                </a:cxn>
                <a:cxn ang="0">
                  <a:pos x="T4" y="T5"/>
                </a:cxn>
                <a:cxn ang="0">
                  <a:pos x="T6" y="T7"/>
                </a:cxn>
                <a:cxn ang="0">
                  <a:pos x="T8" y="T9"/>
                </a:cxn>
              </a:cxnLst>
              <a:rect l="T10" t="T11" r="T12" b="T13"/>
              <a:pathLst>
                <a:path w="388620" h="251460">
                  <a:moveTo>
                    <a:pt x="0" y="0"/>
                  </a:moveTo>
                  <a:lnTo>
                    <a:pt x="388620" y="0"/>
                  </a:lnTo>
                  <a:lnTo>
                    <a:pt x="388620" y="251460"/>
                  </a:lnTo>
                  <a:lnTo>
                    <a:pt x="0" y="251460"/>
                  </a:lnTo>
                  <a:lnTo>
                    <a:pt x="0" y="0"/>
                  </a:lnTo>
                </a:path>
              </a:pathLst>
            </a:custGeom>
            <a:solidFill>
              <a:srgbClr val="FFFFFF"/>
            </a:solidFill>
            <a:ln w="0" cap="rnd">
              <a:noFill/>
              <a:miter lim="101601"/>
              <a:headEnd/>
              <a:tailEnd/>
            </a:ln>
          </p:spPr>
        </p:sp>
        <p:sp>
          <p:nvSpPr>
            <p:cNvPr id="17" name="Shape 2013"/>
            <p:cNvSpPr>
              <a:spLocks/>
            </p:cNvSpPr>
            <p:nvPr/>
          </p:nvSpPr>
          <p:spPr bwMode="auto">
            <a:xfrm>
              <a:off x="1714" y="5626"/>
              <a:ext cx="3886" cy="2515"/>
            </a:xfrm>
            <a:custGeom>
              <a:avLst/>
              <a:gdLst>
                <a:gd name="T0" fmla="*/ 0 w 388620"/>
                <a:gd name="T1" fmla="*/ 251460 h 251460"/>
                <a:gd name="T2" fmla="*/ 388620 w 388620"/>
                <a:gd name="T3" fmla="*/ 251460 h 251460"/>
                <a:gd name="T4" fmla="*/ 388620 w 388620"/>
                <a:gd name="T5" fmla="*/ 0 h 251460"/>
                <a:gd name="T6" fmla="*/ 0 w 388620"/>
                <a:gd name="T7" fmla="*/ 0 h 251460"/>
                <a:gd name="T8" fmla="*/ 0 w 388620"/>
                <a:gd name="T9" fmla="*/ 251460 h 251460"/>
                <a:gd name="T10" fmla="*/ 0 w 388620"/>
                <a:gd name="T11" fmla="*/ 0 h 251460"/>
                <a:gd name="T12" fmla="*/ 388620 w 388620"/>
                <a:gd name="T13" fmla="*/ 251460 h 251460"/>
              </a:gdLst>
              <a:ahLst/>
              <a:cxnLst>
                <a:cxn ang="0">
                  <a:pos x="T0" y="T1"/>
                </a:cxn>
                <a:cxn ang="0">
                  <a:pos x="T2" y="T3"/>
                </a:cxn>
                <a:cxn ang="0">
                  <a:pos x="T4" y="T5"/>
                </a:cxn>
                <a:cxn ang="0">
                  <a:pos x="T6" y="T7"/>
                </a:cxn>
                <a:cxn ang="0">
                  <a:pos x="T8" y="T9"/>
                </a:cxn>
              </a:cxnLst>
              <a:rect l="T10" t="T11" r="T12" b="T13"/>
              <a:pathLst>
                <a:path w="388620" h="251460">
                  <a:moveTo>
                    <a:pt x="0" y="251460"/>
                  </a:moveTo>
                  <a:lnTo>
                    <a:pt x="388620" y="251460"/>
                  </a:lnTo>
                  <a:lnTo>
                    <a:pt x="388620" y="0"/>
                  </a:lnTo>
                  <a:lnTo>
                    <a:pt x="0" y="0"/>
                  </a:lnTo>
                  <a:lnTo>
                    <a:pt x="0" y="251460"/>
                  </a:lnTo>
                  <a:close/>
                </a:path>
              </a:pathLst>
            </a:custGeom>
            <a:noFill/>
            <a:ln w="9525" cap="rnd">
              <a:solidFill>
                <a:srgbClr val="000000"/>
              </a:solidFill>
              <a:miter lim="101601"/>
              <a:headEnd/>
              <a:tailEnd/>
            </a:ln>
          </p:spPr>
        </p:sp>
        <p:sp>
          <p:nvSpPr>
            <p:cNvPr id="18" name="Rectangle 17"/>
            <p:cNvSpPr>
              <a:spLocks noChangeArrowheads="1"/>
            </p:cNvSpPr>
            <p:nvPr/>
          </p:nvSpPr>
          <p:spPr bwMode="auto">
            <a:xfrm>
              <a:off x="3340" y="6404"/>
              <a:ext cx="853" cy="1713"/>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solidFill>
                    <a:srgbClr val="000000"/>
                  </a:solidFill>
                  <a:latin typeface="Calibri"/>
                </a:rPr>
                <a:t>9</a:t>
              </a:r>
              <a:endParaRPr lang="fr-FR" sz="2400" b="0" i="0" u="none" strike="noStrike" baseline="0" dirty="0">
                <a:solidFill>
                  <a:srgbClr val="000000"/>
                </a:solidFill>
                <a:latin typeface="Times New Roman"/>
                <a:cs typeface="Times New Roman"/>
              </a:endParaRPr>
            </a:p>
            <a:p>
              <a:pPr algn="l" rtl="0">
                <a:defRPr sz="1000"/>
              </a:pPr>
              <a:endParaRPr lang="fr-FR" sz="1100" b="0" i="0" u="none" strike="noStrike" baseline="0" dirty="0">
                <a:solidFill>
                  <a:srgbClr val="000000"/>
                </a:solidFill>
                <a:latin typeface="Times New Roman"/>
                <a:cs typeface="Times New Roman"/>
              </a:endParaRPr>
            </a:p>
          </p:txBody>
        </p:sp>
        <p:sp>
          <p:nvSpPr>
            <p:cNvPr id="19" name="Rectangle 18"/>
            <p:cNvSpPr>
              <a:spLocks noChangeArrowheads="1"/>
            </p:cNvSpPr>
            <p:nvPr/>
          </p:nvSpPr>
          <p:spPr bwMode="auto">
            <a:xfrm>
              <a:off x="3980" y="6209"/>
              <a:ext cx="458" cy="2065"/>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200" b="0" i="0" u="none" strike="noStrike" baseline="0">
                  <a:solidFill>
                    <a:srgbClr val="000000"/>
                  </a:solidFill>
                  <a:latin typeface="Calibri"/>
                </a:rPr>
                <a:t> </a:t>
              </a:r>
              <a:endParaRPr lang="fr-FR" sz="1100" b="0" i="0" u="none" strike="noStrike" baseline="0">
                <a:solidFill>
                  <a:srgbClr val="000000"/>
                </a:solidFill>
                <a:latin typeface="Times New Roman"/>
                <a:cs typeface="Times New Roman"/>
              </a:endParaRPr>
            </a:p>
            <a:p>
              <a:pPr algn="l" rtl="0">
                <a:defRPr sz="1000"/>
              </a:pPr>
              <a:endParaRPr lang="fr-FR" sz="1100" b="0" i="0" u="none" strike="noStrike" baseline="0">
                <a:solidFill>
                  <a:srgbClr val="000000"/>
                </a:solidFill>
                <a:latin typeface="Times New Roman"/>
                <a:cs typeface="Times New Roman"/>
              </a:endParaRPr>
            </a:p>
          </p:txBody>
        </p:sp>
        <p:sp>
          <p:nvSpPr>
            <p:cNvPr id="20" name="Shape 13507"/>
            <p:cNvSpPr>
              <a:spLocks/>
            </p:cNvSpPr>
            <p:nvPr/>
          </p:nvSpPr>
          <p:spPr bwMode="auto">
            <a:xfrm>
              <a:off x="1143" y="826"/>
              <a:ext cx="3886" cy="2515"/>
            </a:xfrm>
            <a:custGeom>
              <a:avLst/>
              <a:gdLst>
                <a:gd name="T0" fmla="*/ 0 w 388620"/>
                <a:gd name="T1" fmla="*/ 0 h 251460"/>
                <a:gd name="T2" fmla="*/ 388620 w 388620"/>
                <a:gd name="T3" fmla="*/ 0 h 251460"/>
                <a:gd name="T4" fmla="*/ 388620 w 388620"/>
                <a:gd name="T5" fmla="*/ 251460 h 251460"/>
                <a:gd name="T6" fmla="*/ 0 w 388620"/>
                <a:gd name="T7" fmla="*/ 251460 h 251460"/>
                <a:gd name="T8" fmla="*/ 0 w 388620"/>
                <a:gd name="T9" fmla="*/ 0 h 251460"/>
                <a:gd name="T10" fmla="*/ 0 w 388620"/>
                <a:gd name="T11" fmla="*/ 0 h 251460"/>
                <a:gd name="T12" fmla="*/ 388620 w 388620"/>
                <a:gd name="T13" fmla="*/ 251460 h 251460"/>
              </a:gdLst>
              <a:ahLst/>
              <a:cxnLst>
                <a:cxn ang="0">
                  <a:pos x="T0" y="T1"/>
                </a:cxn>
                <a:cxn ang="0">
                  <a:pos x="T2" y="T3"/>
                </a:cxn>
                <a:cxn ang="0">
                  <a:pos x="T4" y="T5"/>
                </a:cxn>
                <a:cxn ang="0">
                  <a:pos x="T6" y="T7"/>
                </a:cxn>
                <a:cxn ang="0">
                  <a:pos x="T8" y="T9"/>
                </a:cxn>
              </a:cxnLst>
              <a:rect l="T10" t="T11" r="T12" b="T13"/>
              <a:pathLst>
                <a:path w="388620" h="251460">
                  <a:moveTo>
                    <a:pt x="0" y="0"/>
                  </a:moveTo>
                  <a:lnTo>
                    <a:pt x="388620" y="0"/>
                  </a:lnTo>
                  <a:lnTo>
                    <a:pt x="388620" y="251460"/>
                  </a:lnTo>
                  <a:lnTo>
                    <a:pt x="0" y="251460"/>
                  </a:lnTo>
                  <a:lnTo>
                    <a:pt x="0" y="0"/>
                  </a:lnTo>
                </a:path>
              </a:pathLst>
            </a:custGeom>
            <a:solidFill>
              <a:srgbClr val="FFFFFF"/>
            </a:solidFill>
            <a:ln w="0" cap="rnd">
              <a:noFill/>
              <a:miter lim="101601"/>
              <a:headEnd/>
              <a:tailEnd/>
            </a:ln>
          </p:spPr>
        </p:sp>
        <p:sp>
          <p:nvSpPr>
            <p:cNvPr id="21" name="Shape 2017"/>
            <p:cNvSpPr>
              <a:spLocks/>
            </p:cNvSpPr>
            <p:nvPr/>
          </p:nvSpPr>
          <p:spPr bwMode="auto">
            <a:xfrm>
              <a:off x="1143" y="826"/>
              <a:ext cx="3886" cy="2515"/>
            </a:xfrm>
            <a:custGeom>
              <a:avLst/>
              <a:gdLst>
                <a:gd name="T0" fmla="*/ 0 w 388620"/>
                <a:gd name="T1" fmla="*/ 251460 h 251460"/>
                <a:gd name="T2" fmla="*/ 388620 w 388620"/>
                <a:gd name="T3" fmla="*/ 251460 h 251460"/>
                <a:gd name="T4" fmla="*/ 388620 w 388620"/>
                <a:gd name="T5" fmla="*/ 0 h 251460"/>
                <a:gd name="T6" fmla="*/ 0 w 388620"/>
                <a:gd name="T7" fmla="*/ 0 h 251460"/>
                <a:gd name="T8" fmla="*/ 0 w 388620"/>
                <a:gd name="T9" fmla="*/ 251460 h 251460"/>
                <a:gd name="T10" fmla="*/ 0 w 388620"/>
                <a:gd name="T11" fmla="*/ 0 h 251460"/>
                <a:gd name="T12" fmla="*/ 388620 w 388620"/>
                <a:gd name="T13" fmla="*/ 251460 h 251460"/>
              </a:gdLst>
              <a:ahLst/>
              <a:cxnLst>
                <a:cxn ang="0">
                  <a:pos x="T0" y="T1"/>
                </a:cxn>
                <a:cxn ang="0">
                  <a:pos x="T2" y="T3"/>
                </a:cxn>
                <a:cxn ang="0">
                  <a:pos x="T4" y="T5"/>
                </a:cxn>
                <a:cxn ang="0">
                  <a:pos x="T6" y="T7"/>
                </a:cxn>
                <a:cxn ang="0">
                  <a:pos x="T8" y="T9"/>
                </a:cxn>
              </a:cxnLst>
              <a:rect l="T10" t="T11" r="T12" b="T13"/>
              <a:pathLst>
                <a:path w="388620" h="251460">
                  <a:moveTo>
                    <a:pt x="0" y="251460"/>
                  </a:moveTo>
                  <a:lnTo>
                    <a:pt x="388620" y="251460"/>
                  </a:lnTo>
                  <a:lnTo>
                    <a:pt x="388620" y="0"/>
                  </a:lnTo>
                  <a:lnTo>
                    <a:pt x="0" y="0"/>
                  </a:lnTo>
                  <a:lnTo>
                    <a:pt x="0" y="251460"/>
                  </a:lnTo>
                  <a:close/>
                </a:path>
              </a:pathLst>
            </a:custGeom>
            <a:noFill/>
            <a:ln w="9525" cap="rnd">
              <a:solidFill>
                <a:srgbClr val="000000"/>
              </a:solidFill>
              <a:miter lim="101601"/>
              <a:headEnd/>
              <a:tailEnd/>
            </a:ln>
          </p:spPr>
        </p:sp>
        <p:sp>
          <p:nvSpPr>
            <p:cNvPr id="22" name="Rectangle 21"/>
            <p:cNvSpPr>
              <a:spLocks noChangeArrowheads="1"/>
            </p:cNvSpPr>
            <p:nvPr/>
          </p:nvSpPr>
          <p:spPr bwMode="auto">
            <a:xfrm>
              <a:off x="2456" y="1588"/>
              <a:ext cx="1704" cy="1713"/>
            </a:xfrm>
            <a:prstGeom prst="rect">
              <a:avLst/>
            </a:prstGeom>
            <a:noFill/>
            <a:ln w="9525">
              <a:no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400" b="0" i="0" u="none" strike="noStrike" baseline="0" dirty="0">
                  <a:solidFill>
                    <a:srgbClr val="000000"/>
                  </a:solidFill>
                  <a:latin typeface="Calibri"/>
                </a:rPr>
                <a:t>10</a:t>
              </a:r>
              <a:endParaRPr lang="fr-FR" sz="2400" b="0" i="0" u="none" strike="noStrike" baseline="0" dirty="0">
                <a:solidFill>
                  <a:srgbClr val="000000"/>
                </a:solidFill>
                <a:latin typeface="Times New Roman"/>
                <a:cs typeface="Times New Roman"/>
              </a:endParaRPr>
            </a:p>
            <a:p>
              <a:pPr algn="l" rtl="0">
                <a:defRPr sz="1000"/>
              </a:pPr>
              <a:endParaRPr lang="fr-FR" sz="1100" b="0" i="0" u="none" strike="noStrike" baseline="0" dirty="0">
                <a:solidFill>
                  <a:srgbClr val="000000"/>
                </a:solidFill>
                <a:latin typeface="Times New Roman"/>
                <a:cs typeface="Times New Roman"/>
              </a:endParaRPr>
            </a:p>
          </p:txBody>
        </p:sp>
        <p:sp>
          <p:nvSpPr>
            <p:cNvPr id="23" name="Shape 2021"/>
            <p:cNvSpPr>
              <a:spLocks/>
            </p:cNvSpPr>
            <p:nvPr/>
          </p:nvSpPr>
          <p:spPr bwMode="auto">
            <a:xfrm>
              <a:off x="2679" y="11157"/>
              <a:ext cx="8173" cy="762"/>
            </a:xfrm>
            <a:custGeom>
              <a:avLst/>
              <a:gdLst>
                <a:gd name="T0" fmla="*/ 0 w 817245"/>
                <a:gd name="T1" fmla="*/ 0 h 76200"/>
                <a:gd name="T2" fmla="*/ 817245 w 817245"/>
                <a:gd name="T3" fmla="*/ 76200 h 76200"/>
              </a:gdLst>
              <a:ahLst/>
              <a:cxnLst>
                <a:cxn ang="0">
                  <a:pos x="741045" y="0"/>
                </a:cxn>
                <a:cxn ang="0">
                  <a:pos x="817245" y="38100"/>
                </a:cxn>
                <a:cxn ang="0">
                  <a:pos x="741045" y="76200"/>
                </a:cxn>
                <a:cxn ang="0">
                  <a:pos x="741045" y="44450"/>
                </a:cxn>
                <a:cxn ang="0">
                  <a:pos x="6350" y="44450"/>
                </a:cxn>
                <a:cxn ang="0">
                  <a:pos x="0" y="38100"/>
                </a:cxn>
                <a:cxn ang="0">
                  <a:pos x="6350" y="31750"/>
                </a:cxn>
                <a:cxn ang="0">
                  <a:pos x="741045" y="31750"/>
                </a:cxn>
                <a:cxn ang="0">
                  <a:pos x="741045" y="0"/>
                </a:cxn>
              </a:cxnLst>
              <a:rect l="T0" t="T1" r="T2" b="T3"/>
              <a:pathLst>
                <a:path w="817245" h="76200">
                  <a:moveTo>
                    <a:pt x="741045" y="0"/>
                  </a:moveTo>
                  <a:lnTo>
                    <a:pt x="817245" y="38100"/>
                  </a:lnTo>
                  <a:lnTo>
                    <a:pt x="741045" y="76200"/>
                  </a:lnTo>
                  <a:lnTo>
                    <a:pt x="741045" y="44450"/>
                  </a:lnTo>
                  <a:lnTo>
                    <a:pt x="6350" y="44450"/>
                  </a:lnTo>
                  <a:cubicBezTo>
                    <a:pt x="2794" y="44450"/>
                    <a:pt x="0" y="41656"/>
                    <a:pt x="0" y="38100"/>
                  </a:cubicBezTo>
                  <a:cubicBezTo>
                    <a:pt x="0" y="34544"/>
                    <a:pt x="2794" y="31750"/>
                    <a:pt x="6350" y="31750"/>
                  </a:cubicBezTo>
                  <a:lnTo>
                    <a:pt x="741045" y="31750"/>
                  </a:lnTo>
                  <a:lnTo>
                    <a:pt x="741045" y="0"/>
                  </a:lnTo>
                  <a:close/>
                </a:path>
              </a:pathLst>
            </a:custGeom>
            <a:solidFill>
              <a:srgbClr val="000000"/>
            </a:solidFill>
            <a:ln w="0" cap="rnd">
              <a:noFill/>
              <a:miter lim="101601"/>
              <a:headEnd/>
              <a:tailEnd/>
            </a:ln>
          </p:spPr>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QUESTIONS MATERIEL</a:t>
            </a:r>
          </a:p>
        </p:txBody>
      </p:sp>
      <p:sp>
        <p:nvSpPr>
          <p:cNvPr id="3" name="Espace réservé du contenu 2"/>
          <p:cNvSpPr>
            <a:spLocks noGrp="1"/>
          </p:cNvSpPr>
          <p:nvPr>
            <p:ph idx="1"/>
          </p:nvPr>
        </p:nvSpPr>
        <p:spPr/>
        <p:txBody>
          <a:bodyPr/>
          <a:lstStyle/>
          <a:p>
            <a:pPr>
              <a:buNone/>
            </a:pPr>
            <a:endParaRPr lang="fr-FR" dirty="0"/>
          </a:p>
          <a:p>
            <a:pPr>
              <a:buNone/>
            </a:pPr>
            <a:r>
              <a:rPr lang="fr-FR" dirty="0"/>
              <a:t>Ce dispositif est-il autorisé ?</a:t>
            </a:r>
          </a:p>
          <a:p>
            <a:pPr>
              <a:buNone/>
            </a:pPr>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QUESTIONS MATERIEL</a:t>
            </a:r>
          </a:p>
        </p:txBody>
      </p:sp>
      <p:sp>
        <p:nvSpPr>
          <p:cNvPr id="3" name="Espace réservé du contenu 2"/>
          <p:cNvSpPr>
            <a:spLocks noGrp="1"/>
          </p:cNvSpPr>
          <p:nvPr>
            <p:ph idx="1"/>
          </p:nvPr>
        </p:nvSpPr>
        <p:spPr/>
        <p:txBody>
          <a:bodyPr/>
          <a:lstStyle/>
          <a:p>
            <a:pPr>
              <a:buNone/>
            </a:pPr>
            <a:endParaRPr lang="fr-FR" dirty="0"/>
          </a:p>
          <a:p>
            <a:pPr>
              <a:buNone/>
            </a:pPr>
            <a:endParaRPr lang="fr-FR" dirty="0"/>
          </a:p>
        </p:txBody>
      </p:sp>
      <p:pic>
        <p:nvPicPr>
          <p:cNvPr id="4" name="Image 3" descr="IMG_20220604_163959_6 (1).jpg"/>
          <p:cNvPicPr>
            <a:picLocks noChangeAspect="1"/>
          </p:cNvPicPr>
          <p:nvPr/>
        </p:nvPicPr>
        <p:blipFill>
          <a:blip r:embed="rId2" cstate="print"/>
          <a:stretch>
            <a:fillRect/>
          </a:stretch>
        </p:blipFill>
        <p:spPr>
          <a:xfrm>
            <a:off x="1475656" y="-1611560"/>
            <a:ext cx="6768752" cy="902500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MATERIEL</a:t>
            </a:r>
          </a:p>
        </p:txBody>
      </p:sp>
      <p:sp>
        <p:nvSpPr>
          <p:cNvPr id="3" name="Espace réservé du contenu 2"/>
          <p:cNvSpPr>
            <a:spLocks noGrp="1"/>
          </p:cNvSpPr>
          <p:nvPr>
            <p:ph idx="1"/>
          </p:nvPr>
        </p:nvSpPr>
        <p:spPr/>
        <p:txBody>
          <a:bodyPr/>
          <a:lstStyle/>
          <a:p>
            <a:pPr>
              <a:buNone/>
            </a:pPr>
            <a:endParaRPr lang="fr-FR" dirty="0"/>
          </a:p>
          <a:p>
            <a:pPr>
              <a:buNone/>
            </a:pPr>
            <a:r>
              <a:rPr lang="fr-FR" dirty="0"/>
              <a:t>Que penser de ces dispositifs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Resized_20220909_185138.jpg"/>
          <p:cNvPicPr>
            <a:picLocks noGrp="1" noChangeAspect="1"/>
          </p:cNvPicPr>
          <p:nvPr>
            <p:ph idx="1"/>
          </p:nvPr>
        </p:nvPicPr>
        <p:blipFill>
          <a:blip r:embed="rId2"/>
          <a:stretch>
            <a:fillRect/>
          </a:stretch>
        </p:blipFill>
        <p:spPr>
          <a:xfrm>
            <a:off x="2051720" y="390433"/>
            <a:ext cx="4649564" cy="6199419"/>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Resized_20220909_185143.jpg"/>
          <p:cNvPicPr>
            <a:picLocks noGrp="1" noChangeAspect="1"/>
          </p:cNvPicPr>
          <p:nvPr>
            <p:ph idx="1"/>
          </p:nvPr>
        </p:nvPicPr>
        <p:blipFill>
          <a:blip r:embed="rId2"/>
          <a:stretch>
            <a:fillRect/>
          </a:stretch>
        </p:blipFill>
        <p:spPr>
          <a:xfrm>
            <a:off x="1979712" y="68626"/>
            <a:ext cx="5040560" cy="6720747"/>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Resized_20220919_182235.jpg"/>
          <p:cNvPicPr>
            <a:picLocks noGrp="1" noChangeAspect="1"/>
          </p:cNvPicPr>
          <p:nvPr>
            <p:ph idx="1"/>
          </p:nvPr>
        </p:nvPicPr>
        <p:blipFill>
          <a:blip r:embed="rId2"/>
          <a:stretch>
            <a:fillRect/>
          </a:stretch>
        </p:blipFill>
        <p:spPr>
          <a:xfrm>
            <a:off x="107504" y="137724"/>
            <a:ext cx="8776734" cy="6582551"/>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Resized_20220919_182308.jpg"/>
          <p:cNvPicPr>
            <a:picLocks noGrp="1" noChangeAspect="1"/>
          </p:cNvPicPr>
          <p:nvPr>
            <p:ph idx="1"/>
          </p:nvPr>
        </p:nvPicPr>
        <p:blipFill>
          <a:blip r:embed="rId2"/>
          <a:stretch>
            <a:fillRect/>
          </a:stretch>
        </p:blipFill>
        <p:spPr>
          <a:xfrm>
            <a:off x="457200" y="0"/>
            <a:ext cx="8492761" cy="636957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REPONSE</a:t>
            </a:r>
          </a:p>
        </p:txBody>
      </p:sp>
      <p:sp>
        <p:nvSpPr>
          <p:cNvPr id="3" name="Espace réservé du contenu 2"/>
          <p:cNvSpPr>
            <a:spLocks noGrp="1"/>
          </p:cNvSpPr>
          <p:nvPr>
            <p:ph idx="1"/>
          </p:nvPr>
        </p:nvSpPr>
        <p:spPr/>
        <p:txBody>
          <a:bodyPr/>
          <a:lstStyle/>
          <a:p>
            <a:pPr algn="ctr"/>
            <a:endParaRPr lang="fr-FR" dirty="0"/>
          </a:p>
          <a:p>
            <a:pPr algn="ctr"/>
            <a:endParaRPr lang="fr-FR" dirty="0"/>
          </a:p>
          <a:p>
            <a:pPr algn="ctr">
              <a:buNone/>
            </a:pPr>
            <a:endParaRPr lang="fr-FR" dirty="0"/>
          </a:p>
          <a:p>
            <a:pPr algn="ctr">
              <a:buNone/>
            </a:pPr>
            <a:r>
              <a:rPr lang="fr-FR" dirty="0"/>
              <a:t>3 – 4 – 5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N°3</a:t>
            </a:r>
          </a:p>
        </p:txBody>
      </p:sp>
      <p:sp>
        <p:nvSpPr>
          <p:cNvPr id="3" name="Espace réservé du contenu 2"/>
          <p:cNvSpPr>
            <a:spLocks noGrp="1"/>
          </p:cNvSpPr>
          <p:nvPr>
            <p:ph idx="1"/>
          </p:nvPr>
        </p:nvSpPr>
        <p:spPr/>
        <p:txBody>
          <a:bodyPr>
            <a:normAutofit lnSpcReduction="10000"/>
          </a:bodyPr>
          <a:lstStyle/>
          <a:p>
            <a:r>
              <a:rPr lang="fr-FR" dirty="0"/>
              <a:t>Vous arbitrez un match par équipe en salle à 18m. A l’issue de ce match, les deux équipes se retrouvent à égalité. Un barrage est nécessaire pour déterminer le vainqueur :</a:t>
            </a:r>
          </a:p>
          <a:p>
            <a:pPr>
              <a:buNone/>
            </a:pPr>
            <a:r>
              <a:rPr lang="fr-FR" dirty="0"/>
              <a:t>   Comment placez vous les blasons pour ce tir de barrage ?  </a:t>
            </a:r>
          </a:p>
          <a:p>
            <a:pPr>
              <a:buNone/>
            </a:pPr>
            <a:r>
              <a:rPr lang="fr-FR" dirty="0"/>
              <a:t>   Quels sont les consignes que vous donnez aux deux équipes ?  </a:t>
            </a:r>
            <a:br>
              <a:rPr lang="fr-FR" dirty="0"/>
            </a:b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REPONSE</a:t>
            </a:r>
          </a:p>
        </p:txBody>
      </p:sp>
      <p:sp>
        <p:nvSpPr>
          <p:cNvPr id="3" name="Espace réservé du contenu 2"/>
          <p:cNvSpPr>
            <a:spLocks noGrp="1"/>
          </p:cNvSpPr>
          <p:nvPr>
            <p:ph idx="1"/>
          </p:nvPr>
        </p:nvSpPr>
        <p:spPr/>
        <p:txBody>
          <a:bodyPr/>
          <a:lstStyle/>
          <a:p>
            <a:endParaRPr lang="fr-FR" dirty="0"/>
          </a:p>
          <a:p>
            <a:endParaRPr lang="fr-FR" dirty="0"/>
          </a:p>
          <a:p>
            <a:r>
              <a:rPr lang="fr-FR" dirty="0"/>
              <a:t>Blason trispot de 40 placé horizontalement (à 1,30m du sol +/- 2cm)</a:t>
            </a:r>
          </a:p>
          <a:p>
            <a:r>
              <a:rPr lang="fr-FR" dirty="0"/>
              <a:t>Une flèche par archer – 1 flèche par spot</a:t>
            </a:r>
          </a:p>
          <a:p>
            <a:pPr>
              <a:buNone/>
            </a:pPr>
            <a:br>
              <a:rPr lang="fr-FR" dirty="0"/>
            </a:b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N°4</a:t>
            </a:r>
          </a:p>
        </p:txBody>
      </p:sp>
      <p:sp>
        <p:nvSpPr>
          <p:cNvPr id="3" name="Espace réservé du contenu 2"/>
          <p:cNvSpPr>
            <a:spLocks noGrp="1"/>
          </p:cNvSpPr>
          <p:nvPr>
            <p:ph idx="1"/>
          </p:nvPr>
        </p:nvSpPr>
        <p:spPr/>
        <p:txBody>
          <a:bodyPr>
            <a:normAutofit lnSpcReduction="10000"/>
          </a:bodyPr>
          <a:lstStyle/>
          <a:p>
            <a:r>
              <a:rPr lang="fr-FR" dirty="0"/>
              <a:t>Vous êtes arbitre sur une compétition de Tir 3D et lors de l’inspection du matériel, se présente un archer avec un arc droit. Lorsque vous regardez ses flèches, vous constatez qu’elles sont en carbone. Vous lui demandez alors ses feuilles de marque et il est noté dessus Senior 2 Homme Arc Nu.</a:t>
            </a:r>
          </a:p>
          <a:p>
            <a:r>
              <a:rPr lang="fr-FR" dirty="0"/>
              <a:t>Comment gérez-vous la situation ? Justifiez votre réponse.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REPONSE</a:t>
            </a:r>
          </a:p>
        </p:txBody>
      </p:sp>
      <p:sp>
        <p:nvSpPr>
          <p:cNvPr id="3" name="Espace réservé du contenu 2"/>
          <p:cNvSpPr>
            <a:spLocks noGrp="1"/>
          </p:cNvSpPr>
          <p:nvPr>
            <p:ph idx="1"/>
          </p:nvPr>
        </p:nvSpPr>
        <p:spPr/>
        <p:txBody>
          <a:bodyPr>
            <a:normAutofit fontScale="70000" lnSpcReduction="20000"/>
          </a:bodyPr>
          <a:lstStyle/>
          <a:p>
            <a:r>
              <a:rPr lang="fr-FR" dirty="0"/>
              <a:t>L’archer est inscrit dans la catégorie Arc Nu. Son matériel doit donc répondre aux exigences de cette catégorie.</a:t>
            </a:r>
          </a:p>
          <a:p>
            <a:r>
              <a:rPr lang="fr-FR" dirty="0"/>
              <a:t>Je vérifie donc la conformité du matériel en regard de la catégorie Arc Nu :</a:t>
            </a:r>
          </a:p>
          <a:p>
            <a:r>
              <a:rPr lang="fr-FR" dirty="0"/>
              <a:t> L’Arc Droit répond bien aux principes exigés par la définition réglementaire de l’Arc Nu. Il peut donc tirer avec ce type d’arc dans cette catégorie.</a:t>
            </a:r>
          </a:p>
          <a:p>
            <a:r>
              <a:rPr lang="fr-FR" dirty="0"/>
              <a:t> Si les flèches en carbone respectent bien les exigences règlementaires (diamètres, wrap, pointes...), l’archer n’a alors aucune obligation d’utiliser des flèches en bois avec son Arc Droit.</a:t>
            </a:r>
          </a:p>
          <a:p>
            <a:r>
              <a:rPr lang="fr-FR" dirty="0"/>
              <a:t>Je valide donc le contrôle du matériel et à la fin de la compétition et je m’assure que les résultats de l’archer sont bien rentrés dans la catégorie Arc Nu.</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1980</Words>
  <Application>Microsoft Macintosh PowerPoint</Application>
  <PresentationFormat>Affichage à l'écran (4:3)</PresentationFormat>
  <Paragraphs>193</Paragraphs>
  <Slides>47</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47</vt:i4>
      </vt:variant>
    </vt:vector>
  </HeadingPairs>
  <TitlesOfParts>
    <vt:vector size="52" baseType="lpstr">
      <vt:lpstr>Arial</vt:lpstr>
      <vt:lpstr>Calibri</vt:lpstr>
      <vt:lpstr>Eurostile</vt:lpstr>
      <vt:lpstr>Times New Roman</vt:lpstr>
      <vt:lpstr>Thème Office</vt:lpstr>
      <vt:lpstr>Présentation PowerPoint</vt:lpstr>
      <vt:lpstr>CAS N°1</vt:lpstr>
      <vt:lpstr>REPONSE</vt:lpstr>
      <vt:lpstr>CAS N°2</vt:lpstr>
      <vt:lpstr>REPONSE</vt:lpstr>
      <vt:lpstr>CAS N°3</vt:lpstr>
      <vt:lpstr>REPONSE</vt:lpstr>
      <vt:lpstr>CAS N°4</vt:lpstr>
      <vt:lpstr>REPONSE</vt:lpstr>
      <vt:lpstr>CAS N°5</vt:lpstr>
      <vt:lpstr>REPONSE</vt:lpstr>
      <vt:lpstr>CAS N°6</vt:lpstr>
      <vt:lpstr>REPONSE</vt:lpstr>
      <vt:lpstr>CAS N°7</vt:lpstr>
      <vt:lpstr>REPONSE</vt:lpstr>
      <vt:lpstr>CAS N°8</vt:lpstr>
      <vt:lpstr>REPONSE</vt:lpstr>
      <vt:lpstr>CAS N°9</vt:lpstr>
      <vt:lpstr>REPONSE</vt:lpstr>
      <vt:lpstr>CAS N°10</vt:lpstr>
      <vt:lpstr>REPONSE</vt:lpstr>
      <vt:lpstr>CAS N°11</vt:lpstr>
      <vt:lpstr>REPONSE</vt:lpstr>
      <vt:lpstr>CAS N°12</vt:lpstr>
      <vt:lpstr>REPONSE</vt:lpstr>
      <vt:lpstr>CAS N°13</vt:lpstr>
      <vt:lpstr>REPONSE</vt:lpstr>
      <vt:lpstr>CAS N°14</vt:lpstr>
      <vt:lpstr>REPONSE</vt:lpstr>
      <vt:lpstr>CAS N°15</vt:lpstr>
      <vt:lpstr>REPONSE</vt:lpstr>
      <vt:lpstr>CAS N°16</vt:lpstr>
      <vt:lpstr>REPONSE</vt:lpstr>
      <vt:lpstr>CAS N°17 </vt:lpstr>
      <vt:lpstr>CAS N°18 </vt:lpstr>
      <vt:lpstr>   </vt:lpstr>
      <vt:lpstr>La flèche dans le 10 a été tirée hors temps.  </vt:lpstr>
      <vt:lpstr>Cette flèche a percuté le 9 avant de se planter hors zone   </vt:lpstr>
      <vt:lpstr>La flèche dans le 9 a été tirée avant le signal sonore de début de volée.  CAS N°2</vt:lpstr>
      <vt:lpstr>Cette flèche a été tirée hors temps et a percuté le 10 avant de se planter hors zone. </vt:lpstr>
      <vt:lpstr>QUESTIONS MATERIEL</vt:lpstr>
      <vt:lpstr>QUESTIONS MATERIEL</vt:lpstr>
      <vt:lpstr>MATERIEL</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Reunion du 21 septembre 2013</dc:title>
  <dc:creator>Michel</dc:creator>
  <cp:lastModifiedBy>Frédéric Desplats</cp:lastModifiedBy>
  <cp:revision>45</cp:revision>
  <dcterms:created xsi:type="dcterms:W3CDTF">2013-09-17T08:56:45Z</dcterms:created>
  <dcterms:modified xsi:type="dcterms:W3CDTF">2022-10-01T13:27:28Z</dcterms:modified>
</cp:coreProperties>
</file>