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77" r:id="rId5"/>
    <p:sldId id="269" r:id="rId6"/>
    <p:sldId id="270" r:id="rId7"/>
    <p:sldId id="271" r:id="rId8"/>
    <p:sldId id="272" r:id="rId9"/>
    <p:sldId id="273" r:id="rId10"/>
    <p:sldId id="274" r:id="rId11"/>
    <p:sldId id="275" r:id="rId12"/>
    <p:sldId id="278" r:id="rId13"/>
    <p:sldId id="27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A94"/>
    <a:srgbClr val="F12B25"/>
    <a:srgbClr val="70AD47"/>
    <a:srgbClr val="0070C0"/>
    <a:srgbClr val="D9D9D9"/>
    <a:srgbClr val="2F5597"/>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snapToGrid="0">
      <p:cViewPr varScale="1">
        <p:scale>
          <a:sx n="114" d="100"/>
          <a:sy n="114" d="100"/>
        </p:scale>
        <p:origin x="282" y="108"/>
      </p:cViewPr>
      <p:guideLst/>
    </p:cSldViewPr>
  </p:slideViewPr>
  <p:notesTextViewPr>
    <p:cViewPr>
      <p:scale>
        <a:sx n="1" d="1"/>
        <a:sy n="1" d="1"/>
      </p:scale>
      <p:origin x="0" y="0"/>
    </p:cViewPr>
  </p:notesTextViewPr>
  <p:notesViewPr>
    <p:cSldViewPr snapToGrid="0">
      <p:cViewPr varScale="1">
        <p:scale>
          <a:sx n="51" d="100"/>
          <a:sy n="51" d="100"/>
        </p:scale>
        <p:origin x="2692"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3949E42-B7A6-4DE0-A104-7A483B2DDE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0F0CAD9D-6A12-435E-94CA-15412529A34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6A316D-2CBA-421E-A981-F3529473C4D0}" type="datetimeFigureOut">
              <a:rPr lang="fr-FR" smtClean="0"/>
              <a:t>11/09/2022</a:t>
            </a:fld>
            <a:endParaRPr lang="fr-FR"/>
          </a:p>
        </p:txBody>
      </p:sp>
      <p:sp>
        <p:nvSpPr>
          <p:cNvPr id="4" name="Espace réservé du pied de page 3">
            <a:extLst>
              <a:ext uri="{FF2B5EF4-FFF2-40B4-BE49-F238E27FC236}">
                <a16:creationId xmlns:a16="http://schemas.microsoft.com/office/drawing/2014/main" id="{7584C0CB-B45E-4F18-B968-E509D98696D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3F19BD0A-3D84-47DC-96A4-34E1154E96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305B90-C414-496C-8970-A22D10B1467D}" type="slidenum">
              <a:rPr lang="fr-FR" smtClean="0"/>
              <a:t>‹N°›</a:t>
            </a:fld>
            <a:endParaRPr lang="fr-FR"/>
          </a:p>
        </p:txBody>
      </p:sp>
    </p:spTree>
    <p:extLst>
      <p:ext uri="{BB962C8B-B14F-4D97-AF65-F5344CB8AC3E}">
        <p14:creationId xmlns:p14="http://schemas.microsoft.com/office/powerpoint/2010/main" val="3671956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EA013-49EB-4164-8EAE-B2EDBABD0C9C}" type="datetimeFigureOut">
              <a:rPr lang="fr-FR" smtClean="0"/>
              <a:t>11/09/2022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EFD01-D519-4E99-A5C5-9C37AE1B23B2}" type="slidenum">
              <a:rPr lang="fr-FR" smtClean="0"/>
              <a:t>‹N°›</a:t>
            </a:fld>
            <a:endParaRPr lang="fr-FR"/>
          </a:p>
        </p:txBody>
      </p:sp>
    </p:spTree>
    <p:extLst>
      <p:ext uri="{BB962C8B-B14F-4D97-AF65-F5344CB8AC3E}">
        <p14:creationId xmlns:p14="http://schemas.microsoft.com/office/powerpoint/2010/main" val="164450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099F23-314F-4119-96B4-CBF72D2E1AE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EFB2485-EEEB-4D65-B1AC-81390E4E5E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DAA38D0-7834-4F8A-98A2-38D0C4354137}"/>
              </a:ext>
            </a:extLst>
          </p:cNvPr>
          <p:cNvSpPr>
            <a:spLocks noGrp="1"/>
          </p:cNvSpPr>
          <p:nvPr>
            <p:ph type="dt" sz="half" idx="10"/>
          </p:nvPr>
        </p:nvSpPr>
        <p:spPr/>
        <p:txBody>
          <a:bodyPr/>
          <a:lstStyle/>
          <a:p>
            <a:fld id="{A87CA8EF-C976-49A3-8E52-AB6C43E320EC}" type="datetime1">
              <a:rPr lang="fr-FR" smtClean="0"/>
              <a:t>11/09/2022</a:t>
            </a:fld>
            <a:endParaRPr lang="fr-FR"/>
          </a:p>
        </p:txBody>
      </p:sp>
      <p:sp>
        <p:nvSpPr>
          <p:cNvPr id="5" name="Espace réservé du pied de page 4">
            <a:extLst>
              <a:ext uri="{FF2B5EF4-FFF2-40B4-BE49-F238E27FC236}">
                <a16:creationId xmlns:a16="http://schemas.microsoft.com/office/drawing/2014/main" id="{5A2B5E32-CCFF-4CD2-A53D-A768A9A69739}"/>
              </a:ext>
            </a:extLst>
          </p:cNvPr>
          <p:cNvSpPr>
            <a:spLocks noGrp="1"/>
          </p:cNvSpPr>
          <p:nvPr>
            <p:ph type="ftr" sz="quarter" idx="11"/>
          </p:nvPr>
        </p:nvSpPr>
        <p:spPr/>
        <p:txBody>
          <a:bodyPr/>
          <a:lstStyle/>
          <a:p>
            <a:r>
              <a:rPr lang="fr-FR"/>
              <a:t>Service développement_février 2022</a:t>
            </a:r>
          </a:p>
        </p:txBody>
      </p:sp>
      <p:sp>
        <p:nvSpPr>
          <p:cNvPr id="6" name="Espace réservé du numéro de diapositive 5">
            <a:extLst>
              <a:ext uri="{FF2B5EF4-FFF2-40B4-BE49-F238E27FC236}">
                <a16:creationId xmlns:a16="http://schemas.microsoft.com/office/drawing/2014/main" id="{ABF7D7D3-24B6-4E90-9612-D28E34205BA4}"/>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279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6890FC-597A-4B2F-BBE0-110B81B8C3E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6743A89-4542-4EEE-9883-B6D1055EC96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797E0B-E124-4126-9CE5-F3379D363C3F}"/>
              </a:ext>
            </a:extLst>
          </p:cNvPr>
          <p:cNvSpPr>
            <a:spLocks noGrp="1"/>
          </p:cNvSpPr>
          <p:nvPr>
            <p:ph type="dt" sz="half" idx="10"/>
          </p:nvPr>
        </p:nvSpPr>
        <p:spPr/>
        <p:txBody>
          <a:bodyPr/>
          <a:lstStyle/>
          <a:p>
            <a:fld id="{9F73A2B1-0A91-4273-89A4-0C86103C6837}" type="datetime1">
              <a:rPr lang="fr-FR" smtClean="0"/>
              <a:t>11/09/2022</a:t>
            </a:fld>
            <a:endParaRPr lang="fr-FR"/>
          </a:p>
        </p:txBody>
      </p:sp>
      <p:sp>
        <p:nvSpPr>
          <p:cNvPr id="5" name="Espace réservé du pied de page 4">
            <a:extLst>
              <a:ext uri="{FF2B5EF4-FFF2-40B4-BE49-F238E27FC236}">
                <a16:creationId xmlns:a16="http://schemas.microsoft.com/office/drawing/2014/main" id="{3D7206B9-A3C7-4FE7-88FB-9AC600172E7D}"/>
              </a:ext>
            </a:extLst>
          </p:cNvPr>
          <p:cNvSpPr>
            <a:spLocks noGrp="1"/>
          </p:cNvSpPr>
          <p:nvPr>
            <p:ph type="ftr" sz="quarter" idx="11"/>
          </p:nvPr>
        </p:nvSpPr>
        <p:spPr/>
        <p:txBody>
          <a:bodyPr/>
          <a:lstStyle/>
          <a:p>
            <a:r>
              <a:rPr lang="fr-FR"/>
              <a:t>Service développement_février 2022</a:t>
            </a:r>
          </a:p>
        </p:txBody>
      </p:sp>
      <p:sp>
        <p:nvSpPr>
          <p:cNvPr id="6" name="Espace réservé du numéro de diapositive 5">
            <a:extLst>
              <a:ext uri="{FF2B5EF4-FFF2-40B4-BE49-F238E27FC236}">
                <a16:creationId xmlns:a16="http://schemas.microsoft.com/office/drawing/2014/main" id="{136D6721-6AF5-4A9F-A672-AC492623DE33}"/>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226725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B450078-CB17-494D-9EFD-8FCA35281E8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A1F37C5-DC3E-4BD0-88F3-77E40009F168}"/>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C0ED7E-0E0A-451B-8748-A72ACDB5C3FC}"/>
              </a:ext>
            </a:extLst>
          </p:cNvPr>
          <p:cNvSpPr>
            <a:spLocks noGrp="1"/>
          </p:cNvSpPr>
          <p:nvPr>
            <p:ph type="dt" sz="half" idx="10"/>
          </p:nvPr>
        </p:nvSpPr>
        <p:spPr/>
        <p:txBody>
          <a:bodyPr/>
          <a:lstStyle/>
          <a:p>
            <a:fld id="{2BD290E4-9892-4819-87BC-23C36F030AD1}" type="datetime1">
              <a:rPr lang="fr-FR" smtClean="0"/>
              <a:t>11/09/2022</a:t>
            </a:fld>
            <a:endParaRPr lang="fr-FR"/>
          </a:p>
        </p:txBody>
      </p:sp>
      <p:sp>
        <p:nvSpPr>
          <p:cNvPr id="5" name="Espace réservé du pied de page 4">
            <a:extLst>
              <a:ext uri="{FF2B5EF4-FFF2-40B4-BE49-F238E27FC236}">
                <a16:creationId xmlns:a16="http://schemas.microsoft.com/office/drawing/2014/main" id="{63DB41E8-8613-4F6B-8419-7C5B94175F38}"/>
              </a:ext>
            </a:extLst>
          </p:cNvPr>
          <p:cNvSpPr>
            <a:spLocks noGrp="1"/>
          </p:cNvSpPr>
          <p:nvPr>
            <p:ph type="ftr" sz="quarter" idx="11"/>
          </p:nvPr>
        </p:nvSpPr>
        <p:spPr/>
        <p:txBody>
          <a:bodyPr/>
          <a:lstStyle/>
          <a:p>
            <a:r>
              <a:rPr lang="fr-FR"/>
              <a:t>Service développement_février 2022</a:t>
            </a:r>
          </a:p>
        </p:txBody>
      </p:sp>
      <p:sp>
        <p:nvSpPr>
          <p:cNvPr id="6" name="Espace réservé du numéro de diapositive 5">
            <a:extLst>
              <a:ext uri="{FF2B5EF4-FFF2-40B4-BE49-F238E27FC236}">
                <a16:creationId xmlns:a16="http://schemas.microsoft.com/office/drawing/2014/main" id="{D708C55A-1B7B-4DF8-B43D-0CFAF3E350FC}"/>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284169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E13C93-81F6-4982-9DB2-80EF88B3E2A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AC9D62F-4763-41C9-83D7-70B8CE12C38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91A796F-6636-465A-A68B-A8B70D841D12}"/>
              </a:ext>
            </a:extLst>
          </p:cNvPr>
          <p:cNvSpPr>
            <a:spLocks noGrp="1"/>
          </p:cNvSpPr>
          <p:nvPr>
            <p:ph type="dt" sz="half" idx="10"/>
          </p:nvPr>
        </p:nvSpPr>
        <p:spPr/>
        <p:txBody>
          <a:bodyPr/>
          <a:lstStyle/>
          <a:p>
            <a:fld id="{914CEB79-18B8-4C99-9E34-63229FC1CE86}" type="datetime1">
              <a:rPr lang="fr-FR" smtClean="0"/>
              <a:t>11/09/2022</a:t>
            </a:fld>
            <a:endParaRPr lang="fr-FR"/>
          </a:p>
        </p:txBody>
      </p:sp>
      <p:sp>
        <p:nvSpPr>
          <p:cNvPr id="5" name="Espace réservé du pied de page 4">
            <a:extLst>
              <a:ext uri="{FF2B5EF4-FFF2-40B4-BE49-F238E27FC236}">
                <a16:creationId xmlns:a16="http://schemas.microsoft.com/office/drawing/2014/main" id="{CE8279DF-A6B8-4759-89E8-FAA8D4152505}"/>
              </a:ext>
            </a:extLst>
          </p:cNvPr>
          <p:cNvSpPr>
            <a:spLocks noGrp="1"/>
          </p:cNvSpPr>
          <p:nvPr>
            <p:ph type="ftr" sz="quarter" idx="11"/>
          </p:nvPr>
        </p:nvSpPr>
        <p:spPr/>
        <p:txBody>
          <a:bodyPr/>
          <a:lstStyle/>
          <a:p>
            <a:r>
              <a:rPr lang="fr-FR"/>
              <a:t>Service développement_février 2022</a:t>
            </a:r>
          </a:p>
        </p:txBody>
      </p:sp>
      <p:sp>
        <p:nvSpPr>
          <p:cNvPr id="6" name="Espace réservé du numéro de diapositive 5">
            <a:extLst>
              <a:ext uri="{FF2B5EF4-FFF2-40B4-BE49-F238E27FC236}">
                <a16:creationId xmlns:a16="http://schemas.microsoft.com/office/drawing/2014/main" id="{8848DA18-9464-4D97-93E9-06CFB44A04C4}"/>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397265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8FD10D-CE41-46E9-BDC0-B1311F53EE8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3FF737C-9BF5-410F-99B0-C24949DFAA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1B1AB13-C8E6-4CDB-B6C0-6CE73F110B66}"/>
              </a:ext>
            </a:extLst>
          </p:cNvPr>
          <p:cNvSpPr>
            <a:spLocks noGrp="1"/>
          </p:cNvSpPr>
          <p:nvPr>
            <p:ph type="dt" sz="half" idx="10"/>
          </p:nvPr>
        </p:nvSpPr>
        <p:spPr/>
        <p:txBody>
          <a:bodyPr/>
          <a:lstStyle/>
          <a:p>
            <a:fld id="{32883DBC-CE41-43F8-A093-83D58517442B}" type="datetime1">
              <a:rPr lang="fr-FR" smtClean="0"/>
              <a:t>11/09/2022</a:t>
            </a:fld>
            <a:endParaRPr lang="fr-FR"/>
          </a:p>
        </p:txBody>
      </p:sp>
      <p:sp>
        <p:nvSpPr>
          <p:cNvPr id="5" name="Espace réservé du pied de page 4">
            <a:extLst>
              <a:ext uri="{FF2B5EF4-FFF2-40B4-BE49-F238E27FC236}">
                <a16:creationId xmlns:a16="http://schemas.microsoft.com/office/drawing/2014/main" id="{F38C050A-37EF-4439-B146-B412DDAF7C10}"/>
              </a:ext>
            </a:extLst>
          </p:cNvPr>
          <p:cNvSpPr>
            <a:spLocks noGrp="1"/>
          </p:cNvSpPr>
          <p:nvPr>
            <p:ph type="ftr" sz="quarter" idx="11"/>
          </p:nvPr>
        </p:nvSpPr>
        <p:spPr/>
        <p:txBody>
          <a:bodyPr/>
          <a:lstStyle/>
          <a:p>
            <a:r>
              <a:rPr lang="fr-FR"/>
              <a:t>Service développement_février 2022</a:t>
            </a:r>
          </a:p>
        </p:txBody>
      </p:sp>
      <p:sp>
        <p:nvSpPr>
          <p:cNvPr id="6" name="Espace réservé du numéro de diapositive 5">
            <a:extLst>
              <a:ext uri="{FF2B5EF4-FFF2-40B4-BE49-F238E27FC236}">
                <a16:creationId xmlns:a16="http://schemas.microsoft.com/office/drawing/2014/main" id="{67424875-5A6F-4C30-A86C-C289291C4AF1}"/>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18045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2828E-621B-49BF-A7BE-AAE9E4C5A12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C35E65D-64B3-4347-83B7-CA14F780B030}"/>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27BDE2A-A612-4A44-B2D9-901C3CBB2A5F}"/>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51D0261-EA00-4741-88BE-35DB80650197}"/>
              </a:ext>
            </a:extLst>
          </p:cNvPr>
          <p:cNvSpPr>
            <a:spLocks noGrp="1"/>
          </p:cNvSpPr>
          <p:nvPr>
            <p:ph type="dt" sz="half" idx="10"/>
          </p:nvPr>
        </p:nvSpPr>
        <p:spPr/>
        <p:txBody>
          <a:bodyPr/>
          <a:lstStyle/>
          <a:p>
            <a:fld id="{75575B11-7101-4A21-9D00-8EC20880296B}" type="datetime1">
              <a:rPr lang="fr-FR" smtClean="0"/>
              <a:t>11/09/2022</a:t>
            </a:fld>
            <a:endParaRPr lang="fr-FR"/>
          </a:p>
        </p:txBody>
      </p:sp>
      <p:sp>
        <p:nvSpPr>
          <p:cNvPr id="6" name="Espace réservé du pied de page 5">
            <a:extLst>
              <a:ext uri="{FF2B5EF4-FFF2-40B4-BE49-F238E27FC236}">
                <a16:creationId xmlns:a16="http://schemas.microsoft.com/office/drawing/2014/main" id="{F039E01A-C1FC-4CD1-984D-E39EA7F03CD5}"/>
              </a:ext>
            </a:extLst>
          </p:cNvPr>
          <p:cNvSpPr>
            <a:spLocks noGrp="1"/>
          </p:cNvSpPr>
          <p:nvPr>
            <p:ph type="ftr" sz="quarter" idx="11"/>
          </p:nvPr>
        </p:nvSpPr>
        <p:spPr/>
        <p:txBody>
          <a:bodyPr/>
          <a:lstStyle/>
          <a:p>
            <a:r>
              <a:rPr lang="fr-FR"/>
              <a:t>Service développement_février 2022</a:t>
            </a:r>
          </a:p>
        </p:txBody>
      </p:sp>
      <p:sp>
        <p:nvSpPr>
          <p:cNvPr id="7" name="Espace réservé du numéro de diapositive 6">
            <a:extLst>
              <a:ext uri="{FF2B5EF4-FFF2-40B4-BE49-F238E27FC236}">
                <a16:creationId xmlns:a16="http://schemas.microsoft.com/office/drawing/2014/main" id="{F2A84C5C-416E-4734-80B7-7003567D95DE}"/>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131172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88951C-8127-4A38-A1EC-401D711AB66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61C964E-3B35-41F9-B16A-D57B9A40AA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7E9734E-7CA3-46C8-A035-FE6F39E7465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A0BE39B-5AC4-4B0D-AFDC-C0EEE4816B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6695AE1-E37A-4B54-A7F2-E0BAC0835678}"/>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B29A00F-4DB4-4C62-AC44-8E9C227CFB8A}"/>
              </a:ext>
            </a:extLst>
          </p:cNvPr>
          <p:cNvSpPr>
            <a:spLocks noGrp="1"/>
          </p:cNvSpPr>
          <p:nvPr>
            <p:ph type="dt" sz="half" idx="10"/>
          </p:nvPr>
        </p:nvSpPr>
        <p:spPr/>
        <p:txBody>
          <a:bodyPr/>
          <a:lstStyle/>
          <a:p>
            <a:fld id="{4692BF16-04C0-4DA1-9CA5-AF79308A8E99}" type="datetime1">
              <a:rPr lang="fr-FR" smtClean="0"/>
              <a:t>11/09/2022</a:t>
            </a:fld>
            <a:endParaRPr lang="fr-FR"/>
          </a:p>
        </p:txBody>
      </p:sp>
      <p:sp>
        <p:nvSpPr>
          <p:cNvPr id="8" name="Espace réservé du pied de page 7">
            <a:extLst>
              <a:ext uri="{FF2B5EF4-FFF2-40B4-BE49-F238E27FC236}">
                <a16:creationId xmlns:a16="http://schemas.microsoft.com/office/drawing/2014/main" id="{C05BEA16-5E4E-4CEF-90D5-4C368B6E5DBD}"/>
              </a:ext>
            </a:extLst>
          </p:cNvPr>
          <p:cNvSpPr>
            <a:spLocks noGrp="1"/>
          </p:cNvSpPr>
          <p:nvPr>
            <p:ph type="ftr" sz="quarter" idx="11"/>
          </p:nvPr>
        </p:nvSpPr>
        <p:spPr/>
        <p:txBody>
          <a:bodyPr/>
          <a:lstStyle/>
          <a:p>
            <a:r>
              <a:rPr lang="fr-FR"/>
              <a:t>Service développement_février 2022</a:t>
            </a:r>
          </a:p>
        </p:txBody>
      </p:sp>
      <p:sp>
        <p:nvSpPr>
          <p:cNvPr id="9" name="Espace réservé du numéro de diapositive 8">
            <a:extLst>
              <a:ext uri="{FF2B5EF4-FFF2-40B4-BE49-F238E27FC236}">
                <a16:creationId xmlns:a16="http://schemas.microsoft.com/office/drawing/2014/main" id="{B6656FC8-7ED1-4E0E-A9ED-49DDAA5711FA}"/>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390526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85CAED-A78B-48A5-BA4B-1456381A34E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E489C3C-EC01-4450-905A-4EF0AA3E18EF}"/>
              </a:ext>
            </a:extLst>
          </p:cNvPr>
          <p:cNvSpPr>
            <a:spLocks noGrp="1"/>
          </p:cNvSpPr>
          <p:nvPr>
            <p:ph type="dt" sz="half" idx="10"/>
          </p:nvPr>
        </p:nvSpPr>
        <p:spPr/>
        <p:txBody>
          <a:bodyPr/>
          <a:lstStyle/>
          <a:p>
            <a:fld id="{65181387-4907-4FAA-9BE3-7888AB8CCA49}" type="datetime1">
              <a:rPr lang="fr-FR" smtClean="0"/>
              <a:t>11/09/2022</a:t>
            </a:fld>
            <a:endParaRPr lang="fr-FR"/>
          </a:p>
        </p:txBody>
      </p:sp>
      <p:sp>
        <p:nvSpPr>
          <p:cNvPr id="4" name="Espace réservé du pied de page 3">
            <a:extLst>
              <a:ext uri="{FF2B5EF4-FFF2-40B4-BE49-F238E27FC236}">
                <a16:creationId xmlns:a16="http://schemas.microsoft.com/office/drawing/2014/main" id="{3BC31A74-AD42-4CAF-8B54-13933BBC9F85}"/>
              </a:ext>
            </a:extLst>
          </p:cNvPr>
          <p:cNvSpPr>
            <a:spLocks noGrp="1"/>
          </p:cNvSpPr>
          <p:nvPr>
            <p:ph type="ftr" sz="quarter" idx="11"/>
          </p:nvPr>
        </p:nvSpPr>
        <p:spPr/>
        <p:txBody>
          <a:bodyPr/>
          <a:lstStyle/>
          <a:p>
            <a:r>
              <a:rPr lang="fr-FR"/>
              <a:t>Service développement_février 2022</a:t>
            </a:r>
          </a:p>
        </p:txBody>
      </p:sp>
      <p:sp>
        <p:nvSpPr>
          <p:cNvPr id="5" name="Espace réservé du numéro de diapositive 4">
            <a:extLst>
              <a:ext uri="{FF2B5EF4-FFF2-40B4-BE49-F238E27FC236}">
                <a16:creationId xmlns:a16="http://schemas.microsoft.com/office/drawing/2014/main" id="{4A715B72-5E11-44C1-B266-3A6001CE600A}"/>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83451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660D748-F807-4D22-8846-1390DBCF126B}"/>
              </a:ext>
            </a:extLst>
          </p:cNvPr>
          <p:cNvSpPr>
            <a:spLocks noGrp="1"/>
          </p:cNvSpPr>
          <p:nvPr>
            <p:ph type="dt" sz="half" idx="10"/>
          </p:nvPr>
        </p:nvSpPr>
        <p:spPr/>
        <p:txBody>
          <a:bodyPr/>
          <a:lstStyle/>
          <a:p>
            <a:fld id="{77553D4B-E04D-4F09-B660-F832295D9BB9}" type="datetime1">
              <a:rPr lang="fr-FR" smtClean="0"/>
              <a:t>11/09/2022</a:t>
            </a:fld>
            <a:endParaRPr lang="fr-FR"/>
          </a:p>
        </p:txBody>
      </p:sp>
      <p:sp>
        <p:nvSpPr>
          <p:cNvPr id="3" name="Espace réservé du pied de page 2">
            <a:extLst>
              <a:ext uri="{FF2B5EF4-FFF2-40B4-BE49-F238E27FC236}">
                <a16:creationId xmlns:a16="http://schemas.microsoft.com/office/drawing/2014/main" id="{40637413-7CBA-4973-B09F-DD017D421F5D}"/>
              </a:ext>
            </a:extLst>
          </p:cNvPr>
          <p:cNvSpPr>
            <a:spLocks noGrp="1"/>
          </p:cNvSpPr>
          <p:nvPr>
            <p:ph type="ftr" sz="quarter" idx="11"/>
          </p:nvPr>
        </p:nvSpPr>
        <p:spPr/>
        <p:txBody>
          <a:bodyPr/>
          <a:lstStyle/>
          <a:p>
            <a:r>
              <a:rPr lang="fr-FR"/>
              <a:t>Service développement_février 2022</a:t>
            </a:r>
          </a:p>
        </p:txBody>
      </p:sp>
      <p:sp>
        <p:nvSpPr>
          <p:cNvPr id="4" name="Espace réservé du numéro de diapositive 3">
            <a:extLst>
              <a:ext uri="{FF2B5EF4-FFF2-40B4-BE49-F238E27FC236}">
                <a16:creationId xmlns:a16="http://schemas.microsoft.com/office/drawing/2014/main" id="{614A7024-B344-4515-9A90-4ABF5C8F8888}"/>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138756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87D9CC-82D7-4C3F-8436-3E5ECB162BB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DFE5CC1-3B8F-4119-9DB1-1BBE2A7C2A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44DCBC9-8D6F-417F-B420-7B75AAACC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D087EF6-28C7-445A-B39D-DA861EA751C4}"/>
              </a:ext>
            </a:extLst>
          </p:cNvPr>
          <p:cNvSpPr>
            <a:spLocks noGrp="1"/>
          </p:cNvSpPr>
          <p:nvPr>
            <p:ph type="dt" sz="half" idx="10"/>
          </p:nvPr>
        </p:nvSpPr>
        <p:spPr/>
        <p:txBody>
          <a:bodyPr/>
          <a:lstStyle/>
          <a:p>
            <a:fld id="{C25B1AE9-D8F3-46CA-AD55-906910209E9D}" type="datetime1">
              <a:rPr lang="fr-FR" smtClean="0"/>
              <a:t>11/09/2022</a:t>
            </a:fld>
            <a:endParaRPr lang="fr-FR"/>
          </a:p>
        </p:txBody>
      </p:sp>
      <p:sp>
        <p:nvSpPr>
          <p:cNvPr id="6" name="Espace réservé du pied de page 5">
            <a:extLst>
              <a:ext uri="{FF2B5EF4-FFF2-40B4-BE49-F238E27FC236}">
                <a16:creationId xmlns:a16="http://schemas.microsoft.com/office/drawing/2014/main" id="{9CCF3A76-B9BA-4C76-9E62-378C63BBFFF4}"/>
              </a:ext>
            </a:extLst>
          </p:cNvPr>
          <p:cNvSpPr>
            <a:spLocks noGrp="1"/>
          </p:cNvSpPr>
          <p:nvPr>
            <p:ph type="ftr" sz="quarter" idx="11"/>
          </p:nvPr>
        </p:nvSpPr>
        <p:spPr/>
        <p:txBody>
          <a:bodyPr/>
          <a:lstStyle/>
          <a:p>
            <a:r>
              <a:rPr lang="fr-FR"/>
              <a:t>Service développement_février 2022</a:t>
            </a:r>
          </a:p>
        </p:txBody>
      </p:sp>
      <p:sp>
        <p:nvSpPr>
          <p:cNvPr id="7" name="Espace réservé du numéro de diapositive 6">
            <a:extLst>
              <a:ext uri="{FF2B5EF4-FFF2-40B4-BE49-F238E27FC236}">
                <a16:creationId xmlns:a16="http://schemas.microsoft.com/office/drawing/2014/main" id="{73A4515E-2612-4611-AF2C-8046E039DA6E}"/>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21352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73379-F9BD-45A9-BF63-B8DB9BBE14D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375735C-85A2-4346-96CF-1FF1328852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2B2B603-E503-48FE-B6E3-A0DD40AD59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8931BE1-7B20-43B3-A093-9D2FE9D4D1F1}"/>
              </a:ext>
            </a:extLst>
          </p:cNvPr>
          <p:cNvSpPr>
            <a:spLocks noGrp="1"/>
          </p:cNvSpPr>
          <p:nvPr>
            <p:ph type="dt" sz="half" idx="10"/>
          </p:nvPr>
        </p:nvSpPr>
        <p:spPr/>
        <p:txBody>
          <a:bodyPr/>
          <a:lstStyle/>
          <a:p>
            <a:fld id="{12E5DBD6-C0AE-47FA-9978-2E937FB3238B}" type="datetime1">
              <a:rPr lang="fr-FR" smtClean="0"/>
              <a:t>11/09/2022</a:t>
            </a:fld>
            <a:endParaRPr lang="fr-FR"/>
          </a:p>
        </p:txBody>
      </p:sp>
      <p:sp>
        <p:nvSpPr>
          <p:cNvPr id="6" name="Espace réservé du pied de page 5">
            <a:extLst>
              <a:ext uri="{FF2B5EF4-FFF2-40B4-BE49-F238E27FC236}">
                <a16:creationId xmlns:a16="http://schemas.microsoft.com/office/drawing/2014/main" id="{D29AA1FB-12FB-4F0F-A3AA-2B5EF1AA5828}"/>
              </a:ext>
            </a:extLst>
          </p:cNvPr>
          <p:cNvSpPr>
            <a:spLocks noGrp="1"/>
          </p:cNvSpPr>
          <p:nvPr>
            <p:ph type="ftr" sz="quarter" idx="11"/>
          </p:nvPr>
        </p:nvSpPr>
        <p:spPr/>
        <p:txBody>
          <a:bodyPr/>
          <a:lstStyle/>
          <a:p>
            <a:r>
              <a:rPr lang="fr-FR"/>
              <a:t>Service développement_février 2022</a:t>
            </a:r>
          </a:p>
        </p:txBody>
      </p:sp>
      <p:sp>
        <p:nvSpPr>
          <p:cNvPr id="7" name="Espace réservé du numéro de diapositive 6">
            <a:extLst>
              <a:ext uri="{FF2B5EF4-FFF2-40B4-BE49-F238E27FC236}">
                <a16:creationId xmlns:a16="http://schemas.microsoft.com/office/drawing/2014/main" id="{7CF232A2-62C1-4730-98B5-ACE1AEBCBF75}"/>
              </a:ext>
            </a:extLst>
          </p:cNvPr>
          <p:cNvSpPr>
            <a:spLocks noGrp="1"/>
          </p:cNvSpPr>
          <p:nvPr>
            <p:ph type="sldNum" sz="quarter" idx="12"/>
          </p:nvPr>
        </p:nvSpPr>
        <p:spPr/>
        <p:txBody>
          <a:bodyPr/>
          <a:lstStyle/>
          <a:p>
            <a:fld id="{27C4CBD5-C4F2-4B3B-AB0A-9BCC2D76DA0B}" type="slidenum">
              <a:rPr lang="fr-FR" smtClean="0"/>
              <a:t>‹N°›</a:t>
            </a:fld>
            <a:endParaRPr lang="fr-FR"/>
          </a:p>
        </p:txBody>
      </p:sp>
    </p:spTree>
    <p:extLst>
      <p:ext uri="{BB962C8B-B14F-4D97-AF65-F5344CB8AC3E}">
        <p14:creationId xmlns:p14="http://schemas.microsoft.com/office/powerpoint/2010/main" val="3343033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E0940A1-39E5-47F0-A030-1777EE08C8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673BF7F-4055-4A1B-A512-B3DDADD498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81A3DEB-3C93-457C-9FD0-4E53EAEC65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383FF-A88C-4E1C-8A01-DC1F6DF2DFF4}" type="datetime1">
              <a:rPr lang="fr-FR" smtClean="0"/>
              <a:t>11/09/2022</a:t>
            </a:fld>
            <a:endParaRPr lang="fr-FR"/>
          </a:p>
        </p:txBody>
      </p:sp>
      <p:sp>
        <p:nvSpPr>
          <p:cNvPr id="5" name="Espace réservé du pied de page 4">
            <a:extLst>
              <a:ext uri="{FF2B5EF4-FFF2-40B4-BE49-F238E27FC236}">
                <a16:creationId xmlns:a16="http://schemas.microsoft.com/office/drawing/2014/main" id="{49034263-4035-46D6-9210-43E1B28E20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Service développement_février 2022</a:t>
            </a:r>
          </a:p>
        </p:txBody>
      </p:sp>
      <p:sp>
        <p:nvSpPr>
          <p:cNvPr id="6" name="Espace réservé du numéro de diapositive 5">
            <a:extLst>
              <a:ext uri="{FF2B5EF4-FFF2-40B4-BE49-F238E27FC236}">
                <a16:creationId xmlns:a16="http://schemas.microsoft.com/office/drawing/2014/main" id="{ABCAFF89-A089-46F0-B10D-1D75A3D4A7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4CBD5-C4F2-4B3B-AB0A-9BCC2D76DA0B}" type="slidenum">
              <a:rPr lang="fr-FR" smtClean="0"/>
              <a:t>‹N°›</a:t>
            </a:fld>
            <a:endParaRPr lang="fr-FR"/>
          </a:p>
        </p:txBody>
      </p:sp>
    </p:spTree>
    <p:extLst>
      <p:ext uri="{BB962C8B-B14F-4D97-AF65-F5344CB8AC3E}">
        <p14:creationId xmlns:p14="http://schemas.microsoft.com/office/powerpoint/2010/main" val="3813855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8" name="Shape 73">
            <a:extLst>
              <a:ext uri="{FF2B5EF4-FFF2-40B4-BE49-F238E27FC236}">
                <a16:creationId xmlns:a16="http://schemas.microsoft.com/office/drawing/2014/main" id="{C5E563BD-6FA8-4B5E-8A5B-EE20035BA4D9}"/>
              </a:ext>
            </a:extLst>
          </p:cNvPr>
          <p:cNvSpPr/>
          <p:nvPr/>
        </p:nvSpPr>
        <p:spPr>
          <a:xfrm>
            <a:off x="0" y="0"/>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pSp>
        <p:nvGrpSpPr>
          <p:cNvPr id="59" name="Groupe 58">
            <a:extLst>
              <a:ext uri="{FF2B5EF4-FFF2-40B4-BE49-F238E27FC236}">
                <a16:creationId xmlns:a16="http://schemas.microsoft.com/office/drawing/2014/main" id="{452999C0-3375-4A1F-8513-EA1A4E5BFF02}"/>
              </a:ext>
            </a:extLst>
          </p:cNvPr>
          <p:cNvGrpSpPr/>
          <p:nvPr/>
        </p:nvGrpSpPr>
        <p:grpSpPr>
          <a:xfrm>
            <a:off x="92041" y="763883"/>
            <a:ext cx="11947306" cy="590126"/>
            <a:chOff x="122663" y="1004019"/>
            <a:chExt cx="6632188" cy="590126"/>
          </a:xfrm>
          <a:solidFill>
            <a:srgbClr val="F12B25"/>
          </a:solidFill>
        </p:grpSpPr>
        <p:sp>
          <p:nvSpPr>
            <p:cNvPr id="60" name="Rectangle 59">
              <a:extLst>
                <a:ext uri="{FF2B5EF4-FFF2-40B4-BE49-F238E27FC236}">
                  <a16:creationId xmlns:a16="http://schemas.microsoft.com/office/drawing/2014/main" id="{0FF79040-4540-47CB-BC52-C401FCF34CB2}"/>
                </a:ext>
              </a:extLst>
            </p:cNvPr>
            <p:cNvSpPr/>
            <p:nvPr/>
          </p:nvSpPr>
          <p:spPr>
            <a:xfrm>
              <a:off x="122663" y="1004019"/>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1" name="ZoneTexte 60">
              <a:extLst>
                <a:ext uri="{FF2B5EF4-FFF2-40B4-BE49-F238E27FC236}">
                  <a16:creationId xmlns:a16="http://schemas.microsoft.com/office/drawing/2014/main" id="{574528AB-8DBB-4AB6-BD34-B80A8BE5EEE7}"/>
                </a:ext>
              </a:extLst>
            </p:cNvPr>
            <p:cNvSpPr txBox="1"/>
            <p:nvPr/>
          </p:nvSpPr>
          <p:spPr>
            <a:xfrm>
              <a:off x="217411" y="1028819"/>
              <a:ext cx="6476337" cy="523220"/>
            </a:xfrm>
            <a:prstGeom prst="rect">
              <a:avLst/>
            </a:prstGeom>
            <a:grpFill/>
          </p:spPr>
          <p:txBody>
            <a:bodyPr wrap="square" rtlCol="0">
              <a:spAutoFit/>
            </a:bodyPr>
            <a:lstStyle/>
            <a:p>
              <a:pPr algn="ctr"/>
              <a:r>
                <a:rPr lang="fr-FR" sz="1400" b="1" dirty="0">
                  <a:solidFill>
                    <a:schemeClr val="bg1"/>
                  </a:solidFill>
                  <a:latin typeface="Roboto"/>
                </a:rPr>
                <a:t>CONSTITUER UNE EQUIPE pour construire ensemble le projet associatif</a:t>
              </a:r>
            </a:p>
            <a:p>
              <a:pPr algn="ctr"/>
              <a:r>
                <a:rPr lang="fr-FR" sz="1400" b="1" dirty="0">
                  <a:solidFill>
                    <a:schemeClr val="bg1"/>
                  </a:solidFill>
                  <a:latin typeface="Roboto"/>
                </a:rPr>
                <a:t>Elus, personnes impliquées dans la vie du club</a:t>
              </a:r>
            </a:p>
          </p:txBody>
        </p:sp>
      </p:grpSp>
      <p:sp>
        <p:nvSpPr>
          <p:cNvPr id="62" name="Shape 111">
            <a:extLst>
              <a:ext uri="{FF2B5EF4-FFF2-40B4-BE49-F238E27FC236}">
                <a16:creationId xmlns:a16="http://schemas.microsoft.com/office/drawing/2014/main" id="{86F366A2-8F41-4D35-9363-CBF4C2F19B4F}"/>
              </a:ext>
            </a:extLst>
          </p:cNvPr>
          <p:cNvSpPr/>
          <p:nvPr/>
        </p:nvSpPr>
        <p:spPr>
          <a:xfrm>
            <a:off x="201139" y="698038"/>
            <a:ext cx="11465" cy="20171"/>
          </a:xfrm>
          <a:custGeom>
            <a:avLst/>
            <a:gdLst/>
            <a:ahLst/>
            <a:cxnLst/>
            <a:rect l="0" t="0" r="0" b="0"/>
            <a:pathLst>
              <a:path w="12639" h="20200">
                <a:moveTo>
                  <a:pt x="12639" y="0"/>
                </a:moveTo>
                <a:lnTo>
                  <a:pt x="12639" y="2809"/>
                </a:lnTo>
                <a:lnTo>
                  <a:pt x="10069" y="3393"/>
                </a:lnTo>
                <a:cubicBezTo>
                  <a:pt x="8186" y="4531"/>
                  <a:pt x="6885" y="6542"/>
                  <a:pt x="6047" y="9518"/>
                </a:cubicBezTo>
                <a:cubicBezTo>
                  <a:pt x="4547" y="14858"/>
                  <a:pt x="5691" y="16829"/>
                  <a:pt x="10241" y="16829"/>
                </a:cubicBezTo>
                <a:lnTo>
                  <a:pt x="12639" y="16829"/>
                </a:lnTo>
                <a:lnTo>
                  <a:pt x="12639" y="20200"/>
                </a:lnTo>
                <a:lnTo>
                  <a:pt x="9338" y="20200"/>
                </a:lnTo>
                <a:cubicBezTo>
                  <a:pt x="6720" y="20200"/>
                  <a:pt x="5253" y="20022"/>
                  <a:pt x="3931" y="19497"/>
                </a:cubicBezTo>
                <a:cubicBezTo>
                  <a:pt x="988" y="18359"/>
                  <a:pt x="0" y="14683"/>
                  <a:pt x="1330" y="9958"/>
                </a:cubicBezTo>
                <a:cubicBezTo>
                  <a:pt x="2081" y="7286"/>
                  <a:pt x="3579" y="4574"/>
                  <a:pt x="5362" y="2649"/>
                </a:cubicBezTo>
                <a:lnTo>
                  <a:pt x="12639"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63" name="Shape 112">
            <a:extLst>
              <a:ext uri="{FF2B5EF4-FFF2-40B4-BE49-F238E27FC236}">
                <a16:creationId xmlns:a16="http://schemas.microsoft.com/office/drawing/2014/main" id="{5D0EBB4D-C8B5-4ABF-90AF-CDD3A7C83D9B}"/>
              </a:ext>
            </a:extLst>
          </p:cNvPr>
          <p:cNvSpPr/>
          <p:nvPr/>
        </p:nvSpPr>
        <p:spPr>
          <a:xfrm>
            <a:off x="212605" y="689058"/>
            <a:ext cx="13457" cy="29150"/>
          </a:xfrm>
          <a:custGeom>
            <a:avLst/>
            <a:gdLst/>
            <a:ahLst/>
            <a:cxnLst/>
            <a:rect l="0" t="0" r="0" b="0"/>
            <a:pathLst>
              <a:path w="14835" h="29192">
                <a:moveTo>
                  <a:pt x="10378" y="0"/>
                </a:moveTo>
                <a:lnTo>
                  <a:pt x="14835" y="0"/>
                </a:lnTo>
                <a:lnTo>
                  <a:pt x="6623" y="29192"/>
                </a:lnTo>
                <a:lnTo>
                  <a:pt x="0" y="29192"/>
                </a:lnTo>
                <a:lnTo>
                  <a:pt x="0" y="25822"/>
                </a:lnTo>
                <a:lnTo>
                  <a:pt x="3116" y="25822"/>
                </a:lnTo>
                <a:lnTo>
                  <a:pt x="7214" y="11249"/>
                </a:lnTo>
                <a:lnTo>
                  <a:pt x="2435" y="11249"/>
                </a:lnTo>
                <a:lnTo>
                  <a:pt x="0" y="11802"/>
                </a:lnTo>
                <a:lnTo>
                  <a:pt x="0" y="8992"/>
                </a:lnTo>
                <a:lnTo>
                  <a:pt x="3062" y="7878"/>
                </a:lnTo>
                <a:lnTo>
                  <a:pt x="8160" y="7878"/>
                </a:lnTo>
                <a:lnTo>
                  <a:pt x="10378"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64" name="Shape 113">
            <a:extLst>
              <a:ext uri="{FF2B5EF4-FFF2-40B4-BE49-F238E27FC236}">
                <a16:creationId xmlns:a16="http://schemas.microsoft.com/office/drawing/2014/main" id="{886E3FB9-94C9-45EF-A60B-5A3C70C15AF8}"/>
              </a:ext>
            </a:extLst>
          </p:cNvPr>
          <p:cNvSpPr/>
          <p:nvPr/>
        </p:nvSpPr>
        <p:spPr>
          <a:xfrm>
            <a:off x="224500" y="696925"/>
            <a:ext cx="20349" cy="21284"/>
          </a:xfrm>
          <a:custGeom>
            <a:avLst/>
            <a:gdLst/>
            <a:ahLst/>
            <a:cxnLst/>
            <a:rect l="0" t="0" r="0" b="0"/>
            <a:pathLst>
              <a:path w="22432" h="21314">
                <a:moveTo>
                  <a:pt x="16000" y="0"/>
                </a:moveTo>
                <a:lnTo>
                  <a:pt x="22432" y="0"/>
                </a:lnTo>
                <a:lnTo>
                  <a:pt x="21484" y="3371"/>
                </a:lnTo>
                <a:lnTo>
                  <a:pt x="15695" y="3371"/>
                </a:lnTo>
                <a:cubicBezTo>
                  <a:pt x="12571" y="3371"/>
                  <a:pt x="10990" y="3763"/>
                  <a:pt x="9430" y="4902"/>
                </a:cubicBezTo>
                <a:cubicBezTo>
                  <a:pt x="8264" y="5776"/>
                  <a:pt x="7380" y="6957"/>
                  <a:pt x="6566" y="8710"/>
                </a:cubicBezTo>
                <a:lnTo>
                  <a:pt x="19982" y="8710"/>
                </a:lnTo>
                <a:lnTo>
                  <a:pt x="19047" y="12035"/>
                </a:lnTo>
                <a:lnTo>
                  <a:pt x="5631" y="12035"/>
                </a:lnTo>
                <a:cubicBezTo>
                  <a:pt x="5028" y="14181"/>
                  <a:pt x="5084" y="15447"/>
                  <a:pt x="5925" y="16543"/>
                </a:cubicBezTo>
                <a:cubicBezTo>
                  <a:pt x="6283" y="17068"/>
                  <a:pt x="6781" y="17420"/>
                  <a:pt x="7329" y="17592"/>
                </a:cubicBezTo>
                <a:cubicBezTo>
                  <a:pt x="8050" y="17813"/>
                  <a:pt x="9666" y="17944"/>
                  <a:pt x="10954" y="17944"/>
                </a:cubicBezTo>
                <a:lnTo>
                  <a:pt x="17385" y="17944"/>
                </a:lnTo>
                <a:lnTo>
                  <a:pt x="16437" y="21314"/>
                </a:lnTo>
                <a:lnTo>
                  <a:pt x="8763" y="21314"/>
                </a:lnTo>
                <a:cubicBezTo>
                  <a:pt x="5549" y="21314"/>
                  <a:pt x="4072" y="21007"/>
                  <a:pt x="2815" y="20086"/>
                </a:cubicBezTo>
                <a:cubicBezTo>
                  <a:pt x="580" y="18558"/>
                  <a:pt x="0" y="15229"/>
                  <a:pt x="1156" y="11116"/>
                </a:cubicBezTo>
                <a:cubicBezTo>
                  <a:pt x="3200" y="3852"/>
                  <a:pt x="8328" y="0"/>
                  <a:pt x="16000"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65" name="Shape 114">
            <a:extLst>
              <a:ext uri="{FF2B5EF4-FFF2-40B4-BE49-F238E27FC236}">
                <a16:creationId xmlns:a16="http://schemas.microsoft.com/office/drawing/2014/main" id="{CDB7FE86-CF6B-4222-AF80-D776CEBDC8D7}"/>
              </a:ext>
            </a:extLst>
          </p:cNvPr>
          <p:cNvSpPr/>
          <p:nvPr/>
        </p:nvSpPr>
        <p:spPr>
          <a:xfrm>
            <a:off x="258329" y="689058"/>
            <a:ext cx="24623" cy="29150"/>
          </a:xfrm>
          <a:custGeom>
            <a:avLst/>
            <a:gdLst/>
            <a:ahLst/>
            <a:cxnLst/>
            <a:rect l="0" t="0" r="0" b="0"/>
            <a:pathLst>
              <a:path w="27144" h="29192">
                <a:moveTo>
                  <a:pt x="1047" y="0"/>
                </a:moveTo>
                <a:lnTo>
                  <a:pt x="27144" y="0"/>
                </a:lnTo>
                <a:lnTo>
                  <a:pt x="26097" y="3721"/>
                </a:lnTo>
                <a:lnTo>
                  <a:pt x="15529" y="3721"/>
                </a:lnTo>
                <a:lnTo>
                  <a:pt x="8366" y="29192"/>
                </a:lnTo>
                <a:lnTo>
                  <a:pt x="3450" y="29192"/>
                </a:lnTo>
                <a:lnTo>
                  <a:pt x="10614" y="3721"/>
                </a:lnTo>
                <a:lnTo>
                  <a:pt x="0" y="3721"/>
                </a:lnTo>
                <a:lnTo>
                  <a:pt x="1047"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66" name="Shape 115">
            <a:extLst>
              <a:ext uri="{FF2B5EF4-FFF2-40B4-BE49-F238E27FC236}">
                <a16:creationId xmlns:a16="http://schemas.microsoft.com/office/drawing/2014/main" id="{27877376-6181-4979-A889-BC8E4357A813}"/>
              </a:ext>
            </a:extLst>
          </p:cNvPr>
          <p:cNvSpPr/>
          <p:nvPr/>
        </p:nvSpPr>
        <p:spPr>
          <a:xfrm>
            <a:off x="278464" y="696925"/>
            <a:ext cx="9480" cy="21284"/>
          </a:xfrm>
          <a:custGeom>
            <a:avLst/>
            <a:gdLst/>
            <a:ahLst/>
            <a:cxnLst/>
            <a:rect l="0" t="0" r="0" b="0"/>
            <a:pathLst>
              <a:path w="10451" h="21314">
                <a:moveTo>
                  <a:pt x="5994" y="0"/>
                </a:moveTo>
                <a:lnTo>
                  <a:pt x="10451" y="0"/>
                </a:lnTo>
                <a:lnTo>
                  <a:pt x="4457" y="21314"/>
                </a:lnTo>
                <a:lnTo>
                  <a:pt x="0" y="21314"/>
                </a:lnTo>
                <a:lnTo>
                  <a:pt x="5994"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67" name="Shape 117">
            <a:extLst>
              <a:ext uri="{FF2B5EF4-FFF2-40B4-BE49-F238E27FC236}">
                <a16:creationId xmlns:a16="http://schemas.microsoft.com/office/drawing/2014/main" id="{22FB3238-C9F2-454B-B96E-6A9346E583B4}"/>
              </a:ext>
            </a:extLst>
          </p:cNvPr>
          <p:cNvSpPr/>
          <p:nvPr/>
        </p:nvSpPr>
        <p:spPr>
          <a:xfrm>
            <a:off x="288259" y="696925"/>
            <a:ext cx="17430" cy="21284"/>
          </a:xfrm>
          <a:custGeom>
            <a:avLst/>
            <a:gdLst/>
            <a:ahLst/>
            <a:cxnLst/>
            <a:rect l="0" t="0" r="0" b="0"/>
            <a:pathLst>
              <a:path w="19214" h="21314">
                <a:moveTo>
                  <a:pt x="5995" y="0"/>
                </a:moveTo>
                <a:lnTo>
                  <a:pt x="11738" y="0"/>
                </a:lnTo>
                <a:cubicBezTo>
                  <a:pt x="15506" y="0"/>
                  <a:pt x="17048" y="391"/>
                  <a:pt x="18162" y="1663"/>
                </a:cubicBezTo>
                <a:cubicBezTo>
                  <a:pt x="19188" y="2757"/>
                  <a:pt x="19214" y="4287"/>
                  <a:pt x="18291" y="7569"/>
                </a:cubicBezTo>
                <a:lnTo>
                  <a:pt x="17713" y="9627"/>
                </a:lnTo>
                <a:lnTo>
                  <a:pt x="13533" y="9627"/>
                </a:lnTo>
                <a:lnTo>
                  <a:pt x="14111" y="7569"/>
                </a:lnTo>
                <a:cubicBezTo>
                  <a:pt x="14986" y="4464"/>
                  <a:pt x="14358" y="3588"/>
                  <a:pt x="11233" y="3588"/>
                </a:cubicBezTo>
                <a:lnTo>
                  <a:pt x="9443" y="3588"/>
                </a:lnTo>
                <a:lnTo>
                  <a:pt x="4457" y="21314"/>
                </a:lnTo>
                <a:lnTo>
                  <a:pt x="0" y="21314"/>
                </a:lnTo>
                <a:lnTo>
                  <a:pt x="5995"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68" name="Shape 118">
            <a:extLst>
              <a:ext uri="{FF2B5EF4-FFF2-40B4-BE49-F238E27FC236}">
                <a16:creationId xmlns:a16="http://schemas.microsoft.com/office/drawing/2014/main" id="{FCCAB9A7-16E2-46BE-8654-83106DBBE305}"/>
              </a:ext>
            </a:extLst>
          </p:cNvPr>
          <p:cNvSpPr/>
          <p:nvPr/>
        </p:nvSpPr>
        <p:spPr>
          <a:xfrm>
            <a:off x="315105" y="705228"/>
            <a:ext cx="10610" cy="12981"/>
          </a:xfrm>
          <a:custGeom>
            <a:avLst/>
            <a:gdLst/>
            <a:ahLst/>
            <a:cxnLst/>
            <a:rect l="0" t="0" r="0" b="0"/>
            <a:pathLst>
              <a:path w="11696" h="12999">
                <a:moveTo>
                  <a:pt x="11138" y="0"/>
                </a:moveTo>
                <a:lnTo>
                  <a:pt x="11696" y="0"/>
                </a:lnTo>
                <a:lnTo>
                  <a:pt x="11696" y="3369"/>
                </a:lnTo>
                <a:lnTo>
                  <a:pt x="10743" y="3369"/>
                </a:lnTo>
                <a:cubicBezTo>
                  <a:pt x="7525" y="3369"/>
                  <a:pt x="6097" y="4202"/>
                  <a:pt x="5432" y="6565"/>
                </a:cubicBezTo>
                <a:cubicBezTo>
                  <a:pt x="4804" y="8796"/>
                  <a:pt x="5811" y="9629"/>
                  <a:pt x="8981" y="9629"/>
                </a:cubicBezTo>
                <a:lnTo>
                  <a:pt x="11696" y="9629"/>
                </a:lnTo>
                <a:lnTo>
                  <a:pt x="11696" y="12999"/>
                </a:lnTo>
                <a:lnTo>
                  <a:pt x="8585" y="12999"/>
                </a:lnTo>
                <a:cubicBezTo>
                  <a:pt x="5047" y="12999"/>
                  <a:pt x="4738" y="12957"/>
                  <a:pt x="3345" y="12517"/>
                </a:cubicBezTo>
                <a:cubicBezTo>
                  <a:pt x="947" y="11728"/>
                  <a:pt x="0" y="9540"/>
                  <a:pt x="838" y="6565"/>
                </a:cubicBezTo>
                <a:cubicBezTo>
                  <a:pt x="1343" y="4771"/>
                  <a:pt x="2395" y="3152"/>
                  <a:pt x="3738" y="1970"/>
                </a:cubicBezTo>
                <a:cubicBezTo>
                  <a:pt x="5444" y="480"/>
                  <a:pt x="7325" y="0"/>
                  <a:pt x="11138"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69" name="Shape 120">
            <a:extLst>
              <a:ext uri="{FF2B5EF4-FFF2-40B4-BE49-F238E27FC236}">
                <a16:creationId xmlns:a16="http://schemas.microsoft.com/office/drawing/2014/main" id="{0220EC4D-C0D9-43A7-BC64-3597CC1F88A5}"/>
              </a:ext>
            </a:extLst>
          </p:cNvPr>
          <p:cNvSpPr/>
          <p:nvPr/>
        </p:nvSpPr>
        <p:spPr>
          <a:xfrm>
            <a:off x="325716" y="696925"/>
            <a:ext cx="11761" cy="21284"/>
          </a:xfrm>
          <a:custGeom>
            <a:avLst/>
            <a:gdLst/>
            <a:ahLst/>
            <a:cxnLst/>
            <a:rect l="0" t="0" r="0" b="0"/>
            <a:pathLst>
              <a:path w="12965" h="21314">
                <a:moveTo>
                  <a:pt x="0" y="0"/>
                </a:moveTo>
                <a:lnTo>
                  <a:pt x="5640" y="0"/>
                </a:lnTo>
                <a:cubicBezTo>
                  <a:pt x="9683" y="0"/>
                  <a:pt x="11327" y="525"/>
                  <a:pt x="12208" y="1971"/>
                </a:cubicBezTo>
                <a:cubicBezTo>
                  <a:pt x="12965" y="3194"/>
                  <a:pt x="12894" y="4597"/>
                  <a:pt x="11982" y="7835"/>
                </a:cubicBezTo>
                <a:lnTo>
                  <a:pt x="8190" y="21314"/>
                </a:lnTo>
                <a:lnTo>
                  <a:pt x="0" y="21314"/>
                </a:lnTo>
                <a:lnTo>
                  <a:pt x="0" y="17944"/>
                </a:lnTo>
                <a:lnTo>
                  <a:pt x="4682" y="17944"/>
                </a:lnTo>
                <a:lnTo>
                  <a:pt x="6442" y="11684"/>
                </a:lnTo>
                <a:lnTo>
                  <a:pt x="0" y="11684"/>
                </a:lnTo>
                <a:lnTo>
                  <a:pt x="0" y="8315"/>
                </a:lnTo>
                <a:lnTo>
                  <a:pt x="7390" y="8315"/>
                </a:lnTo>
                <a:lnTo>
                  <a:pt x="7538" y="7792"/>
                </a:lnTo>
                <a:cubicBezTo>
                  <a:pt x="8597" y="4028"/>
                  <a:pt x="8046" y="3371"/>
                  <a:pt x="3773" y="3371"/>
                </a:cubicBezTo>
                <a:lnTo>
                  <a:pt x="0" y="3371"/>
                </a:ln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70" name="Shape 122">
            <a:extLst>
              <a:ext uri="{FF2B5EF4-FFF2-40B4-BE49-F238E27FC236}">
                <a16:creationId xmlns:a16="http://schemas.microsoft.com/office/drawing/2014/main" id="{08D4896B-6215-45B8-AED7-D8F0871FE70D}"/>
              </a:ext>
            </a:extLst>
          </p:cNvPr>
          <p:cNvSpPr/>
          <p:nvPr/>
        </p:nvSpPr>
        <p:spPr>
          <a:xfrm>
            <a:off x="349026" y="689058"/>
            <a:ext cx="11490" cy="29150"/>
          </a:xfrm>
          <a:custGeom>
            <a:avLst/>
            <a:gdLst/>
            <a:ahLst/>
            <a:cxnLst/>
            <a:rect l="0" t="0" r="0" b="0"/>
            <a:pathLst>
              <a:path w="12666" h="29192">
                <a:moveTo>
                  <a:pt x="8211" y="0"/>
                </a:moveTo>
                <a:lnTo>
                  <a:pt x="12666" y="0"/>
                </a:lnTo>
                <a:lnTo>
                  <a:pt x="4455" y="29192"/>
                </a:lnTo>
                <a:lnTo>
                  <a:pt x="0" y="29192"/>
                </a:lnTo>
                <a:lnTo>
                  <a:pt x="8211"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71" name="Shape 123">
            <a:extLst>
              <a:ext uri="{FF2B5EF4-FFF2-40B4-BE49-F238E27FC236}">
                <a16:creationId xmlns:a16="http://schemas.microsoft.com/office/drawing/2014/main" id="{1FA6455F-CFB0-41BC-9B95-87E04BE6104B}"/>
              </a:ext>
            </a:extLst>
          </p:cNvPr>
          <p:cNvSpPr/>
          <p:nvPr/>
        </p:nvSpPr>
        <p:spPr>
          <a:xfrm>
            <a:off x="361813" y="691900"/>
            <a:ext cx="17104" cy="26309"/>
          </a:xfrm>
          <a:custGeom>
            <a:avLst/>
            <a:gdLst/>
            <a:ahLst/>
            <a:cxnLst/>
            <a:rect l="0" t="0" r="0" b="0"/>
            <a:pathLst>
              <a:path w="18855" h="26346">
                <a:moveTo>
                  <a:pt x="18855" y="0"/>
                </a:moveTo>
                <a:lnTo>
                  <a:pt x="18855" y="6700"/>
                </a:lnTo>
                <a:lnTo>
                  <a:pt x="13112" y="15011"/>
                </a:lnTo>
                <a:lnTo>
                  <a:pt x="18855" y="15011"/>
                </a:lnTo>
                <a:lnTo>
                  <a:pt x="18855" y="18730"/>
                </a:lnTo>
                <a:lnTo>
                  <a:pt x="10597" y="18730"/>
                </a:lnTo>
                <a:lnTo>
                  <a:pt x="5192" y="26346"/>
                </a:lnTo>
                <a:lnTo>
                  <a:pt x="0" y="26346"/>
                </a:lnTo>
                <a:lnTo>
                  <a:pt x="18855"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72" name="Shape 124">
            <a:extLst>
              <a:ext uri="{FF2B5EF4-FFF2-40B4-BE49-F238E27FC236}">
                <a16:creationId xmlns:a16="http://schemas.microsoft.com/office/drawing/2014/main" id="{0A6193B5-359E-439B-9E3D-BEDF4CCE08FB}"/>
              </a:ext>
            </a:extLst>
          </p:cNvPr>
          <p:cNvSpPr/>
          <p:nvPr/>
        </p:nvSpPr>
        <p:spPr>
          <a:xfrm>
            <a:off x="378918" y="689058"/>
            <a:ext cx="11279" cy="29150"/>
          </a:xfrm>
          <a:custGeom>
            <a:avLst/>
            <a:gdLst/>
            <a:ahLst/>
            <a:cxnLst/>
            <a:rect l="0" t="0" r="0" b="0"/>
            <a:pathLst>
              <a:path w="12434" h="29192">
                <a:moveTo>
                  <a:pt x="2037" y="0"/>
                </a:moveTo>
                <a:lnTo>
                  <a:pt x="8469" y="0"/>
                </a:lnTo>
                <a:lnTo>
                  <a:pt x="12434" y="29192"/>
                </a:lnTo>
                <a:lnTo>
                  <a:pt x="7242" y="29192"/>
                </a:lnTo>
                <a:lnTo>
                  <a:pt x="6260" y="21576"/>
                </a:lnTo>
                <a:lnTo>
                  <a:pt x="0" y="21576"/>
                </a:lnTo>
                <a:lnTo>
                  <a:pt x="0" y="17856"/>
                </a:lnTo>
                <a:lnTo>
                  <a:pt x="5744" y="17856"/>
                </a:lnTo>
                <a:lnTo>
                  <a:pt x="4176" y="3503"/>
                </a:lnTo>
                <a:lnTo>
                  <a:pt x="0" y="9546"/>
                </a:lnTo>
                <a:lnTo>
                  <a:pt x="0" y="2846"/>
                </a:lnTo>
                <a:lnTo>
                  <a:pt x="2037"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73" name="Shape 125">
            <a:extLst>
              <a:ext uri="{FF2B5EF4-FFF2-40B4-BE49-F238E27FC236}">
                <a16:creationId xmlns:a16="http://schemas.microsoft.com/office/drawing/2014/main" id="{5692D908-9968-4363-9E68-B9FD5C4E89A1}"/>
              </a:ext>
            </a:extLst>
          </p:cNvPr>
          <p:cNvSpPr/>
          <p:nvPr/>
        </p:nvSpPr>
        <p:spPr>
          <a:xfrm>
            <a:off x="393240" y="696925"/>
            <a:ext cx="17431" cy="21284"/>
          </a:xfrm>
          <a:custGeom>
            <a:avLst/>
            <a:gdLst/>
            <a:ahLst/>
            <a:cxnLst/>
            <a:rect l="0" t="0" r="0" b="0"/>
            <a:pathLst>
              <a:path w="19215" h="21314">
                <a:moveTo>
                  <a:pt x="5993" y="0"/>
                </a:moveTo>
                <a:lnTo>
                  <a:pt x="11736" y="0"/>
                </a:lnTo>
                <a:cubicBezTo>
                  <a:pt x="15504" y="0"/>
                  <a:pt x="17048" y="391"/>
                  <a:pt x="18161" y="1663"/>
                </a:cubicBezTo>
                <a:cubicBezTo>
                  <a:pt x="19187" y="2757"/>
                  <a:pt x="19215" y="4287"/>
                  <a:pt x="18291" y="7569"/>
                </a:cubicBezTo>
                <a:lnTo>
                  <a:pt x="17712" y="9627"/>
                </a:lnTo>
                <a:lnTo>
                  <a:pt x="13532" y="9627"/>
                </a:lnTo>
                <a:lnTo>
                  <a:pt x="14109" y="7569"/>
                </a:lnTo>
                <a:cubicBezTo>
                  <a:pt x="14984" y="4464"/>
                  <a:pt x="14357" y="3588"/>
                  <a:pt x="11233" y="3588"/>
                </a:cubicBezTo>
                <a:lnTo>
                  <a:pt x="9440" y="3588"/>
                </a:lnTo>
                <a:lnTo>
                  <a:pt x="4455" y="21314"/>
                </a:lnTo>
                <a:lnTo>
                  <a:pt x="0" y="21314"/>
                </a:lnTo>
                <a:lnTo>
                  <a:pt x="5993"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74" name="Shape 126">
            <a:extLst>
              <a:ext uri="{FF2B5EF4-FFF2-40B4-BE49-F238E27FC236}">
                <a16:creationId xmlns:a16="http://schemas.microsoft.com/office/drawing/2014/main" id="{10F1CF6D-9A0E-498C-B100-620ECBDAF23F}"/>
              </a:ext>
            </a:extLst>
          </p:cNvPr>
          <p:cNvSpPr/>
          <p:nvPr/>
        </p:nvSpPr>
        <p:spPr>
          <a:xfrm>
            <a:off x="410407" y="696925"/>
            <a:ext cx="20361" cy="21284"/>
          </a:xfrm>
          <a:custGeom>
            <a:avLst/>
            <a:gdLst/>
            <a:ahLst/>
            <a:cxnLst/>
            <a:rect l="0" t="0" r="0" b="0"/>
            <a:pathLst>
              <a:path w="22445" h="21314">
                <a:moveTo>
                  <a:pt x="15326" y="0"/>
                </a:moveTo>
                <a:lnTo>
                  <a:pt x="22445" y="0"/>
                </a:lnTo>
                <a:lnTo>
                  <a:pt x="21498" y="3371"/>
                </a:lnTo>
                <a:lnTo>
                  <a:pt x="14378" y="3371"/>
                </a:lnTo>
                <a:cubicBezTo>
                  <a:pt x="9507" y="3371"/>
                  <a:pt x="7044" y="5425"/>
                  <a:pt x="5569" y="10681"/>
                </a:cubicBezTo>
                <a:cubicBezTo>
                  <a:pt x="4964" y="12822"/>
                  <a:pt x="4866" y="14311"/>
                  <a:pt x="5200" y="15580"/>
                </a:cubicBezTo>
                <a:cubicBezTo>
                  <a:pt x="5719" y="17331"/>
                  <a:pt x="7015" y="17944"/>
                  <a:pt x="10278" y="17944"/>
                </a:cubicBezTo>
                <a:lnTo>
                  <a:pt x="17399" y="17944"/>
                </a:lnTo>
                <a:lnTo>
                  <a:pt x="16451" y="21314"/>
                </a:lnTo>
                <a:lnTo>
                  <a:pt x="9331" y="21314"/>
                </a:lnTo>
                <a:cubicBezTo>
                  <a:pt x="4690" y="21314"/>
                  <a:pt x="2749" y="20700"/>
                  <a:pt x="1473" y="18863"/>
                </a:cubicBezTo>
                <a:cubicBezTo>
                  <a:pt x="244" y="17025"/>
                  <a:pt x="0" y="14134"/>
                  <a:pt x="861" y="11072"/>
                </a:cubicBezTo>
                <a:cubicBezTo>
                  <a:pt x="1811" y="7703"/>
                  <a:pt x="3678" y="4814"/>
                  <a:pt x="6117" y="2844"/>
                </a:cubicBezTo>
                <a:cubicBezTo>
                  <a:pt x="8718" y="789"/>
                  <a:pt x="11191" y="0"/>
                  <a:pt x="15326"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fr-FR"/>
          </a:p>
        </p:txBody>
      </p:sp>
      <p:sp>
        <p:nvSpPr>
          <p:cNvPr id="75" name="Rectangle 74">
            <a:extLst>
              <a:ext uri="{FF2B5EF4-FFF2-40B4-BE49-F238E27FC236}">
                <a16:creationId xmlns:a16="http://schemas.microsoft.com/office/drawing/2014/main" id="{A8619940-4963-4C2F-A616-3EE209AE3D2D}"/>
              </a:ext>
            </a:extLst>
          </p:cNvPr>
          <p:cNvSpPr/>
          <p:nvPr/>
        </p:nvSpPr>
        <p:spPr>
          <a:xfrm>
            <a:off x="8628815" y="158261"/>
            <a:ext cx="3427822" cy="372851"/>
          </a:xfrm>
          <a:prstGeom prst="rect">
            <a:avLst/>
          </a:prstGeom>
          <a:ln>
            <a:noFill/>
          </a:ln>
        </p:spPr>
        <p:txBody>
          <a:bodyPr vert="horz" lIns="0" tIns="0" rIns="0" bIns="0" rtlCol="0">
            <a:noAutofit/>
          </a:bodyPr>
          <a:lstStyle/>
          <a:p>
            <a:pPr algn="r">
              <a:lnSpc>
                <a:spcPct val="107000"/>
              </a:lnSpc>
              <a:spcAft>
                <a:spcPts val="800"/>
              </a:spcAft>
            </a:pPr>
            <a:r>
              <a:rPr lang="fr-FR" dirty="0">
                <a:solidFill>
                  <a:srgbClr val="014A94"/>
                </a:solidFill>
                <a:latin typeface="Calibri" panose="020F0502020204030204" pitchFamily="34" charset="0"/>
                <a:ea typeface="Calibri" panose="020F0502020204030204" pitchFamily="34" charset="0"/>
              </a:rPr>
              <a:t>COMMENT FAIRE ?</a:t>
            </a:r>
            <a:endParaRPr lang="fr-FR" dirty="0">
              <a:solidFill>
                <a:srgbClr val="014A94"/>
              </a:solidFill>
              <a:effectLst/>
              <a:latin typeface="Calibri" panose="020F0502020204030204" pitchFamily="34" charset="0"/>
              <a:ea typeface="Calibri" panose="020F0502020204030204" pitchFamily="34" charset="0"/>
            </a:endParaRPr>
          </a:p>
        </p:txBody>
      </p:sp>
      <p:grpSp>
        <p:nvGrpSpPr>
          <p:cNvPr id="77" name="Groupe 76">
            <a:extLst>
              <a:ext uri="{FF2B5EF4-FFF2-40B4-BE49-F238E27FC236}">
                <a16:creationId xmlns:a16="http://schemas.microsoft.com/office/drawing/2014/main" id="{D62B5D56-48BE-4E44-A0B0-33F4E228E79F}"/>
              </a:ext>
            </a:extLst>
          </p:cNvPr>
          <p:cNvGrpSpPr/>
          <p:nvPr/>
        </p:nvGrpSpPr>
        <p:grpSpPr>
          <a:xfrm>
            <a:off x="977151" y="1532930"/>
            <a:ext cx="11037988" cy="1080000"/>
            <a:chOff x="122663" y="1722567"/>
            <a:chExt cx="3252497" cy="1706433"/>
          </a:xfrm>
        </p:grpSpPr>
        <p:sp>
          <p:nvSpPr>
            <p:cNvPr id="78" name="Rectangle 77">
              <a:extLst>
                <a:ext uri="{FF2B5EF4-FFF2-40B4-BE49-F238E27FC236}">
                  <a16:creationId xmlns:a16="http://schemas.microsoft.com/office/drawing/2014/main" id="{9F442FF5-BC9A-4E36-9761-FAA8B676D506}"/>
                </a:ext>
              </a:extLst>
            </p:cNvPr>
            <p:cNvSpPr/>
            <p:nvPr/>
          </p:nvSpPr>
          <p:spPr>
            <a:xfrm>
              <a:off x="122663" y="1722567"/>
              <a:ext cx="3252497" cy="1706433"/>
            </a:xfrm>
            <a:prstGeom prst="rect">
              <a:avLst/>
            </a:prstGeom>
            <a:noFill/>
            <a:ln w="28575">
              <a:solidFill>
                <a:srgbClr val="014A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a:extLst>
                <a:ext uri="{FF2B5EF4-FFF2-40B4-BE49-F238E27FC236}">
                  <a16:creationId xmlns:a16="http://schemas.microsoft.com/office/drawing/2014/main" id="{8B4C0487-6380-4F27-B5FA-8DE3B7ED97F9}"/>
                </a:ext>
              </a:extLst>
            </p:cNvPr>
            <p:cNvSpPr txBox="1"/>
            <p:nvPr/>
          </p:nvSpPr>
          <p:spPr>
            <a:xfrm>
              <a:off x="168207" y="1947663"/>
              <a:ext cx="3161408" cy="1285337"/>
            </a:xfrm>
            <a:prstGeom prst="rect">
              <a:avLst/>
            </a:prstGeom>
            <a:noFill/>
          </p:spPr>
          <p:txBody>
            <a:bodyPr wrap="square" rtlCol="0">
              <a:spAutoFit/>
            </a:bodyPr>
            <a:lstStyle/>
            <a:p>
              <a:pPr algn="ctr"/>
              <a:r>
                <a:rPr lang="fr-FR" sz="1600" b="1" dirty="0">
                  <a:solidFill>
                    <a:srgbClr val="F12B25"/>
                  </a:solidFill>
                  <a:latin typeface="Roboto"/>
                </a:rPr>
                <a:t>ETAT DES LIEUX &amp; DIAGNOSTIC</a:t>
              </a:r>
              <a:endParaRPr lang="fr-FR" sz="1600" b="1" dirty="0">
                <a:solidFill>
                  <a:srgbClr val="F12B25"/>
                </a:solidFill>
                <a:latin typeface="Roboto"/>
                <a:sym typeface="Wingdings" panose="05000000000000000000" pitchFamily="2" charset="2"/>
              </a:endParaRPr>
            </a:p>
            <a:p>
              <a:pPr algn="just"/>
              <a:r>
                <a:rPr lang="fr-FR" sz="1400" dirty="0">
                  <a:solidFill>
                    <a:srgbClr val="014A94"/>
                  </a:solidFill>
                  <a:latin typeface="Roboto"/>
                </a:rPr>
                <a:t>Récupérer un maximum d’informations et de données pour </a:t>
              </a:r>
              <a:r>
                <a:rPr lang="fr-FR" sz="1400" b="1" dirty="0">
                  <a:solidFill>
                    <a:srgbClr val="014A94"/>
                  </a:solidFill>
                  <a:latin typeface="Roboto"/>
                </a:rPr>
                <a:t>avoir une photo précise du club et de son environnement, </a:t>
              </a:r>
              <a:r>
                <a:rPr lang="fr-FR" sz="1400" dirty="0">
                  <a:solidFill>
                    <a:srgbClr val="014A94"/>
                  </a:solidFill>
                  <a:latin typeface="Roboto"/>
                </a:rPr>
                <a:t>identifier</a:t>
              </a:r>
              <a:r>
                <a:rPr lang="fr-FR" sz="1400" b="1" dirty="0">
                  <a:solidFill>
                    <a:srgbClr val="014A94"/>
                  </a:solidFill>
                  <a:latin typeface="Roboto"/>
                </a:rPr>
                <a:t> </a:t>
              </a:r>
              <a:r>
                <a:rPr lang="fr-FR" sz="1400" dirty="0">
                  <a:solidFill>
                    <a:srgbClr val="014A94"/>
                  </a:solidFill>
                  <a:latin typeface="Roboto"/>
                </a:rPr>
                <a:t>ses</a:t>
              </a:r>
              <a:r>
                <a:rPr lang="fr-FR" sz="1400" b="1" dirty="0">
                  <a:solidFill>
                    <a:srgbClr val="014A94"/>
                  </a:solidFill>
                  <a:latin typeface="Roboto"/>
                </a:rPr>
                <a:t> points forts </a:t>
              </a:r>
              <a:r>
                <a:rPr lang="fr-FR" sz="1400" dirty="0">
                  <a:solidFill>
                    <a:srgbClr val="014A94"/>
                  </a:solidFill>
                  <a:latin typeface="Roboto"/>
                </a:rPr>
                <a:t>et ses </a:t>
              </a:r>
              <a:r>
                <a:rPr lang="fr-FR" sz="1400" b="1" dirty="0">
                  <a:solidFill>
                    <a:srgbClr val="014A94"/>
                  </a:solidFill>
                  <a:latin typeface="Roboto"/>
                </a:rPr>
                <a:t>points faibles, </a:t>
              </a:r>
              <a:r>
                <a:rPr lang="fr-FR" sz="1400" dirty="0">
                  <a:solidFill>
                    <a:srgbClr val="014A94"/>
                  </a:solidFill>
                  <a:latin typeface="Roboto"/>
                </a:rPr>
                <a:t>donc les </a:t>
              </a:r>
              <a:r>
                <a:rPr lang="fr-FR" sz="1400" b="1" dirty="0">
                  <a:solidFill>
                    <a:srgbClr val="014A94"/>
                  </a:solidFill>
                  <a:latin typeface="Roboto"/>
                </a:rPr>
                <a:t>besoins </a:t>
              </a:r>
              <a:r>
                <a:rPr lang="fr-FR" sz="1400" dirty="0">
                  <a:solidFill>
                    <a:srgbClr val="014A94"/>
                  </a:solidFill>
                  <a:latin typeface="Roboto"/>
                </a:rPr>
                <a:t>et</a:t>
              </a:r>
              <a:r>
                <a:rPr lang="fr-FR" sz="1400" b="1" dirty="0">
                  <a:solidFill>
                    <a:srgbClr val="014A94"/>
                  </a:solidFill>
                  <a:latin typeface="Roboto"/>
                </a:rPr>
                <a:t> possibilités d’amélioration </a:t>
              </a:r>
              <a:r>
                <a:rPr lang="fr-FR" sz="1400" dirty="0">
                  <a:solidFill>
                    <a:srgbClr val="014A94"/>
                  </a:solidFill>
                  <a:latin typeface="Roboto"/>
                </a:rPr>
                <a:t>du club. </a:t>
              </a:r>
            </a:p>
          </p:txBody>
        </p:sp>
      </p:grpSp>
      <p:grpSp>
        <p:nvGrpSpPr>
          <p:cNvPr id="86" name="Groupe 85">
            <a:extLst>
              <a:ext uri="{FF2B5EF4-FFF2-40B4-BE49-F238E27FC236}">
                <a16:creationId xmlns:a16="http://schemas.microsoft.com/office/drawing/2014/main" id="{7EE6D4B0-3993-4873-ADD1-849872BFFC8E}"/>
              </a:ext>
            </a:extLst>
          </p:cNvPr>
          <p:cNvGrpSpPr/>
          <p:nvPr/>
        </p:nvGrpSpPr>
        <p:grpSpPr>
          <a:xfrm>
            <a:off x="1007549" y="4946136"/>
            <a:ext cx="11037987" cy="1080000"/>
            <a:chOff x="122663" y="1722567"/>
            <a:chExt cx="3252497" cy="1706433"/>
          </a:xfrm>
        </p:grpSpPr>
        <p:sp>
          <p:nvSpPr>
            <p:cNvPr id="87" name="Rectangle 86">
              <a:extLst>
                <a:ext uri="{FF2B5EF4-FFF2-40B4-BE49-F238E27FC236}">
                  <a16:creationId xmlns:a16="http://schemas.microsoft.com/office/drawing/2014/main" id="{6C099751-6ABD-48F3-BAF8-DEBDB5319C4D}"/>
                </a:ext>
              </a:extLst>
            </p:cNvPr>
            <p:cNvSpPr/>
            <p:nvPr/>
          </p:nvSpPr>
          <p:spPr>
            <a:xfrm>
              <a:off x="122663" y="1722567"/>
              <a:ext cx="3252497" cy="1706433"/>
            </a:xfrm>
            <a:prstGeom prst="rect">
              <a:avLst/>
            </a:prstGeom>
            <a:noFill/>
            <a:ln w="28575">
              <a:solidFill>
                <a:srgbClr val="014A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ZoneTexte 87">
              <a:extLst>
                <a:ext uri="{FF2B5EF4-FFF2-40B4-BE49-F238E27FC236}">
                  <a16:creationId xmlns:a16="http://schemas.microsoft.com/office/drawing/2014/main" id="{C0E2F0FE-0B91-4696-8265-4E8F111606B9}"/>
                </a:ext>
              </a:extLst>
            </p:cNvPr>
            <p:cNvSpPr txBox="1"/>
            <p:nvPr/>
          </p:nvSpPr>
          <p:spPr>
            <a:xfrm>
              <a:off x="166714" y="1876958"/>
              <a:ext cx="3184938" cy="1391222"/>
            </a:xfrm>
            <a:prstGeom prst="rect">
              <a:avLst/>
            </a:prstGeom>
            <a:noFill/>
          </p:spPr>
          <p:txBody>
            <a:bodyPr wrap="square" rtlCol="0">
              <a:spAutoFit/>
            </a:bodyPr>
            <a:lstStyle/>
            <a:p>
              <a:pPr algn="ctr"/>
              <a:r>
                <a:rPr lang="fr-FR" sz="1600" b="1" dirty="0">
                  <a:solidFill>
                    <a:srgbClr val="F12B25"/>
                  </a:solidFill>
                  <a:latin typeface="Roboto"/>
                </a:rPr>
                <a:t>EVALUATION et REMEDIATIONS</a:t>
              </a:r>
            </a:p>
            <a:p>
              <a:pPr algn="just"/>
              <a:r>
                <a:rPr lang="fr-FR" sz="1400" dirty="0">
                  <a:solidFill>
                    <a:srgbClr val="014A94"/>
                  </a:solidFill>
                  <a:latin typeface="Roboto"/>
                </a:rPr>
                <a:t>Des </a:t>
              </a:r>
              <a:r>
                <a:rPr lang="fr-FR" sz="1400" b="1" dirty="0">
                  <a:solidFill>
                    <a:srgbClr val="014A94"/>
                  </a:solidFill>
                  <a:latin typeface="Roboto"/>
                </a:rPr>
                <a:t>critères d’évaluation </a:t>
              </a:r>
              <a:r>
                <a:rPr lang="fr-FR" sz="1400" dirty="0">
                  <a:solidFill>
                    <a:srgbClr val="014A94"/>
                  </a:solidFill>
                  <a:latin typeface="Roboto"/>
                </a:rPr>
                <a:t>simples permettront d’évaluer l’état d’avancement du projet et l’atteinte ou non des objectifs. Cela pourra servir de base pour adapter les actions et/ou définir de nouveaux objectifs.</a:t>
              </a:r>
            </a:p>
          </p:txBody>
        </p:sp>
      </p:grpSp>
      <p:pic>
        <p:nvPicPr>
          <p:cNvPr id="89" name="Graphique 88" descr="Mille">
            <a:extLst>
              <a:ext uri="{FF2B5EF4-FFF2-40B4-BE49-F238E27FC236}">
                <a16:creationId xmlns:a16="http://schemas.microsoft.com/office/drawing/2014/main" id="{E6E6F516-8905-474E-8EBA-08643C1397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346" y="2852921"/>
            <a:ext cx="900000" cy="900000"/>
          </a:xfrm>
          <a:prstGeom prst="rect">
            <a:avLst/>
          </a:prstGeom>
        </p:spPr>
      </p:pic>
      <p:pic>
        <p:nvPicPr>
          <p:cNvPr id="90" name="Graphique 89" descr="Liste de vérification (droite à gauche)">
            <a:extLst>
              <a:ext uri="{FF2B5EF4-FFF2-40B4-BE49-F238E27FC236}">
                <a16:creationId xmlns:a16="http://schemas.microsoft.com/office/drawing/2014/main" id="{CB068754-87B3-4402-8313-A2619420600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980" y="3941437"/>
            <a:ext cx="900000" cy="900000"/>
          </a:xfrm>
          <a:prstGeom prst="rect">
            <a:avLst/>
          </a:prstGeom>
        </p:spPr>
      </p:pic>
      <p:pic>
        <p:nvPicPr>
          <p:cNvPr id="103" name="Graphique 102" descr="Zoom avant">
            <a:extLst>
              <a:ext uri="{FF2B5EF4-FFF2-40B4-BE49-F238E27FC236}">
                <a16:creationId xmlns:a16="http://schemas.microsoft.com/office/drawing/2014/main" id="{50A75E3F-4E2F-48EA-8728-EAF624DBE5E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1955" y="1886541"/>
            <a:ext cx="612000" cy="612000"/>
          </a:xfrm>
          <a:prstGeom prst="rect">
            <a:avLst/>
          </a:prstGeom>
        </p:spPr>
      </p:pic>
      <p:pic>
        <p:nvPicPr>
          <p:cNvPr id="105" name="Graphique 104" descr="Statistiques">
            <a:extLst>
              <a:ext uri="{FF2B5EF4-FFF2-40B4-BE49-F238E27FC236}">
                <a16:creationId xmlns:a16="http://schemas.microsoft.com/office/drawing/2014/main" id="{2757B602-EF4C-4210-AC8B-F478FCD03BE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9834" y="5068595"/>
            <a:ext cx="900000" cy="900000"/>
          </a:xfrm>
          <a:prstGeom prst="rect">
            <a:avLst/>
          </a:prstGeom>
        </p:spPr>
      </p:pic>
      <p:sp>
        <p:nvSpPr>
          <p:cNvPr id="106" name="ZoneTexte 105">
            <a:extLst>
              <a:ext uri="{FF2B5EF4-FFF2-40B4-BE49-F238E27FC236}">
                <a16:creationId xmlns:a16="http://schemas.microsoft.com/office/drawing/2014/main" id="{4FF65DD9-8EC7-476F-9266-99562C42D446}"/>
              </a:ext>
            </a:extLst>
          </p:cNvPr>
          <p:cNvSpPr txBox="1"/>
          <p:nvPr/>
        </p:nvSpPr>
        <p:spPr>
          <a:xfrm>
            <a:off x="916017" y="8931801"/>
            <a:ext cx="5735411" cy="307777"/>
          </a:xfrm>
          <a:prstGeom prst="rect">
            <a:avLst/>
          </a:prstGeom>
          <a:noFill/>
        </p:spPr>
        <p:txBody>
          <a:bodyPr wrap="square" rtlCol="0">
            <a:spAutoFit/>
          </a:bodyPr>
          <a:lstStyle/>
          <a:p>
            <a:pPr algn="ctr"/>
            <a:endParaRPr lang="fr-FR" sz="1400" dirty="0">
              <a:solidFill>
                <a:srgbClr val="014A94"/>
              </a:solidFill>
              <a:latin typeface="Roboto"/>
            </a:endParaRPr>
          </a:p>
        </p:txBody>
      </p:sp>
      <p:pic>
        <p:nvPicPr>
          <p:cNvPr id="110" name="Graphique 109" descr="Présentation avec graphique à secteurs">
            <a:extLst>
              <a:ext uri="{FF2B5EF4-FFF2-40B4-BE49-F238E27FC236}">
                <a16:creationId xmlns:a16="http://schemas.microsoft.com/office/drawing/2014/main" id="{232F0A68-33E5-45C8-BC45-9E4E3A207933}"/>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8917" y="1389616"/>
            <a:ext cx="720000" cy="720000"/>
          </a:xfrm>
          <a:prstGeom prst="rect">
            <a:avLst/>
          </a:prstGeom>
        </p:spPr>
      </p:pic>
      <p:pic>
        <p:nvPicPr>
          <p:cNvPr id="111" name="Image 110">
            <a:extLst>
              <a:ext uri="{FF2B5EF4-FFF2-40B4-BE49-F238E27FC236}">
                <a16:creationId xmlns:a16="http://schemas.microsoft.com/office/drawing/2014/main" id="{A534BF89-EBED-4D11-9415-E3F0EC2B828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0129" y="652674"/>
            <a:ext cx="810838" cy="804742"/>
          </a:xfrm>
          <a:prstGeom prst="rect">
            <a:avLst/>
          </a:prstGeom>
        </p:spPr>
      </p:pic>
      <p:grpSp>
        <p:nvGrpSpPr>
          <p:cNvPr id="124" name="Groupe 123">
            <a:extLst>
              <a:ext uri="{FF2B5EF4-FFF2-40B4-BE49-F238E27FC236}">
                <a16:creationId xmlns:a16="http://schemas.microsoft.com/office/drawing/2014/main" id="{DDD5535E-2593-49AB-A329-E6936789C810}"/>
              </a:ext>
            </a:extLst>
          </p:cNvPr>
          <p:cNvGrpSpPr/>
          <p:nvPr/>
        </p:nvGrpSpPr>
        <p:grpSpPr>
          <a:xfrm>
            <a:off x="1040115" y="2762907"/>
            <a:ext cx="10998344" cy="1080000"/>
            <a:chOff x="122663" y="1574450"/>
            <a:chExt cx="3252497" cy="1706433"/>
          </a:xfrm>
        </p:grpSpPr>
        <p:sp>
          <p:nvSpPr>
            <p:cNvPr id="125" name="Rectangle 124">
              <a:extLst>
                <a:ext uri="{FF2B5EF4-FFF2-40B4-BE49-F238E27FC236}">
                  <a16:creationId xmlns:a16="http://schemas.microsoft.com/office/drawing/2014/main" id="{DCCABB12-8735-438A-B987-EB9CC0DFFB3E}"/>
                </a:ext>
              </a:extLst>
            </p:cNvPr>
            <p:cNvSpPr/>
            <p:nvPr/>
          </p:nvSpPr>
          <p:spPr>
            <a:xfrm>
              <a:off x="122663" y="1574450"/>
              <a:ext cx="3252497" cy="1706433"/>
            </a:xfrm>
            <a:prstGeom prst="rect">
              <a:avLst/>
            </a:prstGeom>
            <a:noFill/>
            <a:ln w="28575">
              <a:solidFill>
                <a:srgbClr val="014A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ZoneTexte 125">
              <a:extLst>
                <a:ext uri="{FF2B5EF4-FFF2-40B4-BE49-F238E27FC236}">
                  <a16:creationId xmlns:a16="http://schemas.microsoft.com/office/drawing/2014/main" id="{120C7035-A067-4DEF-B7D9-176DB70AA51C}"/>
                </a:ext>
              </a:extLst>
            </p:cNvPr>
            <p:cNvSpPr txBox="1"/>
            <p:nvPr/>
          </p:nvSpPr>
          <p:spPr>
            <a:xfrm>
              <a:off x="160119" y="1873341"/>
              <a:ext cx="3186479" cy="1120904"/>
            </a:xfrm>
            <a:prstGeom prst="rect">
              <a:avLst/>
            </a:prstGeom>
            <a:noFill/>
          </p:spPr>
          <p:txBody>
            <a:bodyPr wrap="square" rtlCol="0">
              <a:spAutoFit/>
            </a:bodyPr>
            <a:lstStyle/>
            <a:p>
              <a:pPr algn="ctr"/>
              <a:r>
                <a:rPr lang="fr-FR" sz="1600" b="1" dirty="0">
                  <a:solidFill>
                    <a:srgbClr val="F12B25"/>
                  </a:solidFill>
                  <a:latin typeface="Roboto"/>
                </a:rPr>
                <a:t>DEFINITION D’UN OU PLUSIEURS OBJECTIFS</a:t>
              </a:r>
            </a:p>
            <a:p>
              <a:pPr algn="just"/>
              <a:r>
                <a:rPr lang="fr-FR" sz="1400" dirty="0">
                  <a:solidFill>
                    <a:srgbClr val="014A94"/>
                  </a:solidFill>
                  <a:latin typeface="Roboto"/>
                </a:rPr>
                <a:t>En fonction de l’état des lieux, du diagnostic et des motivations de chacun, choisir </a:t>
              </a:r>
              <a:r>
                <a:rPr lang="fr-FR" sz="1400" b="1" dirty="0">
                  <a:solidFill>
                    <a:srgbClr val="014A94"/>
                  </a:solidFill>
                  <a:latin typeface="Roboto"/>
                </a:rPr>
                <a:t>un ou plusieurs objectifs </a:t>
              </a:r>
              <a:r>
                <a:rPr lang="fr-FR" sz="1400" dirty="0">
                  <a:solidFill>
                    <a:srgbClr val="014A94"/>
                  </a:solidFill>
                  <a:latin typeface="Roboto"/>
                </a:rPr>
                <a:t>à atteindre. Ils seront </a:t>
              </a:r>
              <a:r>
                <a:rPr lang="fr-FR" sz="1400" b="1" dirty="0">
                  <a:solidFill>
                    <a:srgbClr val="014A94"/>
                  </a:solidFill>
                  <a:latin typeface="Roboto"/>
                </a:rPr>
                <a:t>ambitieux</a:t>
              </a:r>
              <a:r>
                <a:rPr lang="fr-FR" sz="1400" dirty="0">
                  <a:solidFill>
                    <a:srgbClr val="014A94"/>
                  </a:solidFill>
                  <a:latin typeface="Roboto"/>
                </a:rPr>
                <a:t> et </a:t>
              </a:r>
              <a:r>
                <a:rPr lang="fr-FR" sz="1400" b="1" dirty="0">
                  <a:solidFill>
                    <a:srgbClr val="014A94"/>
                  </a:solidFill>
                  <a:latin typeface="Roboto"/>
                </a:rPr>
                <a:t>réalistes</a:t>
              </a:r>
              <a:r>
                <a:rPr lang="fr-FR" sz="1400" dirty="0">
                  <a:solidFill>
                    <a:srgbClr val="014A94"/>
                  </a:solidFill>
                  <a:latin typeface="Roboto"/>
                </a:rPr>
                <a:t> pour être motivants. </a:t>
              </a:r>
            </a:p>
          </p:txBody>
        </p:sp>
      </p:grpSp>
      <p:grpSp>
        <p:nvGrpSpPr>
          <p:cNvPr id="127" name="Groupe 126">
            <a:extLst>
              <a:ext uri="{FF2B5EF4-FFF2-40B4-BE49-F238E27FC236}">
                <a16:creationId xmlns:a16="http://schemas.microsoft.com/office/drawing/2014/main" id="{09A00A2C-10A4-48AC-920B-8B9ACC747F83}"/>
              </a:ext>
            </a:extLst>
          </p:cNvPr>
          <p:cNvGrpSpPr/>
          <p:nvPr/>
        </p:nvGrpSpPr>
        <p:grpSpPr>
          <a:xfrm>
            <a:off x="1040115" y="4037464"/>
            <a:ext cx="10998344" cy="716052"/>
            <a:chOff x="108326" y="1777676"/>
            <a:chExt cx="3252497" cy="1706433"/>
          </a:xfrm>
          <a:noFill/>
        </p:grpSpPr>
        <p:sp>
          <p:nvSpPr>
            <p:cNvPr id="128" name="Rectangle 127">
              <a:extLst>
                <a:ext uri="{FF2B5EF4-FFF2-40B4-BE49-F238E27FC236}">
                  <a16:creationId xmlns:a16="http://schemas.microsoft.com/office/drawing/2014/main" id="{EFAD8569-A077-4B69-876F-A38AC28D6286}"/>
                </a:ext>
              </a:extLst>
            </p:cNvPr>
            <p:cNvSpPr/>
            <p:nvPr/>
          </p:nvSpPr>
          <p:spPr>
            <a:xfrm>
              <a:off x="108326" y="1777676"/>
              <a:ext cx="3252497" cy="1706433"/>
            </a:xfrm>
            <a:prstGeom prst="rect">
              <a:avLst/>
            </a:prstGeom>
            <a:grpFill/>
            <a:ln w="28575">
              <a:solidFill>
                <a:srgbClr val="014A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9" name="ZoneTexte 128">
              <a:extLst>
                <a:ext uri="{FF2B5EF4-FFF2-40B4-BE49-F238E27FC236}">
                  <a16:creationId xmlns:a16="http://schemas.microsoft.com/office/drawing/2014/main" id="{A876BF37-1924-45D7-8B20-7088449392FE}"/>
                </a:ext>
              </a:extLst>
            </p:cNvPr>
            <p:cNvSpPr txBox="1"/>
            <p:nvPr/>
          </p:nvSpPr>
          <p:spPr>
            <a:xfrm>
              <a:off x="138337" y="1922798"/>
              <a:ext cx="3184938" cy="708095"/>
            </a:xfrm>
            <a:prstGeom prst="rect">
              <a:avLst/>
            </a:prstGeom>
            <a:grpFill/>
          </p:spPr>
          <p:txBody>
            <a:bodyPr wrap="square" rtlCol="0">
              <a:spAutoFit/>
            </a:bodyPr>
            <a:lstStyle/>
            <a:p>
              <a:pPr algn="ctr"/>
              <a:r>
                <a:rPr lang="fr-FR" sz="1600" b="1" dirty="0">
                  <a:solidFill>
                    <a:srgbClr val="F12B25"/>
                  </a:solidFill>
                  <a:latin typeface="Roboto"/>
                </a:rPr>
                <a:t>DECLINAISON DES OBJECTIFS EN UN PLAN D’ACTIONS</a:t>
              </a:r>
            </a:p>
            <a:p>
              <a:pPr algn="just"/>
              <a:r>
                <a:rPr lang="fr-FR" sz="1400" dirty="0">
                  <a:solidFill>
                    <a:srgbClr val="014A94"/>
                  </a:solidFill>
                  <a:latin typeface="Roboto"/>
                </a:rPr>
                <a:t>Pour atteindre les objectifs choisis</a:t>
              </a:r>
              <a:r>
                <a:rPr lang="fr-FR" sz="1400" b="1" dirty="0">
                  <a:solidFill>
                    <a:srgbClr val="014A94"/>
                  </a:solidFill>
                  <a:latin typeface="Roboto"/>
                </a:rPr>
                <a:t>, planifier les actions concrètes et </a:t>
              </a:r>
              <a:r>
                <a:rPr lang="fr-FR" sz="1400" dirty="0">
                  <a:solidFill>
                    <a:srgbClr val="014A94"/>
                  </a:solidFill>
                  <a:latin typeface="Roboto"/>
                </a:rPr>
                <a:t>identifier les ressources à mobiliser. </a:t>
              </a:r>
            </a:p>
          </p:txBody>
        </p:sp>
      </p:grpSp>
      <p:sp>
        <p:nvSpPr>
          <p:cNvPr id="57" name="ZoneTexte 56">
            <a:extLst>
              <a:ext uri="{FF2B5EF4-FFF2-40B4-BE49-F238E27FC236}">
                <a16:creationId xmlns:a16="http://schemas.microsoft.com/office/drawing/2014/main" id="{6761194C-011B-4B6C-BFE8-BB4DA416F9C7}"/>
              </a:ext>
            </a:extLst>
          </p:cNvPr>
          <p:cNvSpPr txBox="1"/>
          <p:nvPr/>
        </p:nvSpPr>
        <p:spPr>
          <a:xfrm>
            <a:off x="7641529" y="6640835"/>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sp>
        <p:nvSpPr>
          <p:cNvPr id="58" name="ZoneTexte 57">
            <a:extLst>
              <a:ext uri="{FF2B5EF4-FFF2-40B4-BE49-F238E27FC236}">
                <a16:creationId xmlns:a16="http://schemas.microsoft.com/office/drawing/2014/main" id="{69872E4F-CA4D-401D-B1B8-27E24E2920F0}"/>
              </a:ext>
            </a:extLst>
          </p:cNvPr>
          <p:cNvSpPr txBox="1"/>
          <p:nvPr/>
        </p:nvSpPr>
        <p:spPr>
          <a:xfrm>
            <a:off x="-1" y="6654930"/>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1</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3569092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9" y="6638708"/>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07"/>
              <a:ext cx="6428261" cy="275712"/>
            </a:xfrm>
            <a:prstGeom prst="rect">
              <a:avLst/>
            </a:prstGeom>
            <a:grpFill/>
          </p:spPr>
          <p:txBody>
            <a:bodyPr wrap="square" rtlCol="0" anchor="ctr">
              <a:spAutoFit/>
            </a:bodyPr>
            <a:lstStyle/>
            <a:p>
              <a:pPr algn="ctr"/>
              <a:r>
                <a:rPr lang="fr-FR" sz="970" b="1" dirty="0">
                  <a:solidFill>
                    <a:schemeClr val="bg1"/>
                  </a:solidFill>
                  <a:latin typeface="Roboto"/>
                </a:rPr>
                <a:t>ETAPE 3 : PRESENTER le projet associatif</a:t>
              </a:r>
            </a:p>
          </p:txBody>
        </p:sp>
      </p:grpSp>
      <p:sp>
        <p:nvSpPr>
          <p:cNvPr id="98" name="Shape 73">
            <a:extLst>
              <a:ext uri="{FF2B5EF4-FFF2-40B4-BE49-F238E27FC236}">
                <a16:creationId xmlns:a16="http://schemas.microsoft.com/office/drawing/2014/main" id="{C5E563BD-6FA8-4B5E-8A5B-EE20035BA4D9}"/>
              </a:ext>
            </a:extLst>
          </p:cNvPr>
          <p:cNvSpPr/>
          <p:nvPr/>
        </p:nvSpPr>
        <p:spPr>
          <a:xfrm>
            <a:off x="0" y="-17839"/>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sp>
        <p:nvSpPr>
          <p:cNvPr id="18" name="ZoneTexte 17">
            <a:extLst>
              <a:ext uri="{FF2B5EF4-FFF2-40B4-BE49-F238E27FC236}">
                <a16:creationId xmlns:a16="http://schemas.microsoft.com/office/drawing/2014/main" id="{405D406F-54EF-46E0-B219-69DFA365FA98}"/>
              </a:ext>
            </a:extLst>
          </p:cNvPr>
          <p:cNvSpPr txBox="1"/>
          <p:nvPr/>
        </p:nvSpPr>
        <p:spPr>
          <a:xfrm>
            <a:off x="-1" y="6652803"/>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9</a:t>
            </a:r>
            <a:r>
              <a:rPr lang="fr-FR" sz="800" i="1" dirty="0">
                <a:solidFill>
                  <a:srgbClr val="014A94"/>
                </a:solidFill>
              </a:rPr>
              <a:t> sur </a:t>
            </a:r>
            <a:r>
              <a:rPr lang="fr-FR" sz="800" b="1" i="1" dirty="0">
                <a:solidFill>
                  <a:srgbClr val="014A94"/>
                </a:solidFill>
              </a:rPr>
              <a:t>9</a:t>
            </a:r>
          </a:p>
        </p:txBody>
      </p:sp>
      <p:sp>
        <p:nvSpPr>
          <p:cNvPr id="4" name="ZoneTexte 3">
            <a:extLst>
              <a:ext uri="{FF2B5EF4-FFF2-40B4-BE49-F238E27FC236}">
                <a16:creationId xmlns:a16="http://schemas.microsoft.com/office/drawing/2014/main" id="{C05E9043-32A2-4643-BFBB-E288DB15F489}"/>
              </a:ext>
            </a:extLst>
          </p:cNvPr>
          <p:cNvSpPr txBox="1"/>
          <p:nvPr/>
        </p:nvSpPr>
        <p:spPr>
          <a:xfrm>
            <a:off x="293238" y="1395167"/>
            <a:ext cx="11474906" cy="2862322"/>
          </a:xfrm>
          <a:prstGeom prst="rect">
            <a:avLst/>
          </a:prstGeom>
          <a:noFill/>
        </p:spPr>
        <p:txBody>
          <a:bodyPr wrap="square" rtlCol="0">
            <a:spAutoFit/>
          </a:bodyPr>
          <a:lstStyle/>
          <a:p>
            <a:r>
              <a:rPr lang="fr-FR" dirty="0"/>
              <a:t>La présentation de votre projet associatif pourra s’effectuer sous forme de tableaux en reprenant ceux de la synthèse globale de l’état des lieux et du diagnostic, des objectifs et du plan d’action. Elle pourra aussi se faire sous forme rédigée. </a:t>
            </a:r>
          </a:p>
          <a:p>
            <a:r>
              <a:rPr lang="fr-FR" dirty="0"/>
              <a:t> </a:t>
            </a:r>
          </a:p>
          <a:p>
            <a:r>
              <a:rPr lang="fr-FR" dirty="0"/>
              <a:t>Exemple de plan pour la rédaction du projet associatif</a:t>
            </a:r>
          </a:p>
          <a:p>
            <a:pPr marL="285750" lvl="0" indent="-285750">
              <a:buFont typeface="Arial" panose="020B0604020202020204" pitchFamily="34" charset="0"/>
              <a:buChar char="•"/>
            </a:pPr>
            <a:r>
              <a:rPr lang="fr-FR" dirty="0"/>
              <a:t>Présentation synthétique du club </a:t>
            </a:r>
          </a:p>
          <a:p>
            <a:pPr marL="285750" lvl="0" indent="-285750">
              <a:buFont typeface="Arial" panose="020B0604020202020204" pitchFamily="34" charset="0"/>
              <a:buChar char="•"/>
            </a:pPr>
            <a:r>
              <a:rPr lang="fr-FR" dirty="0"/>
              <a:t>Eléments clés de l’état des lieux </a:t>
            </a:r>
          </a:p>
          <a:p>
            <a:pPr marL="285750" lvl="0" indent="-285750">
              <a:buFont typeface="Arial" panose="020B0604020202020204" pitchFamily="34" charset="0"/>
              <a:buChar char="•"/>
            </a:pPr>
            <a:r>
              <a:rPr lang="fr-FR" dirty="0"/>
              <a:t>Diagnostic : points forts, points à améliorer</a:t>
            </a:r>
          </a:p>
          <a:p>
            <a:pPr marL="285750" lvl="0" indent="-285750">
              <a:buFont typeface="Arial" panose="020B0604020202020204" pitchFamily="34" charset="0"/>
              <a:buChar char="•"/>
            </a:pPr>
            <a:r>
              <a:rPr lang="fr-FR" dirty="0"/>
              <a:t>Objectifs</a:t>
            </a:r>
          </a:p>
          <a:p>
            <a:pPr marL="285750" lvl="0" indent="-285750">
              <a:buFont typeface="Arial" panose="020B0604020202020204" pitchFamily="34" charset="0"/>
              <a:buChar char="•"/>
            </a:pPr>
            <a:r>
              <a:rPr lang="fr-FR" dirty="0"/>
              <a:t>Plan d’actions </a:t>
            </a:r>
          </a:p>
          <a:p>
            <a:pPr marL="285750" lvl="0" indent="-285750">
              <a:buFont typeface="Arial" panose="020B0604020202020204" pitchFamily="34" charset="0"/>
              <a:buChar char="•"/>
            </a:pPr>
            <a:r>
              <a:rPr lang="fr-FR" dirty="0"/>
              <a:t>Critères d’évaluation</a:t>
            </a:r>
          </a:p>
        </p:txBody>
      </p:sp>
    </p:spTree>
    <p:extLst>
      <p:ext uri="{BB962C8B-B14F-4D97-AF65-F5344CB8AC3E}">
        <p14:creationId xmlns:p14="http://schemas.microsoft.com/office/powerpoint/2010/main" val="3891002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9" y="6628461"/>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80"/>
              <a:ext cx="6428261" cy="275564"/>
            </a:xfrm>
            <a:prstGeom prst="rect">
              <a:avLst/>
            </a:prstGeom>
            <a:grpFill/>
          </p:spPr>
          <p:txBody>
            <a:bodyPr wrap="square" rtlCol="0" anchor="ctr">
              <a:spAutoFit/>
            </a:bodyPr>
            <a:lstStyle/>
            <a:p>
              <a:pPr algn="ctr"/>
              <a:r>
                <a:rPr lang="fr-FR" sz="969" b="1" dirty="0">
                  <a:solidFill>
                    <a:schemeClr val="bg1"/>
                  </a:solidFill>
                  <a:latin typeface="Roboto"/>
                </a:rPr>
                <a:t>ETAPE 1 : ETAT DES LIEUX &amp; DIAGNOSTIC : RECENSER et ANALYSER l’ensemble des indicateurs pour identifier les forces et les faiblesses du club</a:t>
              </a:r>
            </a:p>
          </p:txBody>
        </p:sp>
      </p:grpSp>
      <p:sp>
        <p:nvSpPr>
          <p:cNvPr id="98" name="Shape 73">
            <a:extLst>
              <a:ext uri="{FF2B5EF4-FFF2-40B4-BE49-F238E27FC236}">
                <a16:creationId xmlns:a16="http://schemas.microsoft.com/office/drawing/2014/main" id="{C5E563BD-6FA8-4B5E-8A5B-EE20035BA4D9}"/>
              </a:ext>
            </a:extLst>
          </p:cNvPr>
          <p:cNvSpPr/>
          <p:nvPr/>
        </p:nvSpPr>
        <p:spPr>
          <a:xfrm>
            <a:off x="0" y="-6953"/>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aphicFrame>
        <p:nvGraphicFramePr>
          <p:cNvPr id="4" name="Tableau 3">
            <a:extLst>
              <a:ext uri="{FF2B5EF4-FFF2-40B4-BE49-F238E27FC236}">
                <a16:creationId xmlns:a16="http://schemas.microsoft.com/office/drawing/2014/main" id="{267AEB0F-7ED9-4A1D-8A9E-AEEF292B262D}"/>
              </a:ext>
            </a:extLst>
          </p:cNvPr>
          <p:cNvGraphicFramePr>
            <a:graphicFrameLocks noGrp="1"/>
          </p:cNvGraphicFramePr>
          <p:nvPr>
            <p:extLst>
              <p:ext uri="{D42A27DB-BD31-4B8C-83A1-F6EECF244321}">
                <p14:modId xmlns:p14="http://schemas.microsoft.com/office/powerpoint/2010/main" val="3251248133"/>
              </p:ext>
            </p:extLst>
          </p:nvPr>
        </p:nvGraphicFramePr>
        <p:xfrm>
          <a:off x="293238" y="1325307"/>
          <a:ext cx="11592000" cy="4906420"/>
        </p:xfrm>
        <a:graphic>
          <a:graphicData uri="http://schemas.openxmlformats.org/drawingml/2006/table">
            <a:tbl>
              <a:tblPr firstRow="1" bandRow="1">
                <a:tableStyleId>{5940675A-B579-460E-94D1-54222C63F5DA}</a:tableStyleId>
              </a:tblPr>
              <a:tblGrid>
                <a:gridCol w="1188000">
                  <a:extLst>
                    <a:ext uri="{9D8B030D-6E8A-4147-A177-3AD203B41FA5}">
                      <a16:colId xmlns:a16="http://schemas.microsoft.com/office/drawing/2014/main" val="179412857"/>
                    </a:ext>
                  </a:extLst>
                </a:gridCol>
                <a:gridCol w="4140000">
                  <a:extLst>
                    <a:ext uri="{9D8B030D-6E8A-4147-A177-3AD203B41FA5}">
                      <a16:colId xmlns:a16="http://schemas.microsoft.com/office/drawing/2014/main" val="1841157754"/>
                    </a:ext>
                  </a:extLst>
                </a:gridCol>
                <a:gridCol w="720000">
                  <a:extLst>
                    <a:ext uri="{9D8B030D-6E8A-4147-A177-3AD203B41FA5}">
                      <a16:colId xmlns:a16="http://schemas.microsoft.com/office/drawing/2014/main" val="6875299"/>
                    </a:ext>
                  </a:extLst>
                </a:gridCol>
                <a:gridCol w="720000">
                  <a:extLst>
                    <a:ext uri="{9D8B030D-6E8A-4147-A177-3AD203B41FA5}">
                      <a16:colId xmlns:a16="http://schemas.microsoft.com/office/drawing/2014/main" val="3670056549"/>
                    </a:ext>
                  </a:extLst>
                </a:gridCol>
                <a:gridCol w="720000">
                  <a:extLst>
                    <a:ext uri="{9D8B030D-6E8A-4147-A177-3AD203B41FA5}">
                      <a16:colId xmlns:a16="http://schemas.microsoft.com/office/drawing/2014/main" val="885990113"/>
                    </a:ext>
                  </a:extLst>
                </a:gridCol>
                <a:gridCol w="1548000">
                  <a:extLst>
                    <a:ext uri="{9D8B030D-6E8A-4147-A177-3AD203B41FA5}">
                      <a16:colId xmlns:a16="http://schemas.microsoft.com/office/drawing/2014/main" val="630574827"/>
                    </a:ext>
                  </a:extLst>
                </a:gridCol>
                <a:gridCol w="2556000">
                  <a:extLst>
                    <a:ext uri="{9D8B030D-6E8A-4147-A177-3AD203B41FA5}">
                      <a16:colId xmlns:a16="http://schemas.microsoft.com/office/drawing/2014/main" val="3637788471"/>
                    </a:ext>
                  </a:extLst>
                </a:gridCol>
              </a:tblGrid>
              <a:tr h="180000">
                <a:tc gridSpan="7">
                  <a:txBody>
                    <a:bodyPr/>
                    <a:lstStyle/>
                    <a:p>
                      <a:pPr algn="ctr" fontAlgn="ctr"/>
                      <a:r>
                        <a:rPr lang="fr-FR" sz="1100" b="1" i="0" u="none" strike="noStrike" dirty="0">
                          <a:solidFill>
                            <a:schemeClr val="bg1"/>
                          </a:solidFill>
                          <a:effectLst/>
                          <a:latin typeface="Calibri" panose="020F0502020204030204" pitchFamily="34" charset="0"/>
                        </a:rPr>
                        <a:t>VOLET ORGANISATIONNEL</a:t>
                      </a:r>
                    </a:p>
                  </a:txBody>
                  <a:tcPr marL="6350" marR="6350" marT="6350" marB="0" anchor="ctr">
                    <a:solidFill>
                      <a:srgbClr val="014A9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25709503"/>
                  </a:ext>
                </a:extLst>
              </a:tr>
              <a:tr h="180000">
                <a:tc gridSpan="2">
                  <a:txBody>
                    <a:bodyPr/>
                    <a:lstStyle/>
                    <a:p>
                      <a:pPr algn="ctr" fontAlgn="ctr"/>
                      <a:r>
                        <a:rPr lang="fr-FR" sz="1100" b="1" i="0" u="none" strike="noStrike" dirty="0">
                          <a:solidFill>
                            <a:srgbClr val="000000"/>
                          </a:solidFill>
                          <a:effectLst/>
                          <a:latin typeface="Calibri" panose="020F0502020204030204" pitchFamily="34" charset="0"/>
                        </a:rPr>
                        <a:t>SOUS-CATEGORIE</a:t>
                      </a:r>
                    </a:p>
                  </a:txBody>
                  <a:tcPr marL="6350" marR="6350" marT="6350" marB="0" anchor="ctr">
                    <a:solidFill>
                      <a:srgbClr val="D9D9D9"/>
                    </a:solidFill>
                  </a:tcPr>
                </a:tc>
                <a:tc hMerge="1">
                  <a:txBody>
                    <a:bodyPr/>
                    <a:lstStyle/>
                    <a:p>
                      <a:endParaRPr lang="fr-FR"/>
                    </a:p>
                  </a:txBody>
                  <a:tcPr/>
                </a:tc>
                <a:tc gridSpan="3">
                  <a:txBody>
                    <a:bodyPr/>
                    <a:lstStyle/>
                    <a:p>
                      <a:pPr algn="ctr" fontAlgn="ctr"/>
                      <a:r>
                        <a:rPr lang="fr-FR" sz="1100" b="1" i="0" u="none" strike="noStrike" dirty="0">
                          <a:solidFill>
                            <a:srgbClr val="000000"/>
                          </a:solidFill>
                          <a:effectLst/>
                          <a:latin typeface="Calibri" panose="020F0502020204030204" pitchFamily="34" charset="0"/>
                        </a:rPr>
                        <a:t>DESCRIPTIF</a:t>
                      </a: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EVALUATION</a:t>
                      </a: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DETAILS/REMARQUES</a:t>
                      </a:r>
                    </a:p>
                  </a:txBody>
                  <a:tcPr marL="6350" marR="6350" marT="6350" marB="0" anchor="ctr">
                    <a:solidFill>
                      <a:srgbClr val="D9D9D9"/>
                    </a:solidFill>
                  </a:tcPr>
                </a:tc>
                <a:extLst>
                  <a:ext uri="{0D108BD9-81ED-4DB2-BD59-A6C34878D82A}">
                    <a16:rowId xmlns:a16="http://schemas.microsoft.com/office/drawing/2014/main" val="1314702031"/>
                  </a:ext>
                </a:extLst>
              </a:tr>
              <a:tr h="180000">
                <a:tc rowSpan="7">
                  <a:txBody>
                    <a:bodyPr/>
                    <a:lstStyle/>
                    <a:p>
                      <a:pPr algn="ctr" fontAlgn="ctr"/>
                      <a:r>
                        <a:rPr lang="fr-FR" sz="1100" b="1" i="0" u="none" strike="noStrike" dirty="0">
                          <a:solidFill>
                            <a:srgbClr val="000000"/>
                          </a:solidFill>
                          <a:effectLst/>
                          <a:latin typeface="Calibri" panose="020F0502020204030204" pitchFamily="34" charset="0"/>
                        </a:rPr>
                        <a:t>FONCTIONNEMENT GENERAL</a:t>
                      </a:r>
                    </a:p>
                  </a:txBody>
                  <a:tcPr marL="6350" marR="6350" marT="6350" marB="0" anchor="ctr">
                    <a:solidFill>
                      <a:srgbClr val="D9D9D9"/>
                    </a:solidFill>
                  </a:tcPr>
                </a:tc>
                <a:tc>
                  <a:txBody>
                    <a:bodyPr/>
                    <a:lstStyle/>
                    <a:p>
                      <a:pPr algn="l" fontAlgn="ctr"/>
                      <a:r>
                        <a:rPr lang="fr-FR" sz="1100" b="0" i="0" u="none" strike="noStrike" dirty="0">
                          <a:solidFill>
                            <a:srgbClr val="000000"/>
                          </a:solidFill>
                          <a:effectLst/>
                          <a:latin typeface="Calibri" panose="020F0502020204030204" pitchFamily="34" charset="0"/>
                        </a:rPr>
                        <a:t>Les membres se réunissent en AG et un rapport d'AG complet est diffusé</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7">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881213787"/>
                  </a:ext>
                </a:extLst>
              </a:tr>
              <a:tr h="0">
                <a:tc vMerge="1">
                  <a:txBody>
                    <a:bodyPr/>
                    <a:lstStyle/>
                    <a:p>
                      <a:endParaRPr lang="fr-FR"/>
                    </a:p>
                  </a:txBody>
                  <a:tcPr/>
                </a:tc>
                <a:tc rowSpan="2">
                  <a:txBody>
                    <a:bodyPr/>
                    <a:lstStyle/>
                    <a:p>
                      <a:pPr algn="l" fontAlgn="ctr"/>
                      <a:r>
                        <a:rPr lang="fr-FR" sz="1100" b="0" i="0" u="none" strike="noStrike" dirty="0">
                          <a:solidFill>
                            <a:srgbClr val="000000"/>
                          </a:solidFill>
                          <a:effectLst/>
                          <a:latin typeface="Calibri" panose="020F0502020204030204" pitchFamily="34" charset="0"/>
                        </a:rPr>
                        <a:t>Des commissions existent</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273262021"/>
                  </a:ext>
                </a:extLst>
              </a:tr>
              <a:tr h="0">
                <a:tc vMerge="1">
                  <a:txBody>
                    <a:bodyPr/>
                    <a:lstStyle/>
                    <a:p>
                      <a:endParaRPr lang="fr-FR"/>
                    </a:p>
                  </a:txBody>
                  <a:tcPr/>
                </a:tc>
                <a:tc vMerge="1">
                  <a:txBody>
                    <a:bodyPr/>
                    <a:lstStyle/>
                    <a:p>
                      <a:endParaRPr lang="fr-FR"/>
                    </a:p>
                  </a:txBody>
                  <a:tcPr/>
                </a:tc>
                <a:tc gridSpan="3">
                  <a:txBody>
                    <a:bodyPr/>
                    <a:lstStyle/>
                    <a:p>
                      <a:pPr algn="ctr" fontAlgn="ctr"/>
                      <a:r>
                        <a:rPr lang="fr-FR" sz="1100" b="0" i="0" u="none" strike="noStrike" dirty="0">
                          <a:solidFill>
                            <a:srgbClr val="000000"/>
                          </a:solidFill>
                          <a:effectLst/>
                          <a:latin typeface="Calibri" panose="020F0502020204030204" pitchFamily="34" charset="0"/>
                        </a:rPr>
                        <a:t>Si oui, nb de réunions par an: </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698117784"/>
                  </a:ext>
                </a:extLst>
              </a:tr>
              <a:tr h="0">
                <a:tc vMerge="1">
                  <a:txBody>
                    <a:bodyPr/>
                    <a:lstStyle/>
                    <a:p>
                      <a:endParaRPr lang="fr-FR"/>
                    </a:p>
                  </a:txBody>
                  <a:tcPr/>
                </a:tc>
                <a:tc rowSpan="2">
                  <a:txBody>
                    <a:bodyPr/>
                    <a:lstStyle/>
                    <a:p>
                      <a:pPr algn="l" fontAlgn="ctr"/>
                      <a:r>
                        <a:rPr lang="fr-FR" sz="1100" b="0" i="0" u="none" strike="noStrike" dirty="0">
                          <a:solidFill>
                            <a:srgbClr val="000000"/>
                          </a:solidFill>
                          <a:effectLst/>
                          <a:latin typeface="Calibri" panose="020F0502020204030204" pitchFamily="34" charset="0"/>
                        </a:rPr>
                        <a:t>Nb de femmes intégrées dans les instances dirigeantes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98898544"/>
                  </a:ext>
                </a:extLst>
              </a:tr>
              <a:tr h="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97537377"/>
                  </a:ext>
                </a:extLst>
              </a:tr>
              <a:tr h="0">
                <a:tc vMerge="1">
                  <a:txBody>
                    <a:bodyPr/>
                    <a:lstStyle/>
                    <a:p>
                      <a:endParaRPr lang="fr-FR"/>
                    </a:p>
                  </a:txBody>
                  <a:tcPr/>
                </a:tc>
                <a:tc rowSpan="2">
                  <a:txBody>
                    <a:bodyPr/>
                    <a:lstStyle/>
                    <a:p>
                      <a:pPr algn="l" fontAlgn="ctr"/>
                      <a:r>
                        <a:rPr lang="fr-FR" sz="1100" b="0" i="0" u="none" strike="noStrike" dirty="0">
                          <a:solidFill>
                            <a:srgbClr val="000000"/>
                          </a:solidFill>
                          <a:effectLst/>
                          <a:latin typeface="Calibri" panose="020F0502020204030204" pitchFamily="34" charset="0"/>
                        </a:rPr>
                        <a:t>Nb de jeunes intégrés dans les instances dirigeantes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770297014"/>
                  </a:ext>
                </a:extLst>
              </a:tr>
              <a:tr h="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5289710"/>
                  </a:ext>
                </a:extLst>
              </a:tr>
              <a:tr h="0">
                <a:tc rowSpan="8">
                  <a:txBody>
                    <a:bodyPr/>
                    <a:lstStyle/>
                    <a:p>
                      <a:pPr algn="ctr" fontAlgn="ctr"/>
                      <a:r>
                        <a:rPr lang="fr-FR" sz="1100" b="1" i="0" u="none" strike="noStrike" dirty="0">
                          <a:solidFill>
                            <a:srgbClr val="000000"/>
                          </a:solidFill>
                          <a:effectLst/>
                          <a:latin typeface="Calibri" panose="020F0502020204030204" pitchFamily="34" charset="0"/>
                        </a:rPr>
                        <a:t>VIE DU CLUB/EVENEMENTS</a:t>
                      </a:r>
                    </a:p>
                  </a:txBody>
                  <a:tcPr marL="6350" marR="6350" marT="6350" marB="0" anchor="ctr">
                    <a:solidFill>
                      <a:srgbClr val="D9D9D9"/>
                    </a:solidFill>
                  </a:tcPr>
                </a:tc>
                <a:tc rowSpan="2">
                  <a:txBody>
                    <a:bodyPr/>
                    <a:lstStyle/>
                    <a:p>
                      <a:pPr algn="l" fontAlgn="ctr"/>
                      <a:r>
                        <a:rPr lang="fr-FR" sz="1100" b="0" i="0" u="none" strike="noStrike" dirty="0">
                          <a:solidFill>
                            <a:srgbClr val="000000"/>
                          </a:solidFill>
                          <a:effectLst/>
                          <a:latin typeface="Calibri" panose="020F0502020204030204" pitchFamily="34" charset="0"/>
                        </a:rPr>
                        <a:t>EN INTERNE: le club organise des moments conviviaux et animations en interne (arbre de Noël, St-Sébastien, tir du Roy, autres évènements, etc.)</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2">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978496101"/>
                  </a:ext>
                </a:extLst>
              </a:tr>
              <a:tr h="0">
                <a:tc vMerge="1">
                  <a:txBody>
                    <a:bodyPr/>
                    <a:lstStyle/>
                    <a:p>
                      <a:endParaRPr lang="fr-FR"/>
                    </a:p>
                  </a:txBody>
                  <a:tcPr/>
                </a:tc>
                <a:tc vMerge="1">
                  <a:txBody>
                    <a:bodyPr/>
                    <a:lstStyle/>
                    <a:p>
                      <a:endParaRPr lang="fr-FR"/>
                    </a:p>
                  </a:txBody>
                  <a:tcPr/>
                </a:tc>
                <a:tc gridSpan="3">
                  <a:txBody>
                    <a:bodyPr/>
                    <a:lstStyle/>
                    <a:p>
                      <a:pPr algn="ctr" fontAlgn="ctr"/>
                      <a:r>
                        <a:rPr lang="fr-FR" sz="1100" b="0" i="0" u="none" strike="noStrike" dirty="0">
                          <a:solidFill>
                            <a:srgbClr val="000000"/>
                          </a:solidFill>
                          <a:effectLst/>
                          <a:latin typeface="Calibri" panose="020F0502020204030204" pitchFamily="34" charset="0"/>
                        </a:rPr>
                        <a:t>Si oui, à quelle fréquence ?</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465225993"/>
                  </a:ext>
                </a:extLst>
              </a:tr>
              <a:tr h="0">
                <a:tc vMerge="1">
                  <a:txBody>
                    <a:bodyPr/>
                    <a:lstStyle/>
                    <a:p>
                      <a:endParaRPr lang="fr-FR"/>
                    </a:p>
                  </a:txBody>
                  <a:tcPr/>
                </a:tc>
                <a:tc rowSpan="2">
                  <a:txBody>
                    <a:bodyPr/>
                    <a:lstStyle/>
                    <a:p>
                      <a:pPr algn="l" fontAlgn="ctr"/>
                      <a:r>
                        <a:rPr lang="fr-FR" sz="1100" b="0" i="0" u="none" strike="noStrike" dirty="0">
                          <a:solidFill>
                            <a:srgbClr val="000000"/>
                          </a:solidFill>
                          <a:effectLst/>
                          <a:latin typeface="Calibri" panose="020F0502020204030204" pitchFamily="34" charset="0"/>
                        </a:rPr>
                        <a:t>EN DIRECTION DES LICENCIES FFTA: le club organise des compétitions </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4">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571456198"/>
                  </a:ext>
                </a:extLst>
              </a:tr>
              <a:tr h="0">
                <a:tc vMerge="1">
                  <a:txBody>
                    <a:bodyPr/>
                    <a:lstStyle/>
                    <a:p>
                      <a:endParaRPr lang="fr-FR"/>
                    </a:p>
                  </a:txBody>
                  <a:tcPr/>
                </a:tc>
                <a:tc vMerge="1">
                  <a:txBody>
                    <a:bodyPr/>
                    <a:lstStyle/>
                    <a:p>
                      <a:endParaRPr lang="fr-FR"/>
                    </a:p>
                  </a:txBody>
                  <a:tcPr/>
                </a:tc>
                <a:tc gridSpan="3">
                  <a:txBody>
                    <a:bodyPr/>
                    <a:lstStyle/>
                    <a:p>
                      <a:pPr algn="ctr" fontAlgn="ctr"/>
                      <a:r>
                        <a:rPr lang="fr-FR" sz="1100" b="0" i="0" u="none" strike="noStrike" dirty="0">
                          <a:solidFill>
                            <a:srgbClr val="000000"/>
                          </a:solidFill>
                          <a:effectLst/>
                          <a:latin typeface="Calibri" panose="020F0502020204030204" pitchFamily="34" charset="0"/>
                        </a:rPr>
                        <a:t>Si non, nb d'arbitres dans le club: </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905979153"/>
                  </a:ext>
                </a:extLst>
              </a:tr>
              <a:tr h="0">
                <a:tc vMerge="1">
                  <a:txBody>
                    <a:bodyPr/>
                    <a:lstStyle/>
                    <a:p>
                      <a:endParaRPr lang="fr-FR"/>
                    </a:p>
                  </a:txBody>
                  <a:tcPr/>
                </a:tc>
                <a:tc rowSpan="2">
                  <a:txBody>
                    <a:bodyPr/>
                    <a:lstStyle/>
                    <a:p>
                      <a:pPr algn="l" fontAlgn="ctr"/>
                      <a:r>
                        <a:rPr lang="fr-FR" sz="1100" b="0" i="0" u="none" strike="noStrike" dirty="0">
                          <a:solidFill>
                            <a:srgbClr val="000000"/>
                          </a:solidFill>
                          <a:effectLst/>
                          <a:latin typeface="Calibri" panose="020F0502020204030204" pitchFamily="34" charset="0"/>
                        </a:rPr>
                        <a:t>EN DIRECTION DES LICENCIES FFTA: le club organise/participe à des rencontres loisirs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b="0" i="0" u="none" strike="noStrike" dirty="0">
                          <a:solidFill>
                            <a:srgbClr val="000000"/>
                          </a:solidFill>
                          <a:effectLst/>
                          <a:latin typeface="Calibri" panose="020F0502020204030204" pitchFamily="34" charset="0"/>
                        </a:rPr>
                        <a:t>BON – A AMELIORER </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314729133"/>
                  </a:ext>
                </a:extLst>
              </a:tr>
              <a:tr h="0">
                <a:tc vMerge="1">
                  <a:txBody>
                    <a:bodyPr/>
                    <a:lstStyle/>
                    <a:p>
                      <a:endParaRPr lang="fr-FR"/>
                    </a:p>
                  </a:txBody>
                  <a:tcPr/>
                </a:tc>
                <a:tc vMerge="1">
                  <a:txBody>
                    <a:bodyPr/>
                    <a:lstStyle/>
                    <a:p>
                      <a:endParaRPr lang="fr-FR"/>
                    </a:p>
                  </a:txBody>
                  <a:tcPr/>
                </a:tc>
                <a:tc gridSpan="3">
                  <a:txBody>
                    <a:bodyPr/>
                    <a:lstStyle/>
                    <a:p>
                      <a:pPr algn="ctr" fontAlgn="ctr"/>
                      <a:r>
                        <a:rPr lang="fr-FR" sz="1100" b="0" i="0" u="none" strike="noStrike" dirty="0">
                          <a:solidFill>
                            <a:srgbClr val="000000"/>
                          </a:solidFill>
                          <a:effectLst/>
                          <a:latin typeface="Calibri" panose="020F0502020204030204" pitchFamily="34" charset="0"/>
                        </a:rPr>
                        <a:t>Si oui, à quelle fréquence ?</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059504633"/>
                  </a:ext>
                </a:extLst>
              </a:tr>
              <a:tr h="0">
                <a:tc vMerge="1">
                  <a:txBody>
                    <a:bodyPr/>
                    <a:lstStyle/>
                    <a:p>
                      <a:endParaRPr lang="fr-FR"/>
                    </a:p>
                  </a:txBody>
                  <a:tcPr/>
                </a:tc>
                <a:tc rowSpan="2">
                  <a:txBody>
                    <a:bodyPr/>
                    <a:lstStyle/>
                    <a:p>
                      <a:pPr algn="l" rtl="0" fontAlgn="ctr"/>
                      <a:r>
                        <a:rPr lang="fr-FR" sz="1100" b="0" i="0" u="none" strike="noStrike" dirty="0">
                          <a:solidFill>
                            <a:srgbClr val="000000"/>
                          </a:solidFill>
                          <a:effectLst/>
                          <a:latin typeface="Calibri" panose="020F0502020204030204" pitchFamily="34" charset="0"/>
                        </a:rPr>
                        <a:t>EN DIRECTION DES NON-LICENCIES: le club organise/participe à des actions permettant la découverte du tir à l'arc (opération Partage Tes Flèches, Tir à l'Arc au Féminin, portes-ouvertes, forum des associations, animations diverses, etc.)</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2">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2073160228"/>
                  </a:ext>
                </a:extLst>
              </a:tr>
              <a:tr h="0">
                <a:tc vMerge="1">
                  <a:txBody>
                    <a:bodyPr/>
                    <a:lstStyle/>
                    <a:p>
                      <a:endParaRPr lang="fr-FR"/>
                    </a:p>
                  </a:txBody>
                  <a:tcPr/>
                </a:tc>
                <a:tc vMerge="1">
                  <a:txBody>
                    <a:bodyPr/>
                    <a:lstStyle/>
                    <a:p>
                      <a:endParaRPr lang="fr-FR"/>
                    </a:p>
                  </a:txBody>
                  <a:tcPr/>
                </a:tc>
                <a:tc gridSpan="3">
                  <a:txBody>
                    <a:bodyPr/>
                    <a:lstStyle/>
                    <a:p>
                      <a:pPr algn="ctr" fontAlgn="ctr"/>
                      <a:r>
                        <a:rPr lang="fr-FR" sz="1100" b="0" i="0" u="none" strike="noStrike" dirty="0">
                          <a:solidFill>
                            <a:srgbClr val="000000"/>
                          </a:solidFill>
                          <a:effectLst/>
                          <a:latin typeface="Calibri" panose="020F0502020204030204" pitchFamily="34" charset="0"/>
                        </a:rPr>
                        <a:t>Si oui, à quelle fréquence ?</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872874056"/>
                  </a:ext>
                </a:extLst>
              </a:tr>
              <a:tr h="180000">
                <a:tc rowSpan="4">
                  <a:txBody>
                    <a:bodyPr/>
                    <a:lstStyle/>
                    <a:p>
                      <a:pPr algn="ctr" fontAlgn="ctr"/>
                      <a:r>
                        <a:rPr lang="fr-FR" sz="1100" b="1" i="0" u="none" strike="noStrike" dirty="0">
                          <a:solidFill>
                            <a:srgbClr val="000000"/>
                          </a:solidFill>
                          <a:effectLst/>
                          <a:latin typeface="Calibri" panose="020F0502020204030204" pitchFamily="34" charset="0"/>
                        </a:rPr>
                        <a:t>COMMUNICATION</a:t>
                      </a:r>
                    </a:p>
                  </a:txBody>
                  <a:tcPr marL="6350" marR="6350" marT="6350" marB="0" anchor="ctr">
                    <a:solidFill>
                      <a:srgbClr val="D9D9D9"/>
                    </a:solidFill>
                  </a:tcPr>
                </a:tc>
                <a:tc>
                  <a:txBody>
                    <a:bodyPr/>
                    <a:lstStyle/>
                    <a:p>
                      <a:pPr algn="l" fontAlgn="ctr"/>
                      <a:r>
                        <a:rPr lang="fr-FR" sz="1100" b="0" i="0" u="none" strike="noStrike" dirty="0">
                          <a:solidFill>
                            <a:srgbClr val="000000"/>
                          </a:solidFill>
                          <a:effectLst/>
                          <a:latin typeface="Calibri" panose="020F0502020204030204" pitchFamily="34" charset="0"/>
                        </a:rPr>
                        <a:t>Le club a un site Internet et y publie les actualités du club</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4">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1797385546"/>
                  </a:ext>
                </a:extLst>
              </a:tr>
              <a:tr h="180000">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Le club a une page Facebook et y publie les actualités du club</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41165247"/>
                  </a:ext>
                </a:extLst>
              </a:tr>
              <a:tr h="180000">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Les actualités du club sont publiées dans la presse locale</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600521842"/>
                  </a:ext>
                </a:extLst>
              </a:tr>
              <a:tr h="180000">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Le club utilise les outils de communication de la FFTA (campagne de rentrée, etc.)</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154374634"/>
                  </a:ext>
                </a:extLst>
              </a:tr>
              <a:tr h="360000">
                <a:tc rowSpan="2">
                  <a:txBody>
                    <a:bodyPr/>
                    <a:lstStyle/>
                    <a:p>
                      <a:pPr algn="ctr" fontAlgn="ctr"/>
                      <a:r>
                        <a:rPr lang="fr-FR" sz="1100" b="1" i="0" u="none" strike="noStrike" dirty="0">
                          <a:solidFill>
                            <a:schemeClr val="bg1"/>
                          </a:solidFill>
                          <a:effectLst/>
                          <a:latin typeface="Calibri" panose="020F0502020204030204" pitchFamily="34" charset="0"/>
                        </a:rPr>
                        <a:t>SYNTHESE</a:t>
                      </a:r>
                    </a:p>
                  </a:txBody>
                  <a:tcPr marL="6350" marR="6350" marT="6350" marB="0" anchor="ctr">
                    <a:solidFill>
                      <a:srgbClr val="F12B25"/>
                    </a:solidFill>
                  </a:tcPr>
                </a:tc>
                <a:tc gridSpan="6">
                  <a:txBody>
                    <a:bodyPr/>
                    <a:lstStyle/>
                    <a:p>
                      <a:pPr algn="l" fontAlgn="ctr"/>
                      <a:r>
                        <a:rPr lang="fr-FR" sz="1100" b="1" i="0" u="sng" strike="noStrike" dirty="0">
                          <a:solidFill>
                            <a:srgbClr val="000000"/>
                          </a:solidFill>
                          <a:effectLst/>
                          <a:latin typeface="Calibri" panose="020F0502020204030204" pitchFamily="34" charset="0"/>
                        </a:rPr>
                        <a:t>Points forts </a:t>
                      </a:r>
                      <a:r>
                        <a:rPr lang="fr-FR" sz="1100" b="0" i="0" u="none" strike="noStrike" dirty="0">
                          <a:solidFill>
                            <a:srgbClr val="000000"/>
                          </a:solidFill>
                          <a:effectLst/>
                          <a:latin typeface="Calibri" panose="020F0502020204030204" pitchFamily="34" charset="0"/>
                        </a:rPr>
                        <a:t>: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273673156"/>
                  </a:ext>
                </a:extLst>
              </a:tr>
              <a:tr h="360000">
                <a:tc vMerge="1">
                  <a:txBody>
                    <a:bodyPr/>
                    <a:lstStyle/>
                    <a:p>
                      <a:endParaRPr lang="fr-FR"/>
                    </a:p>
                  </a:txBody>
                  <a:tcPr/>
                </a:tc>
                <a:tc gridSpan="6">
                  <a:txBody>
                    <a:bodyPr/>
                    <a:lstStyle/>
                    <a:p>
                      <a:pPr algn="l" fontAlgn="ctr"/>
                      <a:r>
                        <a:rPr lang="fr-FR" sz="1100" b="1" i="0" u="sng" strike="noStrike" dirty="0">
                          <a:solidFill>
                            <a:srgbClr val="000000"/>
                          </a:solidFill>
                          <a:effectLst/>
                          <a:latin typeface="Calibri" panose="020F0502020204030204" pitchFamily="34" charset="0"/>
                        </a:rPr>
                        <a:t>Points à améliorer :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738540529"/>
                  </a:ext>
                </a:extLst>
              </a:tr>
            </a:tbl>
          </a:graphicData>
        </a:graphic>
      </p:graphicFrame>
      <p:sp>
        <p:nvSpPr>
          <p:cNvPr id="18" name="ZoneTexte 17">
            <a:extLst>
              <a:ext uri="{FF2B5EF4-FFF2-40B4-BE49-F238E27FC236}">
                <a16:creationId xmlns:a16="http://schemas.microsoft.com/office/drawing/2014/main" id="{7763559F-C334-4C13-AB12-0A8913C55604}"/>
              </a:ext>
            </a:extLst>
          </p:cNvPr>
          <p:cNvSpPr txBox="1"/>
          <p:nvPr/>
        </p:nvSpPr>
        <p:spPr>
          <a:xfrm>
            <a:off x="-1" y="6642556"/>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2</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185766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8" y="6628461"/>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80"/>
              <a:ext cx="6428261" cy="275564"/>
            </a:xfrm>
            <a:prstGeom prst="rect">
              <a:avLst/>
            </a:prstGeom>
            <a:grpFill/>
          </p:spPr>
          <p:txBody>
            <a:bodyPr wrap="square" rtlCol="0" anchor="ctr">
              <a:spAutoFit/>
            </a:bodyPr>
            <a:lstStyle/>
            <a:p>
              <a:pPr algn="ctr"/>
              <a:r>
                <a:rPr lang="fr-FR" sz="969" b="1" dirty="0">
                  <a:solidFill>
                    <a:schemeClr val="bg1"/>
                  </a:solidFill>
                  <a:latin typeface="Roboto"/>
                </a:rPr>
                <a:t>ETAPE 1 : ETAT DES LIEUX &amp; DIAGNOSTIC : RECENSER et ANALYSER l’ensemble des indicateurs pour identifier les forces et les faiblesses du club</a:t>
              </a:r>
            </a:p>
          </p:txBody>
        </p:sp>
      </p:grpSp>
      <p:sp>
        <p:nvSpPr>
          <p:cNvPr id="98" name="Shape 73">
            <a:extLst>
              <a:ext uri="{FF2B5EF4-FFF2-40B4-BE49-F238E27FC236}">
                <a16:creationId xmlns:a16="http://schemas.microsoft.com/office/drawing/2014/main" id="{C5E563BD-6FA8-4B5E-8A5B-EE20035BA4D9}"/>
              </a:ext>
            </a:extLst>
          </p:cNvPr>
          <p:cNvSpPr/>
          <p:nvPr/>
        </p:nvSpPr>
        <p:spPr>
          <a:xfrm>
            <a:off x="0" y="-17839"/>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7"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8" y="6776107"/>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aphicFrame>
        <p:nvGraphicFramePr>
          <p:cNvPr id="4" name="Tableau 3">
            <a:extLst>
              <a:ext uri="{FF2B5EF4-FFF2-40B4-BE49-F238E27FC236}">
                <a16:creationId xmlns:a16="http://schemas.microsoft.com/office/drawing/2014/main" id="{267AEB0F-7ED9-4A1D-8A9E-AEEF292B262D}"/>
              </a:ext>
            </a:extLst>
          </p:cNvPr>
          <p:cNvGraphicFramePr>
            <a:graphicFrameLocks noGrp="1"/>
          </p:cNvGraphicFramePr>
          <p:nvPr>
            <p:extLst>
              <p:ext uri="{D42A27DB-BD31-4B8C-83A1-F6EECF244321}">
                <p14:modId xmlns:p14="http://schemas.microsoft.com/office/powerpoint/2010/main" val="3839804083"/>
              </p:ext>
            </p:extLst>
          </p:nvPr>
        </p:nvGraphicFramePr>
        <p:xfrm>
          <a:off x="293238" y="1325307"/>
          <a:ext cx="11606400" cy="2520000"/>
        </p:xfrm>
        <a:graphic>
          <a:graphicData uri="http://schemas.openxmlformats.org/drawingml/2006/table">
            <a:tbl>
              <a:tblPr firstRow="1" bandRow="1">
                <a:tableStyleId>{5940675A-B579-460E-94D1-54222C63F5DA}</a:tableStyleId>
              </a:tblPr>
              <a:tblGrid>
                <a:gridCol w="950400">
                  <a:extLst>
                    <a:ext uri="{9D8B030D-6E8A-4147-A177-3AD203B41FA5}">
                      <a16:colId xmlns:a16="http://schemas.microsoft.com/office/drawing/2014/main" val="179412857"/>
                    </a:ext>
                  </a:extLst>
                </a:gridCol>
                <a:gridCol w="3780000">
                  <a:extLst>
                    <a:ext uri="{9D8B030D-6E8A-4147-A177-3AD203B41FA5}">
                      <a16:colId xmlns:a16="http://schemas.microsoft.com/office/drawing/2014/main" val="1841157754"/>
                    </a:ext>
                  </a:extLst>
                </a:gridCol>
                <a:gridCol w="720000">
                  <a:extLst>
                    <a:ext uri="{9D8B030D-6E8A-4147-A177-3AD203B41FA5}">
                      <a16:colId xmlns:a16="http://schemas.microsoft.com/office/drawing/2014/main" val="6875299"/>
                    </a:ext>
                  </a:extLst>
                </a:gridCol>
                <a:gridCol w="720000">
                  <a:extLst>
                    <a:ext uri="{9D8B030D-6E8A-4147-A177-3AD203B41FA5}">
                      <a16:colId xmlns:a16="http://schemas.microsoft.com/office/drawing/2014/main" val="547467371"/>
                    </a:ext>
                  </a:extLst>
                </a:gridCol>
                <a:gridCol w="720000">
                  <a:extLst>
                    <a:ext uri="{9D8B030D-6E8A-4147-A177-3AD203B41FA5}">
                      <a16:colId xmlns:a16="http://schemas.microsoft.com/office/drawing/2014/main" val="1350816227"/>
                    </a:ext>
                  </a:extLst>
                </a:gridCol>
                <a:gridCol w="1548000">
                  <a:extLst>
                    <a:ext uri="{9D8B030D-6E8A-4147-A177-3AD203B41FA5}">
                      <a16:colId xmlns:a16="http://schemas.microsoft.com/office/drawing/2014/main" val="2375812755"/>
                    </a:ext>
                  </a:extLst>
                </a:gridCol>
                <a:gridCol w="3168000">
                  <a:extLst>
                    <a:ext uri="{9D8B030D-6E8A-4147-A177-3AD203B41FA5}">
                      <a16:colId xmlns:a16="http://schemas.microsoft.com/office/drawing/2014/main" val="521840518"/>
                    </a:ext>
                  </a:extLst>
                </a:gridCol>
              </a:tblGrid>
              <a:tr h="180000">
                <a:tc gridSpan="7">
                  <a:txBody>
                    <a:bodyPr/>
                    <a:lstStyle/>
                    <a:p>
                      <a:pPr algn="ctr" fontAlgn="ctr"/>
                      <a:r>
                        <a:rPr lang="fr-FR" sz="1100" b="1" i="0" u="none" strike="noStrike" dirty="0">
                          <a:solidFill>
                            <a:srgbClr val="FFFFFF"/>
                          </a:solidFill>
                          <a:effectLst/>
                          <a:latin typeface="Calibri" panose="020F0502020204030204" pitchFamily="34" charset="0"/>
                        </a:rPr>
                        <a:t>VOLET ECONOMIQUE</a:t>
                      </a:r>
                    </a:p>
                  </a:txBody>
                  <a:tcPr marL="6350" marR="6350" marT="6350" marB="0" anchor="ctr">
                    <a:solidFill>
                      <a:srgbClr val="014A9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25709503"/>
                  </a:ext>
                </a:extLst>
              </a:tr>
              <a:tr h="180000">
                <a:tc gridSpan="2">
                  <a:txBody>
                    <a:bodyPr/>
                    <a:lstStyle/>
                    <a:p>
                      <a:pPr algn="ctr" fontAlgn="ctr"/>
                      <a:r>
                        <a:rPr lang="fr-FR" sz="1100" b="1" i="0" u="none" strike="noStrike" dirty="0">
                          <a:solidFill>
                            <a:srgbClr val="000000"/>
                          </a:solidFill>
                          <a:effectLst/>
                          <a:latin typeface="Calibri" panose="020F0502020204030204" pitchFamily="34" charset="0"/>
                        </a:rPr>
                        <a:t>SOUS-CATEGORIE</a:t>
                      </a:r>
                    </a:p>
                  </a:txBody>
                  <a:tcPr marL="6350" marR="6350" marT="6350" marB="0" anchor="ctr">
                    <a:solidFill>
                      <a:srgbClr val="D9D9D9"/>
                    </a:solidFill>
                  </a:tcPr>
                </a:tc>
                <a:tc hMerge="1">
                  <a:txBody>
                    <a:bodyPr/>
                    <a:lstStyle/>
                    <a:p>
                      <a:endParaRPr lang="fr-FR"/>
                    </a:p>
                  </a:txBody>
                  <a:tcPr/>
                </a:tc>
                <a:tc gridSpan="3">
                  <a:txBody>
                    <a:bodyPr/>
                    <a:lstStyle/>
                    <a:p>
                      <a:pPr algn="ctr" fontAlgn="ctr"/>
                      <a:r>
                        <a:rPr lang="fr-FR" sz="1100" b="1" i="0" u="none" strike="noStrike" dirty="0">
                          <a:solidFill>
                            <a:srgbClr val="000000"/>
                          </a:solidFill>
                          <a:effectLst/>
                          <a:latin typeface="Calibri" panose="020F0502020204030204" pitchFamily="34" charset="0"/>
                        </a:rPr>
                        <a:t>DESCRIPTIF</a:t>
                      </a: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EVALUATION</a:t>
                      </a: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DETAILS/REMARQUES</a:t>
                      </a:r>
                    </a:p>
                  </a:txBody>
                  <a:tcPr marL="6350" marR="6350" marT="6350" marB="0" anchor="ctr">
                    <a:solidFill>
                      <a:srgbClr val="D9D9D9"/>
                    </a:solidFill>
                  </a:tcPr>
                </a:tc>
                <a:extLst>
                  <a:ext uri="{0D108BD9-81ED-4DB2-BD59-A6C34878D82A}">
                    <a16:rowId xmlns:a16="http://schemas.microsoft.com/office/drawing/2014/main" val="2273262021"/>
                  </a:ext>
                </a:extLst>
              </a:tr>
              <a:tr h="180000">
                <a:tc rowSpan="8">
                  <a:txBody>
                    <a:bodyPr/>
                    <a:lstStyle/>
                    <a:p>
                      <a:pPr algn="ctr" fontAlgn="ctr"/>
                      <a:r>
                        <a:rPr lang="fr-FR" sz="1100" b="1" i="0" u="none" strike="noStrike" dirty="0">
                          <a:solidFill>
                            <a:srgbClr val="000000"/>
                          </a:solidFill>
                          <a:effectLst/>
                          <a:latin typeface="Calibri" panose="020F0502020204030204" pitchFamily="34" charset="0"/>
                        </a:rPr>
                        <a:t>RESSOURCES</a:t>
                      </a:r>
                    </a:p>
                  </a:txBody>
                  <a:tcPr marL="6350" marR="6350" marT="6350" marB="0" anchor="ctr">
                    <a:solidFill>
                      <a:srgbClr val="D9D9D9"/>
                    </a:solidFill>
                  </a:tcPr>
                </a:tc>
                <a:tc rowSpan="2">
                  <a:txBody>
                    <a:bodyPr/>
                    <a:lstStyle/>
                    <a:p>
                      <a:pPr algn="l" rtl="0" fontAlgn="ctr"/>
                      <a:r>
                        <a:rPr lang="fr-FR" sz="1100" b="0" i="0" u="none" strike="noStrike" dirty="0">
                          <a:solidFill>
                            <a:srgbClr val="000000"/>
                          </a:solidFill>
                          <a:effectLst/>
                          <a:latin typeface="Calibri" panose="020F0502020204030204" pitchFamily="34" charset="0"/>
                        </a:rPr>
                        <a:t>Montant du budget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8">
                  <a:txBody>
                    <a:bodyPr/>
                    <a:lstStyle/>
                    <a:p>
                      <a:pPr algn="ctr" fontAlgn="ctr"/>
                      <a:r>
                        <a:rPr lang="fr-FR" sz="1100" b="0" i="0" u="none" strike="noStrike" dirty="0">
                          <a:solidFill>
                            <a:srgbClr val="000000"/>
                          </a:solidFill>
                          <a:effectLst/>
                          <a:latin typeface="Calibri" panose="020F0502020204030204" pitchFamily="34" charset="0"/>
                        </a:rPr>
                        <a:t> </a:t>
                      </a:r>
                    </a:p>
                    <a:p>
                      <a:pPr algn="ctr" fontAlgn="ctr"/>
                      <a:r>
                        <a:rPr lang="fr-FR" sz="1100" b="0" i="0" u="none" strike="noStrike" dirty="0">
                          <a:solidFill>
                            <a:srgbClr val="000000"/>
                          </a:solidFill>
                          <a:effectLst/>
                          <a:latin typeface="Calibri" panose="020F0502020204030204" pitchFamily="34" charset="0"/>
                        </a:rPr>
                        <a:t> </a:t>
                      </a:r>
                    </a:p>
                    <a:p>
                      <a:pPr algn="ctr" fontAlgn="ctr"/>
                      <a:r>
                        <a:rPr lang="fr-FR" sz="1100" b="0" i="0" u="none" strike="noStrike" dirty="0">
                          <a:solidFill>
                            <a:srgbClr val="000000"/>
                          </a:solidFill>
                          <a:effectLst/>
                          <a:latin typeface="Calibri" panose="020F0502020204030204" pitchFamily="34" charset="0"/>
                        </a:rPr>
                        <a:t> </a:t>
                      </a:r>
                    </a:p>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698117784"/>
                  </a:ext>
                </a:extLst>
              </a:tr>
              <a:tr h="18000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endParaRPr lang="fr-FR"/>
                    </a:p>
                  </a:txBody>
                  <a:tcPr/>
                </a:tc>
                <a:extLst>
                  <a:ext uri="{0D108BD9-81ED-4DB2-BD59-A6C34878D82A}">
                    <a16:rowId xmlns:a16="http://schemas.microsoft.com/office/drawing/2014/main" val="4198898544"/>
                  </a:ext>
                </a:extLst>
              </a:tr>
              <a:tr h="180000">
                <a:tc vMerge="1">
                  <a:txBody>
                    <a:bodyPr/>
                    <a:lstStyle/>
                    <a:p>
                      <a:endParaRPr lang="fr-FR"/>
                    </a:p>
                  </a:txBody>
                  <a:tcPr/>
                </a:tc>
                <a:tc rowSpan="2">
                  <a:txBody>
                    <a:bodyPr/>
                    <a:lstStyle/>
                    <a:p>
                      <a:pPr algn="l" rtl="0" fontAlgn="ctr"/>
                      <a:r>
                        <a:rPr lang="fr-FR" sz="1100" b="0" i="0" u="none" strike="noStrike" dirty="0">
                          <a:solidFill>
                            <a:srgbClr val="000000"/>
                          </a:solidFill>
                          <a:effectLst/>
                          <a:latin typeface="Calibri" panose="020F0502020204030204" pitchFamily="34" charset="0"/>
                        </a:rPr>
                        <a:t>Part des cotisations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TROP ELEVE</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97537377"/>
                  </a:ext>
                </a:extLst>
              </a:tr>
              <a:tr h="180000">
                <a:tc vMerge="1">
                  <a:txBody>
                    <a:bodyPr/>
                    <a:lstStyle/>
                    <a:p>
                      <a:endParaRPr lang="fr-FR"/>
                    </a:p>
                  </a:txBody>
                  <a:tcPr>
                    <a:solidFill>
                      <a:srgbClr val="D9D9D9"/>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endParaRPr lang="fr-FR"/>
                    </a:p>
                  </a:txBody>
                  <a:tcPr/>
                </a:tc>
                <a:extLst>
                  <a:ext uri="{0D108BD9-81ED-4DB2-BD59-A6C34878D82A}">
                    <a16:rowId xmlns:a16="http://schemas.microsoft.com/office/drawing/2014/main" val="1770297014"/>
                  </a:ext>
                </a:extLst>
              </a:tr>
              <a:tr h="180000">
                <a:tc vMerge="1">
                  <a:txBody>
                    <a:bodyPr/>
                    <a:lstStyle/>
                    <a:p>
                      <a:endParaRPr lang="fr-FR"/>
                    </a:p>
                  </a:txBody>
                  <a:tcPr/>
                </a:tc>
                <a:tc rowSpan="2">
                  <a:txBody>
                    <a:bodyPr/>
                    <a:lstStyle/>
                    <a:p>
                      <a:pPr algn="l" rtl="0" fontAlgn="ctr"/>
                      <a:r>
                        <a:rPr lang="fr-FR" sz="1100" b="0" i="0" u="none" strike="noStrike" dirty="0">
                          <a:solidFill>
                            <a:srgbClr val="000000"/>
                          </a:solidFill>
                          <a:effectLst/>
                          <a:latin typeface="Calibri" panose="020F0502020204030204" pitchFamily="34" charset="0"/>
                        </a:rPr>
                        <a:t>Montant des subventions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5289710"/>
                  </a:ext>
                </a:extLst>
              </a:tr>
              <a:tr h="180000">
                <a:tc vMerge="1">
                  <a:txBody>
                    <a:bodyPr/>
                    <a:lstStyle/>
                    <a:p>
                      <a:endParaRPr lang="fr-FR"/>
                    </a:p>
                  </a:txBody>
                  <a:tcPr>
                    <a:solidFill>
                      <a:srgbClr val="D9D9D9"/>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endParaRPr lang="fr-FR"/>
                    </a:p>
                  </a:txBody>
                  <a:tcPr/>
                </a:tc>
                <a:extLst>
                  <a:ext uri="{0D108BD9-81ED-4DB2-BD59-A6C34878D82A}">
                    <a16:rowId xmlns:a16="http://schemas.microsoft.com/office/drawing/2014/main" val="978496101"/>
                  </a:ext>
                </a:extLst>
              </a:tr>
              <a:tr h="180000">
                <a:tc vMerge="1">
                  <a:txBody>
                    <a:bodyPr/>
                    <a:lstStyle/>
                    <a:p>
                      <a:endParaRPr lang="fr-FR"/>
                    </a:p>
                  </a:txBody>
                  <a:tcPr/>
                </a:tc>
                <a:tc rowSpan="2">
                  <a:txBody>
                    <a:bodyPr/>
                    <a:lstStyle/>
                    <a:p>
                      <a:pPr algn="l" rtl="0" fontAlgn="ctr"/>
                      <a:r>
                        <a:rPr lang="fr-FR" sz="1100" b="0" i="0" u="none" strike="noStrike" dirty="0">
                          <a:solidFill>
                            <a:srgbClr val="000000"/>
                          </a:solidFill>
                          <a:effectLst/>
                          <a:latin typeface="Calibri" panose="020F0502020204030204" pitchFamily="34" charset="0"/>
                        </a:rPr>
                        <a:t>Nombre de partenaires privés (sponsoring/mécénat) (N, N-1, N-4)</a:t>
                      </a:r>
                    </a:p>
                  </a:txBody>
                  <a:tcPr marL="6350" marR="6350" marT="6350" marB="0" anchor="ctr"/>
                </a:tc>
                <a:tc rowSpan="2">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465225993"/>
                  </a:ext>
                </a:extLst>
              </a:tr>
              <a:tr h="18000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endParaRPr lang="fr-FR"/>
                    </a:p>
                  </a:txBody>
                  <a:tcPr/>
                </a:tc>
                <a:extLst>
                  <a:ext uri="{0D108BD9-81ED-4DB2-BD59-A6C34878D82A}">
                    <a16:rowId xmlns:a16="http://schemas.microsoft.com/office/drawing/2014/main" val="571456198"/>
                  </a:ext>
                </a:extLst>
              </a:tr>
              <a:tr h="360000">
                <a:tc rowSpan="2">
                  <a:txBody>
                    <a:bodyPr/>
                    <a:lstStyle/>
                    <a:p>
                      <a:pPr algn="ctr" fontAlgn="ctr"/>
                      <a:r>
                        <a:rPr lang="fr-FR" sz="1100" b="1" i="0" u="none" strike="noStrike" dirty="0">
                          <a:solidFill>
                            <a:srgbClr val="FFFFFF"/>
                          </a:solidFill>
                          <a:effectLst/>
                          <a:latin typeface="Calibri" panose="020F0502020204030204" pitchFamily="34" charset="0"/>
                        </a:rPr>
                        <a:t>SYNTHESE</a:t>
                      </a:r>
                    </a:p>
                  </a:txBody>
                  <a:tcPr marL="6350" marR="6350" marT="6350" marB="0" anchor="ctr">
                    <a:solidFill>
                      <a:srgbClr val="F12B25"/>
                    </a:solidFill>
                  </a:tcPr>
                </a:tc>
                <a:tc gridSpan="6">
                  <a:txBody>
                    <a:bodyPr/>
                    <a:lstStyle/>
                    <a:p>
                      <a:pPr algn="l" fontAlgn="ctr"/>
                      <a:r>
                        <a:rPr lang="fr-FR" sz="1100" b="1" i="0" u="sng" strike="noStrike" dirty="0">
                          <a:solidFill>
                            <a:srgbClr val="000000"/>
                          </a:solidFill>
                          <a:effectLst/>
                          <a:latin typeface="Calibri" panose="020F0502020204030204" pitchFamily="34" charset="0"/>
                        </a:rPr>
                        <a:t>Points forts </a:t>
                      </a:r>
                      <a:r>
                        <a:rPr lang="fr-FR" sz="1100" b="0" i="0" u="none" strike="noStrike" dirty="0">
                          <a:solidFill>
                            <a:srgbClr val="000000"/>
                          </a:solidFill>
                          <a:effectLst/>
                          <a:latin typeface="Calibri" panose="020F0502020204030204" pitchFamily="34" charset="0"/>
                        </a:rPr>
                        <a:t>: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59504633"/>
                  </a:ext>
                </a:extLst>
              </a:tr>
              <a:tr h="360000">
                <a:tc vMerge="1">
                  <a:txBody>
                    <a:bodyPr/>
                    <a:lstStyle/>
                    <a:p>
                      <a:endParaRPr lang="fr-FR"/>
                    </a:p>
                  </a:txBody>
                  <a:tcPr/>
                </a:tc>
                <a:tc gridSpan="6">
                  <a:txBody>
                    <a:bodyPr/>
                    <a:lstStyle/>
                    <a:p>
                      <a:pPr algn="l" fontAlgn="ctr"/>
                      <a:r>
                        <a:rPr lang="fr-FR" sz="1100" b="1" i="0" u="sng" strike="noStrike" dirty="0">
                          <a:solidFill>
                            <a:srgbClr val="000000"/>
                          </a:solidFill>
                          <a:effectLst/>
                          <a:latin typeface="Calibri" panose="020F0502020204030204" pitchFamily="34" charset="0"/>
                        </a:rPr>
                        <a:t>Points à améliorer :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73160228"/>
                  </a:ext>
                </a:extLst>
              </a:tr>
            </a:tbl>
          </a:graphicData>
        </a:graphic>
      </p:graphicFrame>
      <p:sp>
        <p:nvSpPr>
          <p:cNvPr id="18" name="ZoneTexte 17">
            <a:extLst>
              <a:ext uri="{FF2B5EF4-FFF2-40B4-BE49-F238E27FC236}">
                <a16:creationId xmlns:a16="http://schemas.microsoft.com/office/drawing/2014/main" id="{EFB134DA-5B6B-4E84-AD54-62D7CC89C7CF}"/>
              </a:ext>
            </a:extLst>
          </p:cNvPr>
          <p:cNvSpPr txBox="1"/>
          <p:nvPr/>
        </p:nvSpPr>
        <p:spPr>
          <a:xfrm>
            <a:off x="-2" y="6642556"/>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3</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9311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8" y="6628461"/>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80"/>
              <a:ext cx="6428261" cy="275564"/>
            </a:xfrm>
            <a:prstGeom prst="rect">
              <a:avLst/>
            </a:prstGeom>
            <a:grpFill/>
          </p:spPr>
          <p:txBody>
            <a:bodyPr wrap="square" rtlCol="0" anchor="ctr">
              <a:spAutoFit/>
            </a:bodyPr>
            <a:lstStyle/>
            <a:p>
              <a:pPr algn="ctr"/>
              <a:r>
                <a:rPr lang="fr-FR" sz="969" b="1" dirty="0">
                  <a:solidFill>
                    <a:schemeClr val="bg1"/>
                  </a:solidFill>
                  <a:latin typeface="Roboto"/>
                </a:rPr>
                <a:t>ETAPE 1 : ETAT DES LIEUX &amp; DIAGNOSTIC : RECENSER et ANALYSER l’ensemble des indicateurs pour identifier les forces et les faiblesses du club</a:t>
              </a:r>
            </a:p>
          </p:txBody>
        </p:sp>
      </p:grpSp>
      <p:sp>
        <p:nvSpPr>
          <p:cNvPr id="98" name="Shape 73">
            <a:extLst>
              <a:ext uri="{FF2B5EF4-FFF2-40B4-BE49-F238E27FC236}">
                <a16:creationId xmlns:a16="http://schemas.microsoft.com/office/drawing/2014/main" id="{C5E563BD-6FA8-4B5E-8A5B-EE20035BA4D9}"/>
              </a:ext>
            </a:extLst>
          </p:cNvPr>
          <p:cNvSpPr/>
          <p:nvPr/>
        </p:nvSpPr>
        <p:spPr>
          <a:xfrm>
            <a:off x="0" y="-17839"/>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aphicFrame>
        <p:nvGraphicFramePr>
          <p:cNvPr id="4" name="Tableau 3">
            <a:extLst>
              <a:ext uri="{FF2B5EF4-FFF2-40B4-BE49-F238E27FC236}">
                <a16:creationId xmlns:a16="http://schemas.microsoft.com/office/drawing/2014/main" id="{267AEB0F-7ED9-4A1D-8A9E-AEEF292B262D}"/>
              </a:ext>
            </a:extLst>
          </p:cNvPr>
          <p:cNvGraphicFramePr>
            <a:graphicFrameLocks noGrp="1"/>
          </p:cNvGraphicFramePr>
          <p:nvPr>
            <p:extLst>
              <p:ext uri="{D42A27DB-BD31-4B8C-83A1-F6EECF244321}">
                <p14:modId xmlns:p14="http://schemas.microsoft.com/office/powerpoint/2010/main" val="2444557203"/>
              </p:ext>
            </p:extLst>
          </p:nvPr>
        </p:nvGraphicFramePr>
        <p:xfrm>
          <a:off x="293238" y="1325307"/>
          <a:ext cx="11607582" cy="2880000"/>
        </p:xfrm>
        <a:graphic>
          <a:graphicData uri="http://schemas.openxmlformats.org/drawingml/2006/table">
            <a:tbl>
              <a:tblPr firstRow="1" bandRow="1">
                <a:tableStyleId>{5940675A-B579-460E-94D1-54222C63F5DA}</a:tableStyleId>
              </a:tblPr>
              <a:tblGrid>
                <a:gridCol w="951582">
                  <a:extLst>
                    <a:ext uri="{9D8B030D-6E8A-4147-A177-3AD203B41FA5}">
                      <a16:colId xmlns:a16="http://schemas.microsoft.com/office/drawing/2014/main" val="179412857"/>
                    </a:ext>
                  </a:extLst>
                </a:gridCol>
                <a:gridCol w="3096000">
                  <a:extLst>
                    <a:ext uri="{9D8B030D-6E8A-4147-A177-3AD203B41FA5}">
                      <a16:colId xmlns:a16="http://schemas.microsoft.com/office/drawing/2014/main" val="1841157754"/>
                    </a:ext>
                  </a:extLst>
                </a:gridCol>
                <a:gridCol w="720000">
                  <a:extLst>
                    <a:ext uri="{9D8B030D-6E8A-4147-A177-3AD203B41FA5}">
                      <a16:colId xmlns:a16="http://schemas.microsoft.com/office/drawing/2014/main" val="6875299"/>
                    </a:ext>
                  </a:extLst>
                </a:gridCol>
                <a:gridCol w="720000">
                  <a:extLst>
                    <a:ext uri="{9D8B030D-6E8A-4147-A177-3AD203B41FA5}">
                      <a16:colId xmlns:a16="http://schemas.microsoft.com/office/drawing/2014/main" val="2375812755"/>
                    </a:ext>
                  </a:extLst>
                </a:gridCol>
                <a:gridCol w="720000">
                  <a:extLst>
                    <a:ext uri="{9D8B030D-6E8A-4147-A177-3AD203B41FA5}">
                      <a16:colId xmlns:a16="http://schemas.microsoft.com/office/drawing/2014/main" val="521840518"/>
                    </a:ext>
                  </a:extLst>
                </a:gridCol>
                <a:gridCol w="1548000">
                  <a:extLst>
                    <a:ext uri="{9D8B030D-6E8A-4147-A177-3AD203B41FA5}">
                      <a16:colId xmlns:a16="http://schemas.microsoft.com/office/drawing/2014/main" val="630574827"/>
                    </a:ext>
                  </a:extLst>
                </a:gridCol>
                <a:gridCol w="3852000">
                  <a:extLst>
                    <a:ext uri="{9D8B030D-6E8A-4147-A177-3AD203B41FA5}">
                      <a16:colId xmlns:a16="http://schemas.microsoft.com/office/drawing/2014/main" val="3637788471"/>
                    </a:ext>
                  </a:extLst>
                </a:gridCol>
              </a:tblGrid>
              <a:tr h="180000">
                <a:tc gridSpan="7">
                  <a:txBody>
                    <a:bodyPr/>
                    <a:lstStyle/>
                    <a:p>
                      <a:pPr algn="ctr" fontAlgn="ctr"/>
                      <a:r>
                        <a:rPr lang="fr-FR" sz="1100" b="1" i="0" u="none" strike="noStrike" dirty="0">
                          <a:solidFill>
                            <a:srgbClr val="FFFFFF"/>
                          </a:solidFill>
                          <a:effectLst/>
                          <a:latin typeface="Calibri" panose="020F0502020204030204" pitchFamily="34" charset="0"/>
                        </a:rPr>
                        <a:t>VOLET EFFECTIFS</a:t>
                      </a:r>
                    </a:p>
                  </a:txBody>
                  <a:tcPr marL="6350" marR="6350" marT="6350" marB="0" anchor="ctr">
                    <a:solidFill>
                      <a:srgbClr val="014A9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25709503"/>
                  </a:ext>
                </a:extLst>
              </a:tr>
              <a:tr h="180000">
                <a:tc gridSpan="2">
                  <a:txBody>
                    <a:bodyPr/>
                    <a:lstStyle/>
                    <a:p>
                      <a:pPr algn="ctr" fontAlgn="ctr"/>
                      <a:r>
                        <a:rPr lang="fr-FR" sz="1100" b="1" i="0" u="none" strike="noStrike" dirty="0">
                          <a:solidFill>
                            <a:srgbClr val="000000"/>
                          </a:solidFill>
                          <a:effectLst/>
                          <a:latin typeface="Calibri" panose="020F0502020204030204" pitchFamily="34" charset="0"/>
                        </a:rPr>
                        <a:t>SOUS-CATEGORIE</a:t>
                      </a:r>
                    </a:p>
                  </a:txBody>
                  <a:tcPr marL="6350" marR="6350" marT="6350" marB="0" anchor="ctr">
                    <a:solidFill>
                      <a:srgbClr val="D9D9D9"/>
                    </a:solidFill>
                  </a:tcPr>
                </a:tc>
                <a:tc hMerge="1">
                  <a:txBody>
                    <a:bodyPr/>
                    <a:lstStyle/>
                    <a:p>
                      <a:endParaRPr lang="fr-FR"/>
                    </a:p>
                  </a:txBody>
                  <a:tcPr/>
                </a:tc>
                <a:tc gridSpan="3">
                  <a:txBody>
                    <a:bodyPr/>
                    <a:lstStyle/>
                    <a:p>
                      <a:pPr algn="ctr" fontAlgn="ctr"/>
                      <a:r>
                        <a:rPr lang="fr-FR" sz="1100" b="1" i="0" u="none" strike="noStrike" dirty="0">
                          <a:solidFill>
                            <a:srgbClr val="000000"/>
                          </a:solidFill>
                          <a:effectLst/>
                          <a:latin typeface="Calibri" panose="020F0502020204030204" pitchFamily="34" charset="0"/>
                        </a:rPr>
                        <a:t>DESCRIPTIF</a:t>
                      </a: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EVALUATION</a:t>
                      </a: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DETAILS/REMARQUES</a:t>
                      </a:r>
                    </a:p>
                  </a:txBody>
                  <a:tcPr marL="6350" marR="6350" marT="6350" marB="0" anchor="ctr">
                    <a:solidFill>
                      <a:srgbClr val="D9D9D9"/>
                    </a:solidFill>
                  </a:tcPr>
                </a:tc>
                <a:extLst>
                  <a:ext uri="{0D108BD9-81ED-4DB2-BD59-A6C34878D82A}">
                    <a16:rowId xmlns:a16="http://schemas.microsoft.com/office/drawing/2014/main" val="881213787"/>
                  </a:ext>
                </a:extLst>
              </a:tr>
              <a:tr h="180000">
                <a:tc rowSpan="4">
                  <a:txBody>
                    <a:bodyPr/>
                    <a:lstStyle/>
                    <a:p>
                      <a:pPr algn="ctr" fontAlgn="ctr"/>
                      <a:r>
                        <a:rPr lang="fr-FR" sz="1100" b="1" i="0" u="none" strike="noStrike" dirty="0">
                          <a:solidFill>
                            <a:srgbClr val="000000"/>
                          </a:solidFill>
                          <a:effectLst/>
                          <a:latin typeface="Calibri" panose="020F0502020204030204" pitchFamily="34" charset="0"/>
                        </a:rPr>
                        <a:t>GENERAL</a:t>
                      </a:r>
                    </a:p>
                  </a:txBody>
                  <a:tcPr marL="6350" marR="6350" marT="6350" marB="0" anchor="ctr">
                    <a:solidFill>
                      <a:srgbClr val="D9D9D9"/>
                    </a:solidFill>
                  </a:tcPr>
                </a:tc>
                <a:tc rowSpan="2">
                  <a:txBody>
                    <a:bodyPr/>
                    <a:lstStyle/>
                    <a:p>
                      <a:pPr algn="l" fontAlgn="ctr"/>
                      <a:r>
                        <a:rPr lang="pt-BR" sz="1100" b="0" i="0" u="none" strike="noStrike" dirty="0">
                          <a:solidFill>
                            <a:srgbClr val="000000"/>
                          </a:solidFill>
                          <a:effectLst/>
                          <a:latin typeface="Calibri" panose="020F0502020204030204" pitchFamily="34" charset="0"/>
                        </a:rPr>
                        <a:t>Nb licenciés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2">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2273262021"/>
                  </a:ext>
                </a:extLst>
              </a:tr>
              <a:tr h="18000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endParaRPr lang="fr-FR"/>
                    </a:p>
                  </a:txBody>
                  <a:tcPr/>
                </a:tc>
                <a:extLst>
                  <a:ext uri="{0D108BD9-81ED-4DB2-BD59-A6C34878D82A}">
                    <a16:rowId xmlns:a16="http://schemas.microsoft.com/office/drawing/2014/main" val="3698117784"/>
                  </a:ext>
                </a:extLst>
              </a:tr>
              <a:tr h="180000">
                <a:tc vMerge="1">
                  <a:txBody>
                    <a:bodyPr/>
                    <a:lstStyle/>
                    <a:p>
                      <a:endParaRPr lang="fr-FR"/>
                    </a:p>
                  </a:txBody>
                  <a:tcPr/>
                </a:tc>
                <a:tc rowSpan="2">
                  <a:txBody>
                    <a:bodyPr/>
                    <a:lstStyle/>
                    <a:p>
                      <a:pPr algn="l" fontAlgn="ctr"/>
                      <a:r>
                        <a:rPr lang="fr-FR" sz="1100" b="0" i="0" u="none" strike="noStrike" dirty="0">
                          <a:solidFill>
                            <a:srgbClr val="000000"/>
                          </a:solidFill>
                          <a:effectLst/>
                          <a:latin typeface="Calibri" panose="020F0502020204030204" pitchFamily="34" charset="0"/>
                        </a:rPr>
                        <a:t>Taux de féminisation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2">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4198898544"/>
                  </a:ext>
                </a:extLst>
              </a:tr>
              <a:tr h="18000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endParaRPr lang="fr-FR"/>
                    </a:p>
                  </a:txBody>
                  <a:tcPr/>
                </a:tc>
                <a:extLst>
                  <a:ext uri="{0D108BD9-81ED-4DB2-BD59-A6C34878D82A}">
                    <a16:rowId xmlns:a16="http://schemas.microsoft.com/office/drawing/2014/main" val="197537377"/>
                  </a:ext>
                </a:extLst>
              </a:tr>
              <a:tr h="180000">
                <a:tc rowSpan="6">
                  <a:txBody>
                    <a:bodyPr/>
                    <a:lstStyle/>
                    <a:p>
                      <a:pPr algn="ctr" fontAlgn="ctr"/>
                      <a:r>
                        <a:rPr lang="fr-FR" sz="1100" b="1" i="0" u="none" strike="noStrike" dirty="0">
                          <a:solidFill>
                            <a:srgbClr val="000000"/>
                          </a:solidFill>
                          <a:effectLst/>
                          <a:latin typeface="Calibri" panose="020F0502020204030204" pitchFamily="34" charset="0"/>
                        </a:rPr>
                        <a:t>JEUNES</a:t>
                      </a:r>
                    </a:p>
                  </a:txBody>
                  <a:tcPr marL="6350" marR="6350" marT="6350" marB="0" anchor="ctr">
                    <a:solidFill>
                      <a:srgbClr val="D9D9D9"/>
                    </a:solidFill>
                  </a:tcPr>
                </a:tc>
                <a:tc rowSpan="2">
                  <a:txBody>
                    <a:bodyPr/>
                    <a:lstStyle/>
                    <a:p>
                      <a:pPr algn="l" fontAlgn="ctr"/>
                      <a:r>
                        <a:rPr lang="pt-BR" sz="1100" b="0" i="0" u="none" strike="noStrike" dirty="0">
                          <a:solidFill>
                            <a:srgbClr val="000000"/>
                          </a:solidFill>
                          <a:effectLst/>
                          <a:latin typeface="Calibri" panose="020F0502020204030204" pitchFamily="34" charset="0"/>
                        </a:rPr>
                        <a:t>Nb de jeunes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4">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1770297014"/>
                  </a:ext>
                </a:extLst>
              </a:tr>
              <a:tr h="18000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endParaRPr lang="fr-FR"/>
                    </a:p>
                  </a:txBody>
                  <a:tcPr/>
                </a:tc>
                <a:extLst>
                  <a:ext uri="{0D108BD9-81ED-4DB2-BD59-A6C34878D82A}">
                    <a16:rowId xmlns:a16="http://schemas.microsoft.com/office/drawing/2014/main" val="3735289710"/>
                  </a:ext>
                </a:extLst>
              </a:tr>
              <a:tr h="180000">
                <a:tc vMerge="1">
                  <a:txBody>
                    <a:bodyPr/>
                    <a:lstStyle/>
                    <a:p>
                      <a:endParaRPr lang="fr-FR"/>
                    </a:p>
                  </a:txBody>
                  <a:tcPr>
                    <a:solidFill>
                      <a:srgbClr val="D9D9D9"/>
                    </a:solidFill>
                  </a:tcPr>
                </a:tc>
                <a:tc rowSpan="2">
                  <a:txBody>
                    <a:bodyPr/>
                    <a:lstStyle/>
                    <a:p>
                      <a:pPr algn="l" fontAlgn="ctr"/>
                      <a:r>
                        <a:rPr lang="fr-FR" sz="1100" b="0" i="0" u="none" strike="noStrike" dirty="0">
                          <a:solidFill>
                            <a:srgbClr val="000000"/>
                          </a:solidFill>
                          <a:effectLst/>
                          <a:latin typeface="Calibri" panose="020F0502020204030204" pitchFamily="34" charset="0"/>
                        </a:rPr>
                        <a:t>Part de jeunes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978496101"/>
                  </a:ext>
                </a:extLst>
              </a:tr>
              <a:tr h="18000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endParaRPr lang="fr-FR"/>
                    </a:p>
                  </a:txBody>
                  <a:tcPr/>
                </a:tc>
                <a:extLst>
                  <a:ext uri="{0D108BD9-81ED-4DB2-BD59-A6C34878D82A}">
                    <a16:rowId xmlns:a16="http://schemas.microsoft.com/office/drawing/2014/main" val="3465225993"/>
                  </a:ext>
                </a:extLst>
              </a:tr>
              <a:tr h="180000">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Accueil des jeunes à partir de 7 ans ou moins </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571456198"/>
                  </a:ext>
                </a:extLst>
              </a:tr>
              <a:tr h="180000">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Créneau spécifique poussins ou poussins/benjamins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05979153"/>
                  </a:ext>
                </a:extLst>
              </a:tr>
              <a:tr h="360000">
                <a:tc rowSpan="2">
                  <a:txBody>
                    <a:bodyPr/>
                    <a:lstStyle/>
                    <a:p>
                      <a:pPr algn="ctr" fontAlgn="ctr"/>
                      <a:r>
                        <a:rPr lang="fr-FR" sz="1100" b="1" i="0" u="none" strike="noStrike" dirty="0">
                          <a:solidFill>
                            <a:srgbClr val="FFFFFF"/>
                          </a:solidFill>
                          <a:effectLst/>
                          <a:latin typeface="Calibri" panose="020F0502020204030204" pitchFamily="34" charset="0"/>
                        </a:rPr>
                        <a:t>SYNTHESE</a:t>
                      </a:r>
                    </a:p>
                  </a:txBody>
                  <a:tcPr marL="6350" marR="6350" marT="6350" marB="0" anchor="ctr">
                    <a:solidFill>
                      <a:srgbClr val="F12B25"/>
                    </a:solidFill>
                  </a:tcPr>
                </a:tc>
                <a:tc gridSpan="6">
                  <a:txBody>
                    <a:bodyPr/>
                    <a:lstStyle/>
                    <a:p>
                      <a:pPr algn="l" fontAlgn="ctr"/>
                      <a:r>
                        <a:rPr lang="fr-FR" sz="1100" b="1" i="0" u="sng" strike="noStrike" dirty="0">
                          <a:solidFill>
                            <a:srgbClr val="000000"/>
                          </a:solidFill>
                          <a:effectLst/>
                          <a:latin typeface="Calibri" panose="020F0502020204030204" pitchFamily="34" charset="0"/>
                        </a:rPr>
                        <a:t>Points forts </a:t>
                      </a:r>
                      <a:r>
                        <a:rPr lang="fr-FR" sz="1100" b="0" i="0" u="none" strike="noStrike" dirty="0">
                          <a:solidFill>
                            <a:srgbClr val="000000"/>
                          </a:solidFill>
                          <a:effectLst/>
                          <a:latin typeface="Calibri" panose="020F0502020204030204" pitchFamily="34" charset="0"/>
                        </a:rPr>
                        <a:t>: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59504633"/>
                  </a:ext>
                </a:extLst>
              </a:tr>
              <a:tr h="360000">
                <a:tc vMerge="1">
                  <a:txBody>
                    <a:bodyPr/>
                    <a:lstStyle/>
                    <a:p>
                      <a:endParaRPr lang="fr-FR"/>
                    </a:p>
                  </a:txBody>
                  <a:tcPr/>
                </a:tc>
                <a:tc gridSpan="6">
                  <a:txBody>
                    <a:bodyPr/>
                    <a:lstStyle/>
                    <a:p>
                      <a:pPr algn="l" fontAlgn="ctr"/>
                      <a:r>
                        <a:rPr lang="fr-FR" sz="1100" b="1" i="0" u="sng" strike="noStrike" dirty="0">
                          <a:solidFill>
                            <a:srgbClr val="000000"/>
                          </a:solidFill>
                          <a:effectLst/>
                          <a:latin typeface="Calibri" panose="020F0502020204030204" pitchFamily="34" charset="0"/>
                        </a:rPr>
                        <a:t>Points à améliorer :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73160228"/>
                  </a:ext>
                </a:extLst>
              </a:tr>
            </a:tbl>
          </a:graphicData>
        </a:graphic>
      </p:graphicFrame>
      <p:sp>
        <p:nvSpPr>
          <p:cNvPr id="18" name="ZoneTexte 17">
            <a:extLst>
              <a:ext uri="{FF2B5EF4-FFF2-40B4-BE49-F238E27FC236}">
                <a16:creationId xmlns:a16="http://schemas.microsoft.com/office/drawing/2014/main" id="{9524683E-680C-4277-80D8-CCB162E5843E}"/>
              </a:ext>
            </a:extLst>
          </p:cNvPr>
          <p:cNvSpPr txBox="1"/>
          <p:nvPr/>
        </p:nvSpPr>
        <p:spPr>
          <a:xfrm>
            <a:off x="-2" y="6642556"/>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4</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406966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9" y="6628461"/>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80"/>
              <a:ext cx="6428261" cy="275564"/>
            </a:xfrm>
            <a:prstGeom prst="rect">
              <a:avLst/>
            </a:prstGeom>
            <a:grpFill/>
          </p:spPr>
          <p:txBody>
            <a:bodyPr wrap="square" rtlCol="0" anchor="ctr">
              <a:spAutoFit/>
            </a:bodyPr>
            <a:lstStyle/>
            <a:p>
              <a:pPr algn="ctr"/>
              <a:r>
                <a:rPr lang="fr-FR" sz="969" b="1" dirty="0">
                  <a:solidFill>
                    <a:schemeClr val="bg1"/>
                  </a:solidFill>
                  <a:latin typeface="Roboto"/>
                </a:rPr>
                <a:t>ETAPE 1 : ETAT DES LIEUX &amp; DIAGNOSTIC : RECENSER et ANALYSER l’ensemble des indicateurs pour identifier les forces et les faiblesses du club</a:t>
              </a:r>
            </a:p>
          </p:txBody>
        </p:sp>
      </p:grpSp>
      <p:sp>
        <p:nvSpPr>
          <p:cNvPr id="98" name="Shape 73">
            <a:extLst>
              <a:ext uri="{FF2B5EF4-FFF2-40B4-BE49-F238E27FC236}">
                <a16:creationId xmlns:a16="http://schemas.microsoft.com/office/drawing/2014/main" id="{C5E563BD-6FA8-4B5E-8A5B-EE20035BA4D9}"/>
              </a:ext>
            </a:extLst>
          </p:cNvPr>
          <p:cNvSpPr/>
          <p:nvPr/>
        </p:nvSpPr>
        <p:spPr>
          <a:xfrm>
            <a:off x="0" y="-17839"/>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aphicFrame>
        <p:nvGraphicFramePr>
          <p:cNvPr id="4" name="Tableau 3">
            <a:extLst>
              <a:ext uri="{FF2B5EF4-FFF2-40B4-BE49-F238E27FC236}">
                <a16:creationId xmlns:a16="http://schemas.microsoft.com/office/drawing/2014/main" id="{267AEB0F-7ED9-4A1D-8A9E-AEEF292B262D}"/>
              </a:ext>
            </a:extLst>
          </p:cNvPr>
          <p:cNvGraphicFramePr>
            <a:graphicFrameLocks noGrp="1"/>
          </p:cNvGraphicFramePr>
          <p:nvPr>
            <p:extLst>
              <p:ext uri="{D42A27DB-BD31-4B8C-83A1-F6EECF244321}">
                <p14:modId xmlns:p14="http://schemas.microsoft.com/office/powerpoint/2010/main" val="902415299"/>
              </p:ext>
            </p:extLst>
          </p:nvPr>
        </p:nvGraphicFramePr>
        <p:xfrm>
          <a:off x="293238" y="1325307"/>
          <a:ext cx="11588400" cy="4786520"/>
        </p:xfrm>
        <a:graphic>
          <a:graphicData uri="http://schemas.openxmlformats.org/drawingml/2006/table">
            <a:tbl>
              <a:tblPr firstRow="1" bandRow="1">
                <a:tableStyleId>{5940675A-B579-460E-94D1-54222C63F5DA}</a:tableStyleId>
              </a:tblPr>
              <a:tblGrid>
                <a:gridCol w="950400">
                  <a:extLst>
                    <a:ext uri="{9D8B030D-6E8A-4147-A177-3AD203B41FA5}">
                      <a16:colId xmlns:a16="http://schemas.microsoft.com/office/drawing/2014/main" val="179412857"/>
                    </a:ext>
                  </a:extLst>
                </a:gridCol>
                <a:gridCol w="3780000">
                  <a:extLst>
                    <a:ext uri="{9D8B030D-6E8A-4147-A177-3AD203B41FA5}">
                      <a16:colId xmlns:a16="http://schemas.microsoft.com/office/drawing/2014/main" val="1841157754"/>
                    </a:ext>
                  </a:extLst>
                </a:gridCol>
                <a:gridCol w="720000">
                  <a:extLst>
                    <a:ext uri="{9D8B030D-6E8A-4147-A177-3AD203B41FA5}">
                      <a16:colId xmlns:a16="http://schemas.microsoft.com/office/drawing/2014/main" val="6875299"/>
                    </a:ext>
                  </a:extLst>
                </a:gridCol>
                <a:gridCol w="720000">
                  <a:extLst>
                    <a:ext uri="{9D8B030D-6E8A-4147-A177-3AD203B41FA5}">
                      <a16:colId xmlns:a16="http://schemas.microsoft.com/office/drawing/2014/main" val="3634327960"/>
                    </a:ext>
                  </a:extLst>
                </a:gridCol>
                <a:gridCol w="720000">
                  <a:extLst>
                    <a:ext uri="{9D8B030D-6E8A-4147-A177-3AD203B41FA5}">
                      <a16:colId xmlns:a16="http://schemas.microsoft.com/office/drawing/2014/main" val="2487169667"/>
                    </a:ext>
                  </a:extLst>
                </a:gridCol>
                <a:gridCol w="1548000">
                  <a:extLst>
                    <a:ext uri="{9D8B030D-6E8A-4147-A177-3AD203B41FA5}">
                      <a16:colId xmlns:a16="http://schemas.microsoft.com/office/drawing/2014/main" val="2375812755"/>
                    </a:ext>
                  </a:extLst>
                </a:gridCol>
                <a:gridCol w="3150000">
                  <a:extLst>
                    <a:ext uri="{9D8B030D-6E8A-4147-A177-3AD203B41FA5}">
                      <a16:colId xmlns:a16="http://schemas.microsoft.com/office/drawing/2014/main" val="521840518"/>
                    </a:ext>
                  </a:extLst>
                </a:gridCol>
              </a:tblGrid>
              <a:tr h="180000">
                <a:tc gridSpan="7">
                  <a:txBody>
                    <a:bodyPr/>
                    <a:lstStyle/>
                    <a:p>
                      <a:pPr algn="ctr" fontAlgn="ctr"/>
                      <a:r>
                        <a:rPr lang="fr-FR" sz="1100" b="1" i="0" u="none" strike="noStrike" dirty="0">
                          <a:solidFill>
                            <a:srgbClr val="FFFFFF"/>
                          </a:solidFill>
                          <a:effectLst/>
                          <a:latin typeface="Calibri" panose="020F0502020204030204" pitchFamily="34" charset="0"/>
                        </a:rPr>
                        <a:t>VOLET ORGANISATION DE LA PRATIQUE</a:t>
                      </a:r>
                    </a:p>
                  </a:txBody>
                  <a:tcPr marL="6350" marR="6350" marT="6350" marB="0" anchor="ctr">
                    <a:solidFill>
                      <a:srgbClr val="014A9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25709503"/>
                  </a:ext>
                </a:extLst>
              </a:tr>
              <a:tr h="180000">
                <a:tc gridSpan="2">
                  <a:txBody>
                    <a:bodyPr/>
                    <a:lstStyle/>
                    <a:p>
                      <a:pPr algn="ctr" fontAlgn="ctr"/>
                      <a:r>
                        <a:rPr lang="fr-FR" sz="1100" b="1" i="0" u="none" strike="noStrike" dirty="0">
                          <a:solidFill>
                            <a:srgbClr val="000000"/>
                          </a:solidFill>
                          <a:effectLst/>
                          <a:latin typeface="Calibri" panose="020F0502020204030204" pitchFamily="34" charset="0"/>
                        </a:rPr>
                        <a:t>SOUS-CATEGORIE</a:t>
                      </a:r>
                    </a:p>
                  </a:txBody>
                  <a:tcPr marL="6350" marR="6350" marT="6350" marB="0" anchor="ctr">
                    <a:solidFill>
                      <a:srgbClr val="D9D9D9"/>
                    </a:solidFill>
                  </a:tcPr>
                </a:tc>
                <a:tc hMerge="1">
                  <a:txBody>
                    <a:bodyPr/>
                    <a:lstStyle/>
                    <a:p>
                      <a:endParaRPr lang="fr-FR"/>
                    </a:p>
                  </a:txBody>
                  <a:tcPr/>
                </a:tc>
                <a:tc gridSpan="3">
                  <a:txBody>
                    <a:bodyPr/>
                    <a:lstStyle/>
                    <a:p>
                      <a:pPr algn="ctr" fontAlgn="ctr"/>
                      <a:r>
                        <a:rPr lang="fr-FR" sz="1100" b="1" i="0" u="none" strike="noStrike" dirty="0">
                          <a:solidFill>
                            <a:srgbClr val="000000"/>
                          </a:solidFill>
                          <a:effectLst/>
                          <a:latin typeface="Calibri" panose="020F0502020204030204" pitchFamily="34" charset="0"/>
                        </a:rPr>
                        <a:t>DESCRIPTIF</a:t>
                      </a: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EVALUATION</a:t>
                      </a: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DETAILS/REMARQUES</a:t>
                      </a:r>
                    </a:p>
                  </a:txBody>
                  <a:tcPr marL="6350" marR="6350" marT="6350" marB="0" anchor="ctr">
                    <a:solidFill>
                      <a:srgbClr val="D9D9D9"/>
                    </a:solidFill>
                  </a:tcPr>
                </a:tc>
                <a:extLst>
                  <a:ext uri="{0D108BD9-81ED-4DB2-BD59-A6C34878D82A}">
                    <a16:rowId xmlns:a16="http://schemas.microsoft.com/office/drawing/2014/main" val="1793072220"/>
                  </a:ext>
                </a:extLst>
              </a:tr>
              <a:tr h="360000">
                <a:tc rowSpan="9">
                  <a:txBody>
                    <a:bodyPr/>
                    <a:lstStyle/>
                    <a:p>
                      <a:pPr algn="ctr" fontAlgn="ctr"/>
                      <a:r>
                        <a:rPr lang="fr-FR" sz="1100" b="1" i="0" u="none" strike="noStrike" dirty="0">
                          <a:solidFill>
                            <a:srgbClr val="000000"/>
                          </a:solidFill>
                          <a:effectLst/>
                          <a:latin typeface="Calibri" panose="020F0502020204030204" pitchFamily="34" charset="0"/>
                        </a:rPr>
                        <a:t>EQUIPEMENTS &amp; CRENEAUX</a:t>
                      </a:r>
                    </a:p>
                  </a:txBody>
                  <a:tcPr marL="6350" marR="6350" marT="6350" marB="0" anchor="ctr">
                    <a:solidFill>
                      <a:srgbClr val="D9D9D9"/>
                    </a:solidFill>
                  </a:tcPr>
                </a:tc>
                <a:tc>
                  <a:txBody>
                    <a:bodyPr/>
                    <a:lstStyle/>
                    <a:p>
                      <a:pPr algn="l" fontAlgn="ctr"/>
                      <a:r>
                        <a:rPr lang="fr-FR" sz="1100" b="0" i="0" u="none" strike="noStrike" dirty="0">
                          <a:solidFill>
                            <a:srgbClr val="000000"/>
                          </a:solidFill>
                          <a:effectLst/>
                          <a:latin typeface="Calibri" panose="020F0502020204030204" pitchFamily="34" charset="0"/>
                        </a:rPr>
                        <a:t>Equipements aux normes de sécurité</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rowSpan="3">
                  <a:txBody>
                    <a:bodyPr/>
                    <a:lstStyle/>
                    <a:p>
                      <a:pPr algn="ctr" fontAlgn="ctr"/>
                      <a:r>
                        <a:rPr lang="fr-FR" sz="1100" b="0" i="0" u="none" strike="noStrike" dirty="0">
                          <a:solidFill>
                            <a:schemeClr val="tx1"/>
                          </a:solidFill>
                          <a:effectLst/>
                          <a:latin typeface="Calibri" panose="020F0502020204030204" pitchFamily="34" charset="0"/>
                        </a:rPr>
                        <a:t> </a:t>
                      </a:r>
                    </a:p>
                    <a:p>
                      <a:pPr algn="ctr" fontAlgn="ctr"/>
                      <a:r>
                        <a:rPr lang="fr-FR" sz="1100" b="0" i="0" u="none" strike="noStrike" dirty="0">
                          <a:solidFill>
                            <a:schemeClr val="tx1"/>
                          </a:solidFill>
                          <a:effectLst/>
                          <a:latin typeface="Calibri" panose="020F0502020204030204" pitchFamily="34" charset="0"/>
                        </a:rPr>
                        <a:t> </a:t>
                      </a:r>
                    </a:p>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1903530474"/>
                  </a:ext>
                </a:extLst>
              </a:tr>
              <a:tr h="360000">
                <a:tc vMerge="1">
                  <a:txBody>
                    <a:bodyPr/>
                    <a:lstStyle/>
                    <a:p>
                      <a:endParaRPr lang="fr-FR"/>
                    </a:p>
                  </a:txBody>
                  <a:tcPr>
                    <a:solidFill>
                      <a:srgbClr val="0070C0"/>
                    </a:solidFill>
                  </a:tcPr>
                </a:tc>
                <a:tc>
                  <a:txBody>
                    <a:bodyPr/>
                    <a:lstStyle/>
                    <a:p>
                      <a:pPr algn="l" fontAlgn="ctr"/>
                      <a:r>
                        <a:rPr lang="fr-FR" sz="1100" b="0" i="0" u="none" strike="noStrike" dirty="0">
                          <a:solidFill>
                            <a:srgbClr val="000000"/>
                          </a:solidFill>
                          <a:effectLst/>
                          <a:latin typeface="Calibri" panose="020F0502020204030204" pitchFamily="34" charset="0"/>
                        </a:rPr>
                        <a:t>Ratio nb de licenciés avec pratique / nb de cibles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688260459"/>
                  </a:ext>
                </a:extLst>
              </a:tr>
              <a:tr h="360000">
                <a:tc vMerge="1">
                  <a:txBody>
                    <a:bodyPr/>
                    <a:lstStyle/>
                    <a:p>
                      <a:endParaRPr lang="fr-FR"/>
                    </a:p>
                  </a:txBody>
                  <a:tcPr>
                    <a:solidFill>
                      <a:srgbClr val="0070C0"/>
                    </a:solidFill>
                  </a:tcPr>
                </a:tc>
                <a:tc>
                  <a:txBody>
                    <a:bodyPr/>
                    <a:lstStyle/>
                    <a:p>
                      <a:pPr algn="l" fontAlgn="ctr"/>
                      <a:r>
                        <a:rPr lang="fr-FR" sz="1100" b="0" i="0" u="none" strike="noStrike">
                          <a:solidFill>
                            <a:srgbClr val="000000"/>
                          </a:solidFill>
                          <a:effectLst/>
                          <a:latin typeface="Calibri" panose="020F0502020204030204" pitchFamily="34" charset="0"/>
                        </a:rPr>
                        <a:t>Distances adaptées à l'âge des licenciés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15520470"/>
                  </a:ext>
                </a:extLst>
              </a:tr>
              <a:tr h="180000">
                <a:tc vMerge="1">
                  <a:txBody>
                    <a:bodyPr/>
                    <a:lstStyle/>
                    <a:p>
                      <a:endParaRPr lang="fr-FR"/>
                    </a:p>
                  </a:txBody>
                  <a:tcPr>
                    <a:solidFill>
                      <a:srgbClr val="0070C0"/>
                    </a:solidFill>
                  </a:tcPr>
                </a:tc>
                <a:tc rowSpan="2">
                  <a:txBody>
                    <a:bodyPr/>
                    <a:lstStyle/>
                    <a:p>
                      <a:pPr algn="l" fontAlgn="ctr"/>
                      <a:r>
                        <a:rPr lang="pt-BR" sz="1100" b="0" i="0" u="none" strike="noStrike">
                          <a:solidFill>
                            <a:srgbClr val="000000"/>
                          </a:solidFill>
                          <a:effectLst/>
                          <a:latin typeface="Calibri" panose="020F0502020204030204" pitchFamily="34" charset="0"/>
                        </a:rPr>
                        <a:t>Nb de créneaux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6">
                  <a:txBody>
                    <a:bodyPr/>
                    <a:lstStyle/>
                    <a:p>
                      <a:pPr algn="ctr" fontAlgn="ctr"/>
                      <a:r>
                        <a:rPr lang="fr-FR" sz="1100" b="0" i="0" u="none" strike="noStrike" dirty="0">
                          <a:solidFill>
                            <a:schemeClr val="tx1"/>
                          </a:solidFill>
                          <a:effectLst/>
                          <a:latin typeface="Calibri" panose="020F0502020204030204" pitchFamily="34" charset="0"/>
                        </a:rPr>
                        <a:t> </a:t>
                      </a:r>
                    </a:p>
                    <a:p>
                      <a:pPr algn="ctr" fontAlgn="ctr"/>
                      <a:r>
                        <a:rPr lang="fr-FR" sz="1100" b="0" i="0" u="none" strike="noStrike" dirty="0">
                          <a:solidFill>
                            <a:schemeClr val="tx1"/>
                          </a:solidFill>
                          <a:effectLst/>
                          <a:latin typeface="Calibri" panose="020F0502020204030204" pitchFamily="34" charset="0"/>
                        </a:rPr>
                        <a:t> </a:t>
                      </a:r>
                    </a:p>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309413602"/>
                  </a:ext>
                </a:extLst>
              </a:tr>
              <a:tr h="180000">
                <a:tc vMerge="1">
                  <a:txBody>
                    <a:bodyPr/>
                    <a:lstStyle/>
                    <a:p>
                      <a:endParaRPr lang="fr-FR"/>
                    </a:p>
                  </a:txBody>
                  <a:tcPr>
                    <a:solidFill>
                      <a:srgbClr val="D9D9D9"/>
                    </a:solidFill>
                  </a:tcPr>
                </a:tc>
                <a:tc vMerge="1">
                  <a:txBody>
                    <a:bodyPr/>
                    <a:lstStyle/>
                    <a:p>
                      <a:endParaRPr lang="fr-FR"/>
                    </a:p>
                  </a:txBody>
                  <a:tcPr/>
                </a:tc>
                <a:tc vMerge="1">
                  <a:txBody>
                    <a:bodyPr/>
                    <a:lstStyle/>
                    <a:p>
                      <a:endParaRPr lang="fr-FR"/>
                    </a:p>
                  </a:txBody>
                  <a:tcPr>
                    <a:solidFill>
                      <a:srgbClr val="D9D9D9"/>
                    </a:solidFill>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noFill/>
                  </a:tcPr>
                </a:tc>
                <a:tc vMerge="1">
                  <a:txBody>
                    <a:bodyPr/>
                    <a:lstStyle/>
                    <a:p>
                      <a:endParaRPr lang="fr-FR"/>
                    </a:p>
                  </a:txBody>
                  <a:tcPr>
                    <a:solidFill>
                      <a:srgbClr val="D9D9D9"/>
                    </a:solidFill>
                  </a:tcPr>
                </a:tc>
                <a:extLst>
                  <a:ext uri="{0D108BD9-81ED-4DB2-BD59-A6C34878D82A}">
                    <a16:rowId xmlns:a16="http://schemas.microsoft.com/office/drawing/2014/main" val="881213787"/>
                  </a:ext>
                </a:extLst>
              </a:tr>
              <a:tr h="180000">
                <a:tc vMerge="1">
                  <a:txBody>
                    <a:bodyPr/>
                    <a:lstStyle/>
                    <a:p>
                      <a:endParaRPr lang="fr-FR"/>
                    </a:p>
                  </a:txBody>
                  <a:tcPr>
                    <a:solidFill>
                      <a:srgbClr val="D9D9D9"/>
                    </a:solidFill>
                  </a:tcPr>
                </a:tc>
                <a:tc>
                  <a:txBody>
                    <a:bodyPr/>
                    <a:lstStyle/>
                    <a:p>
                      <a:pPr algn="l" fontAlgn="ctr"/>
                      <a:r>
                        <a:rPr lang="fr-FR" sz="1100" b="0" i="0" u="none" strike="noStrike">
                          <a:solidFill>
                            <a:srgbClr val="000000"/>
                          </a:solidFill>
                          <a:effectLst/>
                          <a:latin typeface="Calibri" panose="020F0502020204030204" pitchFamily="34" charset="0"/>
                        </a:rPr>
                        <a:t>Horaires adaptés aux disponibilités des licenciés (soirée, mercredi après-midi, samedi)</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273262021"/>
                  </a:ext>
                </a:extLst>
              </a:tr>
              <a:tr h="180000">
                <a:tc vMerge="1">
                  <a:txBody>
                    <a:bodyPr/>
                    <a:lstStyle/>
                    <a:p>
                      <a:endParaRPr lang="fr-FR"/>
                    </a:p>
                  </a:txBody>
                  <a:tcPr/>
                </a:tc>
                <a:tc>
                  <a:txBody>
                    <a:bodyPr/>
                    <a:lstStyle/>
                    <a:p>
                      <a:pPr algn="l" fontAlgn="ctr"/>
                      <a:r>
                        <a:rPr lang="fr-FR" sz="1100" b="0" i="0" u="none" strike="noStrike">
                          <a:solidFill>
                            <a:srgbClr val="000000"/>
                          </a:solidFill>
                          <a:effectLst/>
                          <a:latin typeface="Calibri" panose="020F0502020204030204" pitchFamily="34" charset="0"/>
                        </a:rPr>
                        <a:t>Séparation des débutants et des confirmés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698117784"/>
                  </a:ext>
                </a:extLst>
              </a:tr>
              <a:tr h="180000">
                <a:tc vMerge="1">
                  <a:txBody>
                    <a:bodyPr/>
                    <a:lstStyle/>
                    <a:p>
                      <a:endParaRPr lang="fr-FR"/>
                    </a:p>
                  </a:txBody>
                  <a:tcPr/>
                </a:tc>
                <a:tc>
                  <a:txBody>
                    <a:bodyPr/>
                    <a:lstStyle/>
                    <a:p>
                      <a:pPr algn="l" fontAlgn="ctr"/>
                      <a:r>
                        <a:rPr lang="fr-FR" sz="1100" b="0" i="0" u="none" strike="noStrike">
                          <a:solidFill>
                            <a:srgbClr val="000000"/>
                          </a:solidFill>
                          <a:effectLst/>
                          <a:latin typeface="Calibri" panose="020F0502020204030204" pitchFamily="34" charset="0"/>
                        </a:rPr>
                        <a:t>Séparation des jeunes et des adultes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98898544"/>
                  </a:ext>
                </a:extLst>
              </a:tr>
              <a:tr h="180000">
                <a:tc vMerge="1">
                  <a:txBody>
                    <a:bodyPr/>
                    <a:lstStyle/>
                    <a:p>
                      <a:endParaRPr lang="fr-FR"/>
                    </a:p>
                  </a:txBody>
                  <a:tcPr/>
                </a:tc>
                <a:tc>
                  <a:txBody>
                    <a:bodyPr/>
                    <a:lstStyle/>
                    <a:p>
                      <a:pPr algn="l" fontAlgn="ctr"/>
                      <a:r>
                        <a:rPr lang="fr-FR" sz="1100" b="0" i="0" u="none" strike="noStrike">
                          <a:solidFill>
                            <a:srgbClr val="000000"/>
                          </a:solidFill>
                          <a:effectLst/>
                          <a:latin typeface="Calibri" panose="020F0502020204030204" pitchFamily="34" charset="0"/>
                        </a:rPr>
                        <a:t>Séparation des loisirs et des compétiteurs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97537377"/>
                  </a:ext>
                </a:extLst>
              </a:tr>
              <a:tr h="180000">
                <a:tc rowSpan="2">
                  <a:txBody>
                    <a:bodyPr/>
                    <a:lstStyle/>
                    <a:p>
                      <a:pPr algn="ctr" fontAlgn="ctr"/>
                      <a:r>
                        <a:rPr lang="fr-FR" sz="1100" b="1" i="0" u="none" strike="noStrike">
                          <a:solidFill>
                            <a:srgbClr val="000000"/>
                          </a:solidFill>
                          <a:effectLst/>
                          <a:latin typeface="Calibri" panose="020F0502020204030204" pitchFamily="34" charset="0"/>
                        </a:rPr>
                        <a:t>MATERIELS</a:t>
                      </a:r>
                    </a:p>
                  </a:txBody>
                  <a:tcPr marL="6350" marR="6350" marT="6350" marB="0" anchor="ctr">
                    <a:solidFill>
                      <a:srgbClr val="D9D9D9"/>
                    </a:solidFill>
                  </a:tcPr>
                </a:tc>
                <a:tc>
                  <a:txBody>
                    <a:bodyPr/>
                    <a:lstStyle/>
                    <a:p>
                      <a:pPr algn="l" fontAlgn="ctr"/>
                      <a:r>
                        <a:rPr lang="fr-FR" sz="1100" b="0" i="0" u="none" strike="noStrike" dirty="0">
                          <a:solidFill>
                            <a:srgbClr val="000000"/>
                          </a:solidFill>
                          <a:effectLst/>
                          <a:latin typeface="Calibri" panose="020F0502020204030204" pitchFamily="34" charset="0"/>
                        </a:rPr>
                        <a:t>Matériel d'initiation et d’accompagnement à la progression en bon état et en nb </a:t>
                      </a:r>
                      <a:r>
                        <a:rPr lang="fr-FR" sz="1100" b="0" i="0" u="none" strike="noStrike" dirty="0">
                          <a:solidFill>
                            <a:schemeClr val="tx1"/>
                          </a:solidFill>
                          <a:effectLst/>
                          <a:latin typeface="Calibri" panose="020F0502020204030204" pitchFamily="34" charset="0"/>
                        </a:rPr>
                        <a:t>suffisant</a:t>
                      </a:r>
                      <a:r>
                        <a:rPr lang="fr-FR" sz="1100" b="0" i="0" u="none" strike="noStrike" dirty="0">
                          <a:solidFill>
                            <a:srgbClr val="000000"/>
                          </a:solidFill>
                          <a:effectLst/>
                          <a:latin typeface="Calibri" panose="020F0502020204030204" pitchFamily="34" charset="0"/>
                        </a:rPr>
                        <a:t> (arcs, viseurs, protections, flèches, etc.)</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rowSpan="2">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1770297014"/>
                  </a:ext>
                </a:extLst>
              </a:tr>
              <a:tr h="180000">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Matériel pour l'entretien, le réglage en bon état (coupe-tube, </a:t>
                      </a:r>
                      <a:r>
                        <a:rPr lang="fr-FR" sz="1100" b="0" i="0" u="none" strike="noStrike" dirty="0" err="1">
                          <a:solidFill>
                            <a:srgbClr val="000000"/>
                          </a:solidFill>
                          <a:effectLst/>
                          <a:latin typeface="Calibri" panose="020F0502020204030204" pitchFamily="34" charset="0"/>
                        </a:rPr>
                        <a:t>empenneuse</a:t>
                      </a:r>
                      <a:r>
                        <a:rPr lang="fr-FR" sz="1100" b="0" i="0" u="none" strike="noStrike" dirty="0">
                          <a:solidFill>
                            <a:srgbClr val="000000"/>
                          </a:solidFill>
                          <a:effectLst/>
                          <a:latin typeface="Calibri" panose="020F0502020204030204" pitchFamily="34" charset="0"/>
                        </a:rPr>
                        <a:t>, presse arc à poulies, etc.)</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5289710"/>
                  </a:ext>
                </a:extLst>
              </a:tr>
              <a:tr h="180000">
                <a:tc rowSpan="3">
                  <a:txBody>
                    <a:bodyPr/>
                    <a:lstStyle/>
                    <a:p>
                      <a:pPr algn="ctr" fontAlgn="ctr"/>
                      <a:r>
                        <a:rPr lang="fr-FR" sz="1100" b="1" i="0" u="none" strike="noStrike">
                          <a:solidFill>
                            <a:srgbClr val="000000"/>
                          </a:solidFill>
                          <a:effectLst/>
                          <a:latin typeface="Calibri" panose="020F0502020204030204" pitchFamily="34" charset="0"/>
                        </a:rPr>
                        <a:t>ENCADREMENT</a:t>
                      </a:r>
                    </a:p>
                  </a:txBody>
                  <a:tcPr marL="6350" marR="6350" marT="6350" marB="0" anchor="ctr">
                    <a:solidFill>
                      <a:srgbClr val="D9D9D9"/>
                    </a:solidFill>
                  </a:tcPr>
                </a:tc>
                <a:tc rowSpan="2">
                  <a:txBody>
                    <a:bodyPr/>
                    <a:lstStyle/>
                    <a:p>
                      <a:pPr algn="l" fontAlgn="ctr"/>
                      <a:r>
                        <a:rPr lang="fr-FR" sz="1100" b="0" i="0" u="none" strike="noStrike" dirty="0">
                          <a:solidFill>
                            <a:srgbClr val="000000"/>
                          </a:solidFill>
                          <a:effectLst/>
                          <a:latin typeface="Calibri" panose="020F0502020204030204" pitchFamily="34" charset="0"/>
                        </a:rPr>
                        <a:t>Nb de diplômés bénévoles ou professionnels encadrant les séances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3">
                  <a:txBody>
                    <a:bodyPr/>
                    <a:lstStyle/>
                    <a:p>
                      <a:pPr algn="ctr" fontAlgn="ctr"/>
                      <a:r>
                        <a:rPr lang="fr-FR" sz="1100" b="0" i="0" u="none" strike="noStrike" dirty="0">
                          <a:solidFill>
                            <a:schemeClr val="tx1"/>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978496101"/>
                  </a:ext>
                </a:extLst>
              </a:tr>
              <a:tr h="18000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465225993"/>
                  </a:ext>
                </a:extLst>
              </a:tr>
              <a:tr h="180000">
                <a:tc vMerge="1">
                  <a:txBody>
                    <a:bodyPr/>
                    <a:lstStyle/>
                    <a:p>
                      <a:endParaRPr lang="fr-FR"/>
                    </a:p>
                  </a:txBody>
                  <a:tcPr/>
                </a:tc>
                <a:tc>
                  <a:txBody>
                    <a:bodyPr/>
                    <a:lstStyle/>
                    <a:p>
                      <a:pPr algn="l" fontAlgn="ctr"/>
                      <a:r>
                        <a:rPr lang="fr-FR" sz="1100" b="0" i="0" u="none" strike="noStrike" dirty="0">
                          <a:solidFill>
                            <a:srgbClr val="000000"/>
                          </a:solidFill>
                          <a:effectLst/>
                          <a:latin typeface="Calibri" panose="020F0502020204030204" pitchFamily="34" charset="0"/>
                        </a:rPr>
                        <a:t>Niveau de qualification des encadrants adapté aux niveaux des pratiquants (exemple : E2, EF ou pro pour les compétiteurs)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571456198"/>
                  </a:ext>
                </a:extLst>
              </a:tr>
              <a:tr h="360000">
                <a:tc rowSpan="2">
                  <a:txBody>
                    <a:bodyPr/>
                    <a:lstStyle/>
                    <a:p>
                      <a:pPr algn="ctr" fontAlgn="ctr"/>
                      <a:r>
                        <a:rPr lang="fr-FR" sz="1100" b="1" i="0" u="none" strike="noStrike" dirty="0">
                          <a:solidFill>
                            <a:srgbClr val="FFFFFF"/>
                          </a:solidFill>
                          <a:effectLst/>
                          <a:latin typeface="Calibri" panose="020F0502020204030204" pitchFamily="34" charset="0"/>
                        </a:rPr>
                        <a:t>SYNTHESE</a:t>
                      </a:r>
                    </a:p>
                  </a:txBody>
                  <a:tcPr marL="6350" marR="6350" marT="6350" marB="0" anchor="ctr">
                    <a:solidFill>
                      <a:srgbClr val="F12B25"/>
                    </a:solidFill>
                  </a:tcPr>
                </a:tc>
                <a:tc gridSpan="6">
                  <a:txBody>
                    <a:bodyPr/>
                    <a:lstStyle/>
                    <a:p>
                      <a:pPr algn="l" fontAlgn="ctr"/>
                      <a:r>
                        <a:rPr lang="fr-FR" sz="1100" b="1" i="0" u="sng" strike="noStrike" dirty="0">
                          <a:solidFill>
                            <a:srgbClr val="000000"/>
                          </a:solidFill>
                          <a:effectLst/>
                          <a:latin typeface="Calibri" panose="020F0502020204030204" pitchFamily="34" charset="0"/>
                        </a:rPr>
                        <a:t>Points forts </a:t>
                      </a:r>
                      <a:r>
                        <a:rPr lang="fr-FR" sz="1100" b="0" i="0" u="none" strike="noStrike" dirty="0">
                          <a:solidFill>
                            <a:srgbClr val="000000"/>
                          </a:solidFill>
                          <a:effectLst/>
                          <a:latin typeface="Calibri" panose="020F0502020204030204" pitchFamily="34" charset="0"/>
                        </a:rPr>
                        <a:t>: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59504633"/>
                  </a:ext>
                </a:extLst>
              </a:tr>
              <a:tr h="360000">
                <a:tc vMerge="1">
                  <a:txBody>
                    <a:bodyPr/>
                    <a:lstStyle/>
                    <a:p>
                      <a:endParaRPr lang="fr-FR"/>
                    </a:p>
                  </a:txBody>
                  <a:tcPr/>
                </a:tc>
                <a:tc gridSpan="6">
                  <a:txBody>
                    <a:bodyPr/>
                    <a:lstStyle/>
                    <a:p>
                      <a:pPr algn="l" fontAlgn="ctr"/>
                      <a:r>
                        <a:rPr lang="fr-FR" sz="1100" b="1" i="0" u="sng" strike="noStrike" dirty="0">
                          <a:solidFill>
                            <a:srgbClr val="000000"/>
                          </a:solidFill>
                          <a:effectLst/>
                          <a:latin typeface="Calibri" panose="020F0502020204030204" pitchFamily="34" charset="0"/>
                        </a:rPr>
                        <a:t>Points à améliorer :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73160228"/>
                  </a:ext>
                </a:extLst>
              </a:tr>
            </a:tbl>
          </a:graphicData>
        </a:graphic>
      </p:graphicFrame>
      <p:sp>
        <p:nvSpPr>
          <p:cNvPr id="18" name="ZoneTexte 17">
            <a:extLst>
              <a:ext uri="{FF2B5EF4-FFF2-40B4-BE49-F238E27FC236}">
                <a16:creationId xmlns:a16="http://schemas.microsoft.com/office/drawing/2014/main" id="{ABCE9641-EBBA-4BA1-9F4B-6A59ED113580}"/>
              </a:ext>
            </a:extLst>
          </p:cNvPr>
          <p:cNvSpPr txBox="1"/>
          <p:nvPr/>
        </p:nvSpPr>
        <p:spPr>
          <a:xfrm>
            <a:off x="-1" y="6642556"/>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5</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36599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9" y="6628461"/>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80"/>
              <a:ext cx="6428261" cy="275564"/>
            </a:xfrm>
            <a:prstGeom prst="rect">
              <a:avLst/>
            </a:prstGeom>
            <a:solidFill>
              <a:srgbClr val="F12B25"/>
            </a:solidFill>
          </p:spPr>
          <p:txBody>
            <a:bodyPr wrap="square" rtlCol="0" anchor="ctr">
              <a:spAutoFit/>
            </a:bodyPr>
            <a:lstStyle/>
            <a:p>
              <a:pPr algn="ctr"/>
              <a:r>
                <a:rPr lang="fr-FR" sz="969" b="1" dirty="0">
                  <a:solidFill>
                    <a:schemeClr val="bg1"/>
                  </a:solidFill>
                  <a:latin typeface="Roboto"/>
                </a:rPr>
                <a:t>ETAPE 1 : ETAT DES LIEUX &amp; DIAGNOSTIC : RECENSER et ANALYSER l’ensemble des indicateurs pour identifier les forces et les faiblesses du club</a:t>
              </a:r>
            </a:p>
          </p:txBody>
        </p:sp>
      </p:grpSp>
      <p:sp>
        <p:nvSpPr>
          <p:cNvPr id="98" name="Shape 73">
            <a:extLst>
              <a:ext uri="{FF2B5EF4-FFF2-40B4-BE49-F238E27FC236}">
                <a16:creationId xmlns:a16="http://schemas.microsoft.com/office/drawing/2014/main" id="{C5E563BD-6FA8-4B5E-8A5B-EE20035BA4D9}"/>
              </a:ext>
            </a:extLst>
          </p:cNvPr>
          <p:cNvSpPr/>
          <p:nvPr/>
        </p:nvSpPr>
        <p:spPr>
          <a:xfrm>
            <a:off x="0" y="-17839"/>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aphicFrame>
        <p:nvGraphicFramePr>
          <p:cNvPr id="4" name="Tableau 3">
            <a:extLst>
              <a:ext uri="{FF2B5EF4-FFF2-40B4-BE49-F238E27FC236}">
                <a16:creationId xmlns:a16="http://schemas.microsoft.com/office/drawing/2014/main" id="{267AEB0F-7ED9-4A1D-8A9E-AEEF292B262D}"/>
              </a:ext>
            </a:extLst>
          </p:cNvPr>
          <p:cNvGraphicFramePr>
            <a:graphicFrameLocks noGrp="1"/>
          </p:cNvGraphicFramePr>
          <p:nvPr>
            <p:extLst>
              <p:ext uri="{D42A27DB-BD31-4B8C-83A1-F6EECF244321}">
                <p14:modId xmlns:p14="http://schemas.microsoft.com/office/powerpoint/2010/main" val="1716146788"/>
              </p:ext>
            </p:extLst>
          </p:nvPr>
        </p:nvGraphicFramePr>
        <p:xfrm>
          <a:off x="293238" y="1325307"/>
          <a:ext cx="11606400" cy="3240000"/>
        </p:xfrm>
        <a:graphic>
          <a:graphicData uri="http://schemas.openxmlformats.org/drawingml/2006/table">
            <a:tbl>
              <a:tblPr firstRow="1" bandRow="1">
                <a:tableStyleId>{5940675A-B579-460E-94D1-54222C63F5DA}</a:tableStyleId>
              </a:tblPr>
              <a:tblGrid>
                <a:gridCol w="950400">
                  <a:extLst>
                    <a:ext uri="{9D8B030D-6E8A-4147-A177-3AD203B41FA5}">
                      <a16:colId xmlns:a16="http://schemas.microsoft.com/office/drawing/2014/main" val="179412857"/>
                    </a:ext>
                  </a:extLst>
                </a:gridCol>
                <a:gridCol w="3744000">
                  <a:extLst>
                    <a:ext uri="{9D8B030D-6E8A-4147-A177-3AD203B41FA5}">
                      <a16:colId xmlns:a16="http://schemas.microsoft.com/office/drawing/2014/main" val="1841157754"/>
                    </a:ext>
                  </a:extLst>
                </a:gridCol>
                <a:gridCol w="720000">
                  <a:extLst>
                    <a:ext uri="{9D8B030D-6E8A-4147-A177-3AD203B41FA5}">
                      <a16:colId xmlns:a16="http://schemas.microsoft.com/office/drawing/2014/main" val="6875299"/>
                    </a:ext>
                  </a:extLst>
                </a:gridCol>
                <a:gridCol w="720000">
                  <a:extLst>
                    <a:ext uri="{9D8B030D-6E8A-4147-A177-3AD203B41FA5}">
                      <a16:colId xmlns:a16="http://schemas.microsoft.com/office/drawing/2014/main" val="956980581"/>
                    </a:ext>
                  </a:extLst>
                </a:gridCol>
                <a:gridCol w="720000">
                  <a:extLst>
                    <a:ext uri="{9D8B030D-6E8A-4147-A177-3AD203B41FA5}">
                      <a16:colId xmlns:a16="http://schemas.microsoft.com/office/drawing/2014/main" val="2734581668"/>
                    </a:ext>
                  </a:extLst>
                </a:gridCol>
                <a:gridCol w="1548000">
                  <a:extLst>
                    <a:ext uri="{9D8B030D-6E8A-4147-A177-3AD203B41FA5}">
                      <a16:colId xmlns:a16="http://schemas.microsoft.com/office/drawing/2014/main" val="3634327960"/>
                    </a:ext>
                  </a:extLst>
                </a:gridCol>
                <a:gridCol w="3204000">
                  <a:extLst>
                    <a:ext uri="{9D8B030D-6E8A-4147-A177-3AD203B41FA5}">
                      <a16:colId xmlns:a16="http://schemas.microsoft.com/office/drawing/2014/main" val="2487169667"/>
                    </a:ext>
                  </a:extLst>
                </a:gridCol>
              </a:tblGrid>
              <a:tr h="180000">
                <a:tc gridSpan="7">
                  <a:txBody>
                    <a:bodyPr/>
                    <a:lstStyle/>
                    <a:p>
                      <a:pPr algn="ctr" fontAlgn="ctr"/>
                      <a:r>
                        <a:rPr lang="fr-FR" sz="1100" b="1" i="0" u="none" strike="noStrike" dirty="0">
                          <a:solidFill>
                            <a:srgbClr val="FFFFFF"/>
                          </a:solidFill>
                          <a:effectLst/>
                          <a:latin typeface="Calibri" panose="020F0502020204030204" pitchFamily="34" charset="0"/>
                        </a:rPr>
                        <a:t>VOLET SPORTIF</a:t>
                      </a:r>
                    </a:p>
                  </a:txBody>
                  <a:tcPr marL="6350" marR="6350" marT="6350" marB="0" anchor="ctr">
                    <a:solidFill>
                      <a:srgbClr val="014A9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25709503"/>
                  </a:ext>
                </a:extLst>
              </a:tr>
              <a:tr h="180000">
                <a:tc gridSpan="2">
                  <a:txBody>
                    <a:bodyPr/>
                    <a:lstStyle/>
                    <a:p>
                      <a:pPr algn="ctr" fontAlgn="ctr"/>
                      <a:r>
                        <a:rPr lang="fr-FR" sz="1100" b="1" i="0" u="none" strike="noStrike" dirty="0">
                          <a:solidFill>
                            <a:srgbClr val="000000"/>
                          </a:solidFill>
                          <a:effectLst/>
                          <a:latin typeface="Calibri" panose="020F0502020204030204" pitchFamily="34" charset="0"/>
                        </a:rPr>
                        <a:t>SOUS-CATEGORIE</a:t>
                      </a:r>
                    </a:p>
                  </a:txBody>
                  <a:tcPr marL="6350" marR="6350" marT="6350" marB="0" anchor="ctr">
                    <a:solidFill>
                      <a:srgbClr val="D9D9D9"/>
                    </a:solidFill>
                  </a:tcPr>
                </a:tc>
                <a:tc hMerge="1">
                  <a:txBody>
                    <a:bodyPr/>
                    <a:lstStyle/>
                    <a:p>
                      <a:endParaRPr lang="fr-FR"/>
                    </a:p>
                  </a:txBody>
                  <a:tcPr/>
                </a:tc>
                <a:tc gridSpan="3">
                  <a:txBody>
                    <a:bodyPr/>
                    <a:lstStyle/>
                    <a:p>
                      <a:pPr algn="ctr" fontAlgn="ctr"/>
                      <a:r>
                        <a:rPr lang="fr-FR" sz="1100" b="1" i="0" u="none" strike="noStrike" dirty="0">
                          <a:solidFill>
                            <a:srgbClr val="000000"/>
                          </a:solidFill>
                          <a:effectLst/>
                          <a:latin typeface="Calibri" panose="020F0502020204030204" pitchFamily="34" charset="0"/>
                        </a:rPr>
                        <a:t>DESCRIPTIF</a:t>
                      </a: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solidFill>
                      <a:srgbClr val="D9D9D9"/>
                    </a:solidFill>
                  </a:tcPr>
                </a:tc>
                <a:tc hMerge="1">
                  <a:txBody>
                    <a:bodyPr/>
                    <a:lstStyle/>
                    <a:p>
                      <a:pPr algn="ctr" fontAlgn="ctr"/>
                      <a:endParaRPr lang="fr-FR" sz="1100" b="1" i="0" u="none" strike="noStrike" dirty="0">
                        <a:solidFill>
                          <a:srgbClr val="000000"/>
                        </a:solidFill>
                        <a:effectLst/>
                        <a:latin typeface="Calibri" panose="020F0502020204030204" pitchFamily="34" charset="0"/>
                      </a:endParaRP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EVALUATION</a:t>
                      </a:r>
                    </a:p>
                  </a:txBody>
                  <a:tcPr marL="6350" marR="6350" marT="6350" marB="0" anchor="ctr">
                    <a:solidFill>
                      <a:srgbClr val="D9D9D9"/>
                    </a:solidFill>
                  </a:tcPr>
                </a:tc>
                <a:tc>
                  <a:txBody>
                    <a:bodyPr/>
                    <a:lstStyle/>
                    <a:p>
                      <a:pPr algn="ctr" fontAlgn="ctr"/>
                      <a:r>
                        <a:rPr lang="fr-FR" sz="1100" b="1" i="0" u="none" strike="noStrike" dirty="0">
                          <a:solidFill>
                            <a:srgbClr val="000000"/>
                          </a:solidFill>
                          <a:effectLst/>
                          <a:latin typeface="Calibri" panose="020F0502020204030204" pitchFamily="34" charset="0"/>
                        </a:rPr>
                        <a:t>DETAILS/REMARQUES</a:t>
                      </a:r>
                    </a:p>
                  </a:txBody>
                  <a:tcPr marL="6350" marR="6350" marT="6350" marB="0" anchor="ctr">
                    <a:solidFill>
                      <a:srgbClr val="D9D9D9"/>
                    </a:solidFill>
                  </a:tcPr>
                </a:tc>
                <a:extLst>
                  <a:ext uri="{0D108BD9-81ED-4DB2-BD59-A6C34878D82A}">
                    <a16:rowId xmlns:a16="http://schemas.microsoft.com/office/drawing/2014/main" val="1903530474"/>
                  </a:ext>
                </a:extLst>
              </a:tr>
              <a:tr h="180000">
                <a:tc rowSpan="6">
                  <a:txBody>
                    <a:bodyPr/>
                    <a:lstStyle/>
                    <a:p>
                      <a:pPr algn="ctr" fontAlgn="ctr"/>
                      <a:r>
                        <a:rPr lang="fr-FR" sz="1100" b="1" i="0" u="none" strike="noStrike" dirty="0">
                          <a:solidFill>
                            <a:srgbClr val="000000"/>
                          </a:solidFill>
                          <a:effectLst/>
                          <a:latin typeface="Calibri" panose="020F0502020204030204" pitchFamily="34" charset="0"/>
                        </a:rPr>
                        <a:t>GENERAL</a:t>
                      </a:r>
                    </a:p>
                  </a:txBody>
                  <a:tcPr marL="6350" marR="6350" marT="6350" marB="0" anchor="ctr">
                    <a:solidFill>
                      <a:srgbClr val="D9D9D9"/>
                    </a:solidFill>
                  </a:tcPr>
                </a:tc>
                <a:tc>
                  <a:txBody>
                    <a:bodyPr/>
                    <a:lstStyle/>
                    <a:p>
                      <a:pPr algn="l" fontAlgn="ctr"/>
                      <a:r>
                        <a:rPr lang="fr-FR" sz="1100" b="0" i="0" u="none" strike="noStrike" dirty="0">
                          <a:solidFill>
                            <a:srgbClr val="000000"/>
                          </a:solidFill>
                          <a:effectLst/>
                          <a:latin typeface="Calibri" panose="020F0502020204030204" pitchFamily="34" charset="0"/>
                        </a:rPr>
                        <a:t>Objectifs sportifs définis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6">
                  <a:txBody>
                    <a:bodyPr/>
                    <a:lstStyle/>
                    <a:p>
                      <a:pPr algn="ctr" fontAlgn="ctr"/>
                      <a:r>
                        <a:rPr lang="fr-FR" sz="1100" b="0" i="0" u="none" strike="noStrike" dirty="0">
                          <a:solidFill>
                            <a:srgbClr val="000000"/>
                          </a:solidFill>
                          <a:effectLst/>
                          <a:latin typeface="Calibri" panose="020F0502020204030204" pitchFamily="34" charset="0"/>
                        </a:rPr>
                        <a:t> </a:t>
                      </a:r>
                    </a:p>
                    <a:p>
                      <a:pPr algn="ctr" fontAlgn="ctr"/>
                      <a:r>
                        <a:rPr lang="fr-FR" sz="1100" b="0" i="0" u="none" strike="noStrike" dirty="0">
                          <a:solidFill>
                            <a:srgbClr val="000000"/>
                          </a:solidFill>
                          <a:effectLst/>
                          <a:latin typeface="Calibri" panose="020F0502020204030204" pitchFamily="34" charset="0"/>
                        </a:rPr>
                        <a:t> </a:t>
                      </a:r>
                    </a:p>
                    <a:p>
                      <a:pPr algn="ctr" fontAlgn="ctr"/>
                      <a:r>
                        <a:rPr lang="fr-FR" sz="1100" b="0" i="0" u="none" strike="noStrike" dirty="0">
                          <a:solidFill>
                            <a:srgbClr val="000000"/>
                          </a:solidFill>
                          <a:effectLst/>
                          <a:latin typeface="Calibri" panose="020F0502020204030204" pitchFamily="34" charset="0"/>
                        </a:rPr>
                        <a:t> </a:t>
                      </a:r>
                    </a:p>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688260459"/>
                  </a:ext>
                </a:extLst>
              </a:tr>
              <a:tr h="180000">
                <a:tc vMerge="1">
                  <a:txBody>
                    <a:bodyPr/>
                    <a:lstStyle/>
                    <a:p>
                      <a:endParaRPr lang="fr-FR"/>
                    </a:p>
                  </a:txBody>
                  <a:tcPr>
                    <a:solidFill>
                      <a:srgbClr val="0070C0"/>
                    </a:solidFill>
                  </a:tcPr>
                </a:tc>
                <a:tc>
                  <a:txBody>
                    <a:bodyPr/>
                    <a:lstStyle/>
                    <a:p>
                      <a:pPr algn="l" fontAlgn="ctr"/>
                      <a:r>
                        <a:rPr lang="fr-FR" sz="1100" b="0" i="0" u="none" strike="noStrike" dirty="0">
                          <a:solidFill>
                            <a:srgbClr val="000000"/>
                          </a:solidFill>
                          <a:effectLst/>
                          <a:latin typeface="Calibri" panose="020F0502020204030204" pitchFamily="34" charset="0"/>
                        </a:rPr>
                        <a:t>Résultats obtenus en adéquation avec les objectifs sportifs définis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15520470"/>
                  </a:ext>
                </a:extLst>
              </a:tr>
              <a:tr h="180000">
                <a:tc vMerge="1">
                  <a:txBody>
                    <a:bodyPr/>
                    <a:lstStyle/>
                    <a:p>
                      <a:endParaRPr lang="fr-FR"/>
                    </a:p>
                  </a:txBody>
                  <a:tcPr>
                    <a:solidFill>
                      <a:srgbClr val="0070C0"/>
                    </a:solidFill>
                  </a:tcPr>
                </a:tc>
                <a:tc rowSpan="2">
                  <a:txBody>
                    <a:bodyPr/>
                    <a:lstStyle/>
                    <a:p>
                      <a:pPr algn="l" fontAlgn="ctr"/>
                      <a:r>
                        <a:rPr lang="fr-FR" sz="1100" b="0" i="0" u="none" strike="noStrike" dirty="0">
                          <a:solidFill>
                            <a:srgbClr val="000000"/>
                          </a:solidFill>
                          <a:effectLst/>
                          <a:latin typeface="Calibri" panose="020F0502020204030204" pitchFamily="34" charset="0"/>
                        </a:rPr>
                        <a:t>Nb de compétiteurs (N, N-1, N-4)</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09413602"/>
                  </a:ext>
                </a:extLst>
              </a:tr>
              <a:tr h="180000">
                <a:tc vMerge="1">
                  <a:txBody>
                    <a:bodyPr/>
                    <a:lstStyle/>
                    <a:p>
                      <a:endParaRPr lang="fr-FR"/>
                    </a:p>
                  </a:txBody>
                  <a:tcPr>
                    <a:solidFill>
                      <a:srgbClr val="D9D9D9"/>
                    </a:solidFill>
                  </a:tcPr>
                </a:tc>
                <a:tc vMerge="1">
                  <a:txBody>
                    <a:bodyPr/>
                    <a:lstStyle/>
                    <a:p>
                      <a:endParaRPr lang="fr-FR"/>
                    </a:p>
                  </a:txBody>
                  <a:tcPr/>
                </a:tc>
                <a:tc vMerge="1">
                  <a:txBody>
                    <a:bodyPr/>
                    <a:lstStyle/>
                    <a:p>
                      <a:endParaRPr lang="fr-FR"/>
                    </a:p>
                  </a:txBody>
                  <a:tcPr>
                    <a:solidFill>
                      <a:srgbClr val="D9D9D9"/>
                    </a:solidFill>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81213787"/>
                  </a:ext>
                </a:extLst>
              </a:tr>
              <a:tr h="180000">
                <a:tc vMerge="1">
                  <a:txBody>
                    <a:bodyPr/>
                    <a:lstStyle/>
                    <a:p>
                      <a:endParaRPr lang="fr-FR"/>
                    </a:p>
                  </a:txBody>
                  <a:tcPr>
                    <a:solidFill>
                      <a:srgbClr val="D9D9D9"/>
                    </a:solidFill>
                  </a:tcPr>
                </a:tc>
                <a:tc rowSpan="2">
                  <a:txBody>
                    <a:bodyPr/>
                    <a:lstStyle/>
                    <a:p>
                      <a:pPr algn="l" fontAlgn="ctr"/>
                      <a:r>
                        <a:rPr lang="fr-FR" sz="1100" b="0" i="0" u="none" strike="noStrike">
                          <a:solidFill>
                            <a:srgbClr val="000000"/>
                          </a:solidFill>
                          <a:effectLst/>
                          <a:latin typeface="Calibri" panose="020F0502020204030204" pitchFamily="34" charset="0"/>
                        </a:rPr>
                        <a:t>Participation aux filières par équipes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273262021"/>
                  </a:ext>
                </a:extLst>
              </a:tr>
              <a:tr h="180000">
                <a:tc vMerge="1">
                  <a:txBody>
                    <a:bodyPr/>
                    <a:lstStyle/>
                    <a:p>
                      <a:endParaRPr lang="fr-FR"/>
                    </a:p>
                  </a:txBody>
                  <a:tcPr/>
                </a:tc>
                <a:tc vMerge="1">
                  <a:txBody>
                    <a:bodyPr/>
                    <a:lstStyle/>
                    <a:p>
                      <a:endParaRPr lang="fr-FR"/>
                    </a:p>
                  </a:txBody>
                  <a:tcPr/>
                </a:tc>
                <a:tc gridSpan="3">
                  <a:txBody>
                    <a:bodyPr/>
                    <a:lstStyle/>
                    <a:p>
                      <a:pPr algn="ctr" fontAlgn="ctr"/>
                      <a:r>
                        <a:rPr lang="fr-FR" sz="1100" b="0" i="0" u="none" strike="noStrike" dirty="0">
                          <a:solidFill>
                            <a:srgbClr val="000000"/>
                          </a:solidFill>
                          <a:effectLst/>
                          <a:latin typeface="Calibri" panose="020F0502020204030204" pitchFamily="34" charset="0"/>
                        </a:rPr>
                        <a:t>Si oui, niveau: </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698117784"/>
                  </a:ext>
                </a:extLst>
              </a:tr>
              <a:tr h="180000">
                <a:tc rowSpan="5">
                  <a:txBody>
                    <a:bodyPr/>
                    <a:lstStyle/>
                    <a:p>
                      <a:pPr algn="ctr" fontAlgn="ctr"/>
                      <a:r>
                        <a:rPr lang="fr-FR" sz="1100" b="1" i="0" u="none" strike="noStrike" dirty="0">
                          <a:solidFill>
                            <a:srgbClr val="000000"/>
                          </a:solidFill>
                          <a:effectLst/>
                          <a:latin typeface="Calibri" panose="020F0502020204030204" pitchFamily="34" charset="0"/>
                        </a:rPr>
                        <a:t>JEUNES</a:t>
                      </a:r>
                    </a:p>
                  </a:txBody>
                  <a:tcPr marL="6350" marR="6350" marT="6350" marB="0" anchor="ctr">
                    <a:solidFill>
                      <a:srgbClr val="D9D9D9"/>
                    </a:solidFill>
                  </a:tcPr>
                </a:tc>
                <a:tc rowSpan="2">
                  <a:txBody>
                    <a:bodyPr/>
                    <a:lstStyle/>
                    <a:p>
                      <a:pPr algn="l" fontAlgn="ctr"/>
                      <a:r>
                        <a:rPr lang="fr-FR" sz="1100" b="0" i="0" u="none" strike="noStrike">
                          <a:solidFill>
                            <a:srgbClr val="000000"/>
                          </a:solidFill>
                          <a:effectLst/>
                          <a:latin typeface="Calibri" panose="020F0502020204030204" pitchFamily="34" charset="0"/>
                        </a:rPr>
                        <a:t>Nb de jeunes compétiteurs (N, N-1, N-4)</a:t>
                      </a:r>
                    </a:p>
                  </a:txBody>
                  <a:tcPr marL="6350" marR="6350" marT="6350" marB="0" anchor="ctr"/>
                </a:tc>
                <a:tc rowSpan="2">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rowSpan="2">
                  <a:txBody>
                    <a:bodyPr/>
                    <a:lstStyle/>
                    <a:p>
                      <a:pPr algn="ctr" fontAlgn="ct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4198898544"/>
                  </a:ext>
                </a:extLst>
              </a:tr>
              <a:tr h="18000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BAISSE – HAUSSE – STABLE</a:t>
                      </a: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97537377"/>
                  </a:ext>
                </a:extLst>
              </a:tr>
              <a:tr h="180000">
                <a:tc vMerge="1">
                  <a:txBody>
                    <a:bodyPr/>
                    <a:lstStyle/>
                    <a:p>
                      <a:endParaRPr lang="fr-FR"/>
                    </a:p>
                  </a:txBody>
                  <a:tcPr>
                    <a:solidFill>
                      <a:srgbClr val="D9D9D9"/>
                    </a:solidFill>
                  </a:tcPr>
                </a:tc>
                <a:tc rowSpan="2">
                  <a:txBody>
                    <a:bodyPr/>
                    <a:lstStyle/>
                    <a:p>
                      <a:pPr algn="l" fontAlgn="ctr"/>
                      <a:r>
                        <a:rPr lang="fr-FR" sz="1100" b="0" i="0" u="none" strike="noStrike">
                          <a:solidFill>
                            <a:srgbClr val="000000"/>
                          </a:solidFill>
                          <a:effectLst/>
                          <a:latin typeface="Calibri" panose="020F0502020204030204" pitchFamily="34" charset="0"/>
                        </a:rPr>
                        <a:t>Participation aux filières par équipes</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BON – A AMELIORER</a:t>
                      </a:r>
                    </a:p>
                  </a:txBody>
                  <a:tcPr marL="6350" marR="6350" marT="6350" marB="0" anchor="ctr"/>
                </a:tc>
                <a:tc rowSpan="2">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1770297014"/>
                  </a:ext>
                </a:extLst>
              </a:tr>
              <a:tr h="180000">
                <a:tc vMerge="1">
                  <a:txBody>
                    <a:bodyPr/>
                    <a:lstStyle/>
                    <a:p>
                      <a:endParaRPr lang="fr-FR"/>
                    </a:p>
                  </a:txBody>
                  <a:tcPr/>
                </a:tc>
                <a:tc vMerge="1">
                  <a:txBody>
                    <a:bodyPr/>
                    <a:lstStyle/>
                    <a:p>
                      <a:endParaRPr lang="fr-FR"/>
                    </a:p>
                  </a:txBody>
                  <a:tcPr/>
                </a:tc>
                <a:tc gridSpan="3">
                  <a:txBody>
                    <a:bodyPr/>
                    <a:lstStyle/>
                    <a:p>
                      <a:pPr algn="ctr" fontAlgn="ctr"/>
                      <a:r>
                        <a:rPr lang="fr-FR" sz="1100" b="0" i="0" u="none" strike="noStrike" dirty="0">
                          <a:solidFill>
                            <a:srgbClr val="000000"/>
                          </a:solidFill>
                          <a:effectLst/>
                          <a:latin typeface="Calibri" panose="020F0502020204030204" pitchFamily="34" charset="0"/>
                        </a:rPr>
                        <a:t>Si oui, niveau: </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735289710"/>
                  </a:ext>
                </a:extLst>
              </a:tr>
              <a:tr h="360000">
                <a:tc vMerge="1">
                  <a:txBody>
                    <a:bodyPr/>
                    <a:lstStyle/>
                    <a:p>
                      <a:endParaRPr lang="fr-FR"/>
                    </a:p>
                  </a:txBody>
                  <a:tcPr>
                    <a:solidFill>
                      <a:srgbClr val="D9D9D9"/>
                    </a:solidFill>
                  </a:tcPr>
                </a:tc>
                <a:tc>
                  <a:txBody>
                    <a:bodyPr/>
                    <a:lstStyle/>
                    <a:p>
                      <a:pPr algn="l" fontAlgn="ctr"/>
                      <a:r>
                        <a:rPr lang="fr-FR" sz="1100" b="0" i="0" u="none" strike="noStrike" dirty="0">
                          <a:solidFill>
                            <a:srgbClr val="000000"/>
                          </a:solidFill>
                          <a:effectLst/>
                          <a:latin typeface="Calibri" panose="020F0502020204030204" pitchFamily="34" charset="0"/>
                        </a:rPr>
                        <a:t>Coaching des jeunes archers en compétition</a:t>
                      </a:r>
                    </a:p>
                  </a:txBody>
                  <a:tcPr marL="6350" marR="6350" marT="6350" marB="0" anchor="ctr"/>
                </a:tc>
                <a:tc gridSpan="3">
                  <a:txBody>
                    <a:bodyPr/>
                    <a:lstStyle/>
                    <a:p>
                      <a:pPr algn="ctr" fontAlgn="ctr"/>
                      <a:r>
                        <a:rPr lang="fr-FR" sz="1100" b="0" i="0" u="none" strike="noStrike" dirty="0">
                          <a:solidFill>
                            <a:srgbClr val="000000"/>
                          </a:solidFill>
                          <a:effectLst/>
                          <a:latin typeface="Calibri" panose="020F0502020204030204" pitchFamily="34" charset="0"/>
                        </a:rPr>
                        <a:t>OUI - NON</a:t>
                      </a: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978496101"/>
                  </a:ext>
                </a:extLst>
              </a:tr>
              <a:tr h="360000">
                <a:tc rowSpan="2">
                  <a:txBody>
                    <a:bodyPr/>
                    <a:lstStyle/>
                    <a:p>
                      <a:pPr algn="ctr" fontAlgn="ctr"/>
                      <a:r>
                        <a:rPr lang="fr-FR" sz="1100" b="1" i="0" u="none" strike="noStrike" dirty="0">
                          <a:solidFill>
                            <a:srgbClr val="FFFFFF"/>
                          </a:solidFill>
                          <a:effectLst/>
                          <a:latin typeface="Calibri" panose="020F0502020204030204" pitchFamily="34" charset="0"/>
                        </a:rPr>
                        <a:t>SYNTHESE</a:t>
                      </a:r>
                    </a:p>
                  </a:txBody>
                  <a:tcPr marL="6350" marR="6350" marT="6350" marB="0" anchor="ctr">
                    <a:solidFill>
                      <a:srgbClr val="F12B25"/>
                    </a:solidFill>
                  </a:tcPr>
                </a:tc>
                <a:tc gridSpan="6">
                  <a:txBody>
                    <a:bodyPr/>
                    <a:lstStyle/>
                    <a:p>
                      <a:pPr algn="l" fontAlgn="ctr"/>
                      <a:r>
                        <a:rPr lang="fr-FR" sz="1100" b="1" i="0" u="sng" strike="noStrike" dirty="0">
                          <a:solidFill>
                            <a:srgbClr val="000000"/>
                          </a:solidFill>
                          <a:effectLst/>
                          <a:latin typeface="Calibri" panose="020F0502020204030204" pitchFamily="34" charset="0"/>
                        </a:rPr>
                        <a:t>Points forts </a:t>
                      </a:r>
                      <a:r>
                        <a:rPr lang="fr-FR" sz="1100" b="0" i="0" u="none" strike="noStrike" dirty="0">
                          <a:solidFill>
                            <a:srgbClr val="000000"/>
                          </a:solidFill>
                          <a:effectLst/>
                          <a:latin typeface="Calibri" panose="020F0502020204030204" pitchFamily="34" charset="0"/>
                        </a:rPr>
                        <a:t>: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71456198"/>
                  </a:ext>
                </a:extLst>
              </a:tr>
              <a:tr h="360000">
                <a:tc vMerge="1">
                  <a:txBody>
                    <a:bodyPr/>
                    <a:lstStyle/>
                    <a:p>
                      <a:endParaRPr lang="fr-FR"/>
                    </a:p>
                  </a:txBody>
                  <a:tcPr>
                    <a:solidFill>
                      <a:srgbClr val="FF0000"/>
                    </a:solidFill>
                  </a:tcPr>
                </a:tc>
                <a:tc gridSpan="6">
                  <a:txBody>
                    <a:bodyPr/>
                    <a:lstStyle/>
                    <a:p>
                      <a:pPr algn="l" fontAlgn="ctr"/>
                      <a:r>
                        <a:rPr lang="fr-FR" sz="1100" b="1" i="0" u="sng" strike="noStrike" dirty="0">
                          <a:solidFill>
                            <a:srgbClr val="000000"/>
                          </a:solidFill>
                          <a:effectLst/>
                          <a:latin typeface="Calibri" panose="020F0502020204030204" pitchFamily="34" charset="0"/>
                        </a:rPr>
                        <a:t>Points à améliorer : </a:t>
                      </a: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59504633"/>
                  </a:ext>
                </a:extLst>
              </a:tr>
            </a:tbl>
          </a:graphicData>
        </a:graphic>
      </p:graphicFrame>
      <p:sp>
        <p:nvSpPr>
          <p:cNvPr id="18" name="ZoneTexte 17">
            <a:extLst>
              <a:ext uri="{FF2B5EF4-FFF2-40B4-BE49-F238E27FC236}">
                <a16:creationId xmlns:a16="http://schemas.microsoft.com/office/drawing/2014/main" id="{FD9F6AB7-616A-49DB-A4E0-5A154D829FC1}"/>
              </a:ext>
            </a:extLst>
          </p:cNvPr>
          <p:cNvSpPr txBox="1"/>
          <p:nvPr/>
        </p:nvSpPr>
        <p:spPr>
          <a:xfrm>
            <a:off x="-1" y="6642556"/>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6</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1383503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9" y="6628461"/>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80"/>
              <a:ext cx="6428261" cy="275564"/>
            </a:xfrm>
            <a:prstGeom prst="rect">
              <a:avLst/>
            </a:prstGeom>
            <a:grpFill/>
          </p:spPr>
          <p:txBody>
            <a:bodyPr wrap="square" rtlCol="0" anchor="ctr">
              <a:spAutoFit/>
            </a:bodyPr>
            <a:lstStyle/>
            <a:p>
              <a:pPr algn="ctr"/>
              <a:r>
                <a:rPr lang="fr-FR" sz="969" b="1" dirty="0">
                  <a:solidFill>
                    <a:schemeClr val="bg1"/>
                  </a:solidFill>
                  <a:latin typeface="Roboto"/>
                </a:rPr>
                <a:t>ETAPE 1 : ETAT DES LIEUX &amp; DIAGNOSTIC : RECENSER et ANALYSER l’ensemble des indicateurs pour identifier les forces et les faiblesses du club</a:t>
              </a:r>
            </a:p>
          </p:txBody>
        </p:sp>
      </p:grpSp>
      <p:sp>
        <p:nvSpPr>
          <p:cNvPr id="98" name="Shape 73">
            <a:extLst>
              <a:ext uri="{FF2B5EF4-FFF2-40B4-BE49-F238E27FC236}">
                <a16:creationId xmlns:a16="http://schemas.microsoft.com/office/drawing/2014/main" id="{C5E563BD-6FA8-4B5E-8A5B-EE20035BA4D9}"/>
              </a:ext>
            </a:extLst>
          </p:cNvPr>
          <p:cNvSpPr/>
          <p:nvPr/>
        </p:nvSpPr>
        <p:spPr>
          <a:xfrm>
            <a:off x="0" y="-17839"/>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aphicFrame>
        <p:nvGraphicFramePr>
          <p:cNvPr id="4" name="Tableau 3">
            <a:extLst>
              <a:ext uri="{FF2B5EF4-FFF2-40B4-BE49-F238E27FC236}">
                <a16:creationId xmlns:a16="http://schemas.microsoft.com/office/drawing/2014/main" id="{267AEB0F-7ED9-4A1D-8A9E-AEEF292B262D}"/>
              </a:ext>
            </a:extLst>
          </p:cNvPr>
          <p:cNvGraphicFramePr>
            <a:graphicFrameLocks noGrp="1"/>
          </p:cNvGraphicFramePr>
          <p:nvPr>
            <p:extLst>
              <p:ext uri="{D42A27DB-BD31-4B8C-83A1-F6EECF244321}">
                <p14:modId xmlns:p14="http://schemas.microsoft.com/office/powerpoint/2010/main" val="4022231581"/>
              </p:ext>
            </p:extLst>
          </p:nvPr>
        </p:nvGraphicFramePr>
        <p:xfrm>
          <a:off x="293238" y="1325306"/>
          <a:ext cx="11606400" cy="5244816"/>
        </p:xfrm>
        <a:graphic>
          <a:graphicData uri="http://schemas.openxmlformats.org/drawingml/2006/table">
            <a:tbl>
              <a:tblPr firstRow="1" bandRow="1">
                <a:tableStyleId>{5940675A-B579-460E-94D1-54222C63F5DA}</a:tableStyleId>
              </a:tblPr>
              <a:tblGrid>
                <a:gridCol w="950400">
                  <a:extLst>
                    <a:ext uri="{9D8B030D-6E8A-4147-A177-3AD203B41FA5}">
                      <a16:colId xmlns:a16="http://schemas.microsoft.com/office/drawing/2014/main" val="179412857"/>
                    </a:ext>
                  </a:extLst>
                </a:gridCol>
                <a:gridCol w="10656000">
                  <a:extLst>
                    <a:ext uri="{9D8B030D-6E8A-4147-A177-3AD203B41FA5}">
                      <a16:colId xmlns:a16="http://schemas.microsoft.com/office/drawing/2014/main" val="1841157754"/>
                    </a:ext>
                  </a:extLst>
                </a:gridCol>
              </a:tblGrid>
              <a:tr h="2622408">
                <a:tc rowSpan="2">
                  <a:txBody>
                    <a:bodyPr/>
                    <a:lstStyle/>
                    <a:p>
                      <a:pPr algn="ctr" fontAlgn="ctr"/>
                      <a:r>
                        <a:rPr lang="fr-FR" sz="1100" b="1" i="0" u="none" strike="noStrike" dirty="0">
                          <a:solidFill>
                            <a:srgbClr val="FFFFFF"/>
                          </a:solidFill>
                          <a:effectLst/>
                          <a:latin typeface="Calibri" panose="020F0502020204030204" pitchFamily="34" charset="0"/>
                        </a:rPr>
                        <a:t>SYNTHESE GLOBALE</a:t>
                      </a:r>
                    </a:p>
                  </a:txBody>
                  <a:tcPr marL="6350" marR="6350" marT="6350" marB="0" anchor="ctr">
                    <a:solidFill>
                      <a:srgbClr val="F12B25"/>
                    </a:solidFill>
                  </a:tcPr>
                </a:tc>
                <a:tc>
                  <a:txBody>
                    <a:bodyPr/>
                    <a:lstStyle/>
                    <a:p>
                      <a:pPr algn="l" fontAlgn="ctr"/>
                      <a:r>
                        <a:rPr lang="fr-FR" sz="1100" b="1" i="0" u="sng" strike="noStrike" dirty="0">
                          <a:solidFill>
                            <a:srgbClr val="000000"/>
                          </a:solidFill>
                          <a:effectLst/>
                          <a:latin typeface="Calibri" panose="020F0502020204030204" pitchFamily="34" charset="0"/>
                        </a:rPr>
                        <a:t>Points forts </a:t>
                      </a:r>
                      <a:r>
                        <a:rPr lang="fr-FR" sz="1100" b="0" i="0" u="none" strike="noStrike" dirty="0">
                          <a:solidFill>
                            <a:srgbClr val="000000"/>
                          </a:solidFill>
                          <a:effectLst/>
                          <a:latin typeface="Calibri" panose="020F0502020204030204" pitchFamily="34" charset="0"/>
                        </a:rPr>
                        <a:t>: </a:t>
                      </a:r>
                    </a:p>
                  </a:txBody>
                  <a:tcPr marL="6350" marR="6350" marT="6350" marB="0"/>
                </a:tc>
                <a:extLst>
                  <a:ext uri="{0D108BD9-81ED-4DB2-BD59-A6C34878D82A}">
                    <a16:rowId xmlns:a16="http://schemas.microsoft.com/office/drawing/2014/main" val="571456198"/>
                  </a:ext>
                </a:extLst>
              </a:tr>
              <a:tr h="2622408">
                <a:tc vMerge="1">
                  <a:txBody>
                    <a:bodyPr/>
                    <a:lstStyle/>
                    <a:p>
                      <a:endParaRPr lang="fr-FR"/>
                    </a:p>
                  </a:txBody>
                  <a:tcPr>
                    <a:solidFill>
                      <a:srgbClr val="FF0000"/>
                    </a:solidFill>
                  </a:tcPr>
                </a:tc>
                <a:tc>
                  <a:txBody>
                    <a:bodyPr/>
                    <a:lstStyle/>
                    <a:p>
                      <a:pPr algn="l" fontAlgn="ctr"/>
                      <a:r>
                        <a:rPr lang="fr-FR" sz="1100" b="1" i="0" u="sng" strike="noStrike" dirty="0">
                          <a:solidFill>
                            <a:srgbClr val="000000"/>
                          </a:solidFill>
                          <a:effectLst/>
                          <a:latin typeface="Calibri" panose="020F0502020204030204" pitchFamily="34" charset="0"/>
                        </a:rPr>
                        <a:t>Points à améliorer : </a:t>
                      </a:r>
                    </a:p>
                  </a:txBody>
                  <a:tcPr marL="6350" marR="6350" marT="6350" marB="0"/>
                </a:tc>
                <a:extLst>
                  <a:ext uri="{0D108BD9-81ED-4DB2-BD59-A6C34878D82A}">
                    <a16:rowId xmlns:a16="http://schemas.microsoft.com/office/drawing/2014/main" val="3059504633"/>
                  </a:ext>
                </a:extLst>
              </a:tr>
            </a:tbl>
          </a:graphicData>
        </a:graphic>
      </p:graphicFrame>
      <p:sp>
        <p:nvSpPr>
          <p:cNvPr id="18" name="ZoneTexte 17">
            <a:extLst>
              <a:ext uri="{FF2B5EF4-FFF2-40B4-BE49-F238E27FC236}">
                <a16:creationId xmlns:a16="http://schemas.microsoft.com/office/drawing/2014/main" id="{CC3281BC-18E3-4194-B7A0-0C0D25A7C275}"/>
              </a:ext>
            </a:extLst>
          </p:cNvPr>
          <p:cNvSpPr txBox="1"/>
          <p:nvPr/>
        </p:nvSpPr>
        <p:spPr>
          <a:xfrm>
            <a:off x="-1" y="6642556"/>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7</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3076568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9" y="6638708"/>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07"/>
              <a:ext cx="6428261" cy="275712"/>
            </a:xfrm>
            <a:prstGeom prst="rect">
              <a:avLst/>
            </a:prstGeom>
            <a:grpFill/>
          </p:spPr>
          <p:txBody>
            <a:bodyPr wrap="square" rtlCol="0" anchor="ctr">
              <a:spAutoFit/>
            </a:bodyPr>
            <a:lstStyle/>
            <a:p>
              <a:pPr algn="ctr"/>
              <a:r>
                <a:rPr lang="fr-FR" sz="970" b="1" dirty="0">
                  <a:solidFill>
                    <a:schemeClr val="bg1"/>
                  </a:solidFill>
                  <a:latin typeface="Roboto"/>
                </a:rPr>
                <a:t>ETAPE 2 : DÉFINIR UN OU PLUSIEURS OBJECTIFS &amp; UN PLAN D'ACTIONS réalisable et mesurable à l'aide de critères d'évaluation prédéfinis</a:t>
              </a:r>
              <a:r>
                <a:rPr lang="fr-FR" sz="970" dirty="0">
                  <a:solidFill>
                    <a:schemeClr val="bg1"/>
                  </a:solidFill>
                  <a:latin typeface="Roboto"/>
                </a:rPr>
                <a:t> </a:t>
              </a:r>
              <a:endParaRPr lang="fr-FR" sz="970" b="1" dirty="0">
                <a:solidFill>
                  <a:schemeClr val="bg1"/>
                </a:solidFill>
                <a:latin typeface="Roboto"/>
              </a:endParaRPr>
            </a:p>
          </p:txBody>
        </p:sp>
      </p:grpSp>
      <p:sp>
        <p:nvSpPr>
          <p:cNvPr id="98" name="Shape 73">
            <a:extLst>
              <a:ext uri="{FF2B5EF4-FFF2-40B4-BE49-F238E27FC236}">
                <a16:creationId xmlns:a16="http://schemas.microsoft.com/office/drawing/2014/main" id="{C5E563BD-6FA8-4B5E-8A5B-EE20035BA4D9}"/>
              </a:ext>
            </a:extLst>
          </p:cNvPr>
          <p:cNvSpPr/>
          <p:nvPr/>
        </p:nvSpPr>
        <p:spPr>
          <a:xfrm>
            <a:off x="0" y="-17839"/>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aphicFrame>
        <p:nvGraphicFramePr>
          <p:cNvPr id="2" name="Tableau 1">
            <a:extLst>
              <a:ext uri="{FF2B5EF4-FFF2-40B4-BE49-F238E27FC236}">
                <a16:creationId xmlns:a16="http://schemas.microsoft.com/office/drawing/2014/main" id="{C301B7D2-6FF7-414F-845C-3DE6EE3716F1}"/>
              </a:ext>
            </a:extLst>
          </p:cNvPr>
          <p:cNvGraphicFramePr>
            <a:graphicFrameLocks noGrp="1"/>
          </p:cNvGraphicFramePr>
          <p:nvPr>
            <p:extLst>
              <p:ext uri="{D42A27DB-BD31-4B8C-83A1-F6EECF244321}">
                <p14:modId xmlns:p14="http://schemas.microsoft.com/office/powerpoint/2010/main" val="290479511"/>
              </p:ext>
            </p:extLst>
          </p:nvPr>
        </p:nvGraphicFramePr>
        <p:xfrm>
          <a:off x="293237" y="1369642"/>
          <a:ext cx="11592000" cy="434168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1884478877"/>
                    </a:ext>
                  </a:extLst>
                </a:gridCol>
                <a:gridCol w="1080000">
                  <a:extLst>
                    <a:ext uri="{9D8B030D-6E8A-4147-A177-3AD203B41FA5}">
                      <a16:colId xmlns:a16="http://schemas.microsoft.com/office/drawing/2014/main" val="3189547526"/>
                    </a:ext>
                  </a:extLst>
                </a:gridCol>
                <a:gridCol w="3060000">
                  <a:extLst>
                    <a:ext uri="{9D8B030D-6E8A-4147-A177-3AD203B41FA5}">
                      <a16:colId xmlns:a16="http://schemas.microsoft.com/office/drawing/2014/main" val="1501001918"/>
                    </a:ext>
                  </a:extLst>
                </a:gridCol>
                <a:gridCol w="972000">
                  <a:extLst>
                    <a:ext uri="{9D8B030D-6E8A-4147-A177-3AD203B41FA5}">
                      <a16:colId xmlns:a16="http://schemas.microsoft.com/office/drawing/2014/main" val="205681731"/>
                    </a:ext>
                  </a:extLst>
                </a:gridCol>
                <a:gridCol w="972000">
                  <a:extLst>
                    <a:ext uri="{9D8B030D-6E8A-4147-A177-3AD203B41FA5}">
                      <a16:colId xmlns:a16="http://schemas.microsoft.com/office/drawing/2014/main" val="2745948379"/>
                    </a:ext>
                  </a:extLst>
                </a:gridCol>
                <a:gridCol w="4860000">
                  <a:extLst>
                    <a:ext uri="{9D8B030D-6E8A-4147-A177-3AD203B41FA5}">
                      <a16:colId xmlns:a16="http://schemas.microsoft.com/office/drawing/2014/main" val="3891030577"/>
                    </a:ext>
                  </a:extLst>
                </a:gridCol>
              </a:tblGrid>
              <a:tr h="370840">
                <a:tc gridSpan="6">
                  <a:txBody>
                    <a:bodyPr/>
                    <a:lstStyle/>
                    <a:p>
                      <a:pPr algn="ctr" fontAlgn="ctr"/>
                      <a:r>
                        <a:rPr lang="fr-FR" sz="1100" b="1" i="0" u="none" strike="noStrike" dirty="0">
                          <a:solidFill>
                            <a:srgbClr val="FFFFFF"/>
                          </a:solidFill>
                          <a:effectLst/>
                          <a:latin typeface="Calibri" panose="020F0502020204030204" pitchFamily="34" charset="0"/>
                        </a:rPr>
                        <a:t>EXEMPLE POUR LE CLUB X</a:t>
                      </a:r>
                    </a:p>
                  </a:txBody>
                  <a:tcPr marL="6350" marR="6350" marT="6350" marB="0" anchor="ctr">
                    <a:solidFill>
                      <a:srgbClr val="014A9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39920122"/>
                  </a:ext>
                </a:extLst>
              </a:tr>
              <a:tr h="370840">
                <a:tc>
                  <a:txBody>
                    <a:bodyPr/>
                    <a:lstStyle/>
                    <a:p>
                      <a:pPr algn="ctr" fontAlgn="ctr"/>
                      <a:r>
                        <a:rPr lang="fr-FR" sz="1100" b="1" i="0" u="none" strike="noStrike" dirty="0">
                          <a:solidFill>
                            <a:srgbClr val="000000"/>
                          </a:solidFill>
                          <a:effectLst/>
                          <a:latin typeface="Calibri" panose="020F0502020204030204" pitchFamily="34" charset="0"/>
                        </a:rPr>
                        <a:t>PRIORITES </a:t>
                      </a:r>
                      <a:r>
                        <a:rPr lang="fr-FR" sz="1100" b="0" i="0" u="none" strike="noStrike" dirty="0">
                          <a:solidFill>
                            <a:srgbClr val="000000"/>
                          </a:solidFill>
                          <a:effectLst/>
                          <a:latin typeface="Calibri" panose="020F0502020204030204" pitchFamily="34" charset="0"/>
                        </a:rPr>
                        <a:t>(classer)</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OBJECTIFS</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ACTIONS POSSIBLES</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RESPONSABLE ACTION</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ECHEANCE ACTION</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CRITERES D'EVALUATION</a:t>
                      </a:r>
                    </a:p>
                  </a:txBody>
                  <a:tcPr marL="6350" marR="6350" marT="6350" marB="0" anchor="ctr"/>
                </a:tc>
                <a:extLst>
                  <a:ext uri="{0D108BD9-81ED-4DB2-BD59-A6C34878D82A}">
                    <a16:rowId xmlns:a16="http://schemas.microsoft.com/office/drawing/2014/main" val="3921430587"/>
                  </a:ext>
                </a:extLst>
              </a:tr>
              <a:tr h="180000">
                <a:tc rowSpan="5">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rowSpan="5">
                  <a:txBody>
                    <a:bodyPr/>
                    <a:lstStyle/>
                    <a:p>
                      <a:pPr algn="ctr" fontAlgn="ctr"/>
                      <a:r>
                        <a:rPr lang="fr-FR" sz="1100" b="0" i="0" u="none" strike="noStrike" dirty="0">
                          <a:solidFill>
                            <a:srgbClr val="000000"/>
                          </a:solidFill>
                          <a:effectLst/>
                          <a:latin typeface="Calibri" panose="020F0502020204030204" pitchFamily="34" charset="0"/>
                        </a:rPr>
                        <a:t>Augmentation du nombre de licenciés : recruter et fidéliser</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Organisation de portes ouvertes</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sept-22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participants, enthousiasme des participants, nb prise de licences</a:t>
                      </a:r>
                    </a:p>
                  </a:txBody>
                  <a:tcPr marL="6350" marR="6350" marT="6350" marB="0" anchor="ctr"/>
                </a:tc>
                <a:extLst>
                  <a:ext uri="{0D108BD9-81ED-4DB2-BD59-A6C34878D82A}">
                    <a16:rowId xmlns:a16="http://schemas.microsoft.com/office/drawing/2014/main" val="215766092"/>
                  </a:ext>
                </a:extLst>
              </a:tr>
              <a:tr h="18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Participation à l'opération Tir à l'Arc au Féminin</a:t>
                      </a:r>
                    </a:p>
                  </a:txBody>
                  <a:tcPr marL="6350" marR="6350" marT="6350" marB="0" anchor="ctr"/>
                </a:tc>
                <a:tc>
                  <a:txBody>
                    <a:bodyPr/>
                    <a:lstStyle/>
                    <a:p>
                      <a:pPr algn="ctr" fontAlgn="ctr"/>
                      <a:r>
                        <a:rPr lang="fr-FR" sz="1100" b="1"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mai-22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participantes, enthousiasme des participantes, nb prise de licences</a:t>
                      </a:r>
                    </a:p>
                  </a:txBody>
                  <a:tcPr marL="6350" marR="6350" marT="6350" marB="0" anchor="ctr"/>
                </a:tc>
                <a:extLst>
                  <a:ext uri="{0D108BD9-81ED-4DB2-BD59-A6C34878D82A}">
                    <a16:rowId xmlns:a16="http://schemas.microsoft.com/office/drawing/2014/main" val="3055759007"/>
                  </a:ext>
                </a:extLst>
              </a:tr>
              <a:tr h="36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Organisation d'évènements internes au club</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juin-sept-déc-22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événements organisés, nb participants, enthousiasme des participants, taux de renouvellement des licences</a:t>
                      </a:r>
                    </a:p>
                  </a:txBody>
                  <a:tcPr marL="6350" marR="6350" marT="6350" marB="0" anchor="ctr"/>
                </a:tc>
                <a:extLst>
                  <a:ext uri="{0D108BD9-81ED-4DB2-BD59-A6C34878D82A}">
                    <a16:rowId xmlns:a16="http://schemas.microsoft.com/office/drawing/2014/main" val="835360272"/>
                  </a:ext>
                </a:extLst>
              </a:tr>
              <a:tr h="36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Organisation de déplacements collectifs en compétitions ou rencontres loisir interclubs</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saison-22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Fréquence des déplacements collectifs, entente au sein du groupe, taux de renouvellement des licences</a:t>
                      </a:r>
                    </a:p>
                  </a:txBody>
                  <a:tcPr marL="6350" marR="6350" marT="6350" marB="0" anchor="ctr"/>
                </a:tc>
                <a:extLst>
                  <a:ext uri="{0D108BD9-81ED-4DB2-BD59-A6C34878D82A}">
                    <a16:rowId xmlns:a16="http://schemas.microsoft.com/office/drawing/2014/main" val="1023792294"/>
                  </a:ext>
                </a:extLst>
              </a:tr>
              <a:tr h="18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670399000"/>
                  </a:ext>
                </a:extLst>
              </a:tr>
              <a:tr h="360000">
                <a:tc rowSpan="5">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rowSpan="5">
                  <a:txBody>
                    <a:bodyPr/>
                    <a:lstStyle/>
                    <a:p>
                      <a:pPr algn="ctr" fontAlgn="ctr"/>
                      <a:r>
                        <a:rPr lang="fr-FR" sz="1100" b="0" i="0" u="none" strike="noStrike">
                          <a:solidFill>
                            <a:srgbClr val="000000"/>
                          </a:solidFill>
                          <a:effectLst/>
                          <a:latin typeface="Calibri" panose="020F0502020204030204" pitchFamily="34" charset="0"/>
                        </a:rPr>
                        <a:t>Augmentation du nombre de jeunes licenciés : recruter et fidéliser</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Participation à l'opération Partage Tes Flèches pour faire découvrir le tir à l'arc</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mars-22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participants, enthousiasme des participants, nb prise de licences</a:t>
                      </a:r>
                    </a:p>
                  </a:txBody>
                  <a:tcPr marL="6350" marR="6350" marT="6350" marB="0" anchor="ctr"/>
                </a:tc>
                <a:extLst>
                  <a:ext uri="{0D108BD9-81ED-4DB2-BD59-A6C34878D82A}">
                    <a16:rowId xmlns:a16="http://schemas.microsoft.com/office/drawing/2014/main" val="2830627135"/>
                  </a:ext>
                </a:extLst>
              </a:tr>
              <a:tr h="18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Participation aux Jeux du Tir à l'Arc</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mai-juin-22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équipes engagées, enthousiasme des participants</a:t>
                      </a:r>
                    </a:p>
                  </a:txBody>
                  <a:tcPr marL="6350" marR="6350" marT="6350" marB="0" anchor="ctr"/>
                </a:tc>
                <a:extLst>
                  <a:ext uri="{0D108BD9-81ED-4DB2-BD59-A6C34878D82A}">
                    <a16:rowId xmlns:a16="http://schemas.microsoft.com/office/drawing/2014/main" val="3514267263"/>
                  </a:ext>
                </a:extLst>
              </a:tr>
              <a:tr h="36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Construction de gardes de séparations et/ou cibles mobiles pour dédoubler les créneaux jeunes</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juin-22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gardes, nb cibles mobiles, nb jeunes supplémentaires accueillis</a:t>
                      </a:r>
                    </a:p>
                  </a:txBody>
                  <a:tcPr marL="6350" marR="6350" marT="6350" marB="0" anchor="ctr"/>
                </a:tc>
                <a:extLst>
                  <a:ext uri="{0D108BD9-81ED-4DB2-BD59-A6C34878D82A}">
                    <a16:rowId xmlns:a16="http://schemas.microsoft.com/office/drawing/2014/main" val="1288994057"/>
                  </a:ext>
                </a:extLst>
              </a:tr>
              <a:tr h="18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Inscription d'équipes en DR Jeunes</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mars-22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équipes engagées, nb jeunes engagés, nb licences renouvelées dans ces équipes</a:t>
                      </a:r>
                    </a:p>
                  </a:txBody>
                  <a:tcPr marL="6350" marR="6350" marT="6350" marB="0" anchor="ctr"/>
                </a:tc>
                <a:extLst>
                  <a:ext uri="{0D108BD9-81ED-4DB2-BD59-A6C34878D82A}">
                    <a16:rowId xmlns:a16="http://schemas.microsoft.com/office/drawing/2014/main" val="1860573065"/>
                  </a:ext>
                </a:extLst>
              </a:tr>
              <a:tr h="18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3385156688"/>
                  </a:ext>
                </a:extLst>
              </a:tr>
              <a:tr h="360000">
                <a:tc rowSpan="4">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rowSpan="4">
                  <a:txBody>
                    <a:bodyPr/>
                    <a:lstStyle/>
                    <a:p>
                      <a:pPr algn="ctr" fontAlgn="ctr"/>
                      <a:r>
                        <a:rPr lang="fr-FR" sz="1100" b="0" i="0" u="none" strike="noStrike">
                          <a:solidFill>
                            <a:srgbClr val="000000"/>
                          </a:solidFill>
                          <a:effectLst/>
                          <a:latin typeface="Calibri" panose="020F0502020204030204" pitchFamily="34" charset="0"/>
                        </a:rPr>
                        <a:t>Amélioration des résultats sportifs</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Construction de cibles mobiles pour permettre le tir à toutes distances</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mars-22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cibles mobiles, résultats sportifs</a:t>
                      </a:r>
                    </a:p>
                  </a:txBody>
                  <a:tcPr marL="6350" marR="6350" marT="6350" marB="0" anchor="ctr"/>
                </a:tc>
                <a:extLst>
                  <a:ext uri="{0D108BD9-81ED-4DB2-BD59-A6C34878D82A}">
                    <a16:rowId xmlns:a16="http://schemas.microsoft.com/office/drawing/2014/main" val="342493321"/>
                  </a:ext>
                </a:extLst>
              </a:tr>
              <a:tr h="36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Organisation de stages, sessions d'entraînements par équipes</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mars-oct-22</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stages organisés, nb participants, résultats sportifs</a:t>
                      </a:r>
                    </a:p>
                  </a:txBody>
                  <a:tcPr marL="6350" marR="6350" marT="6350" marB="0" anchor="ctr"/>
                </a:tc>
                <a:extLst>
                  <a:ext uri="{0D108BD9-81ED-4DB2-BD59-A6C34878D82A}">
                    <a16:rowId xmlns:a16="http://schemas.microsoft.com/office/drawing/2014/main" val="423536649"/>
                  </a:ext>
                </a:extLst>
              </a:tr>
              <a:tr h="18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Formation d'un entraîneur fédéral</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saison-23</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Nb entraîneurs fédéraux formés, résultats sportifs</a:t>
                      </a:r>
                    </a:p>
                  </a:txBody>
                  <a:tcPr marL="6350" marR="6350" marT="6350" marB="0" anchor="ctr"/>
                </a:tc>
                <a:extLst>
                  <a:ext uri="{0D108BD9-81ED-4DB2-BD59-A6C34878D82A}">
                    <a16:rowId xmlns:a16="http://schemas.microsoft.com/office/drawing/2014/main" val="2087100787"/>
                  </a:ext>
                </a:extLst>
              </a:tr>
              <a:tr h="180000">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a:solidFill>
                            <a:srgbClr val="000000"/>
                          </a:solidFill>
                          <a:effectLst/>
                          <a:latin typeface="Calibri" panose="020F0502020204030204" pitchFamily="34" charset="0"/>
                        </a:rPr>
                        <a:t>…</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a:solidFill>
                            <a:srgbClr val="000000"/>
                          </a:solidFill>
                          <a:effectLst/>
                          <a:latin typeface="Calibri" panose="020F0502020204030204" pitchFamily="34" charset="0"/>
                        </a:rPr>
                        <a:t> </a:t>
                      </a:r>
                    </a:p>
                  </a:txBody>
                  <a:tcPr marL="6350" marR="6350" marT="6350" marB="0" anchor="ctr"/>
                </a:tc>
                <a:tc>
                  <a:txBody>
                    <a:bodyPr/>
                    <a:lstStyle/>
                    <a:p>
                      <a:pPr algn="ctr" fontAlgn="ctr"/>
                      <a:r>
                        <a:rPr lang="fr-FR" sz="1100" b="0" i="0" u="none" strike="noStrike" dirty="0">
                          <a:solidFill>
                            <a:srgbClr val="000000"/>
                          </a:solidFill>
                          <a:effectLst/>
                          <a:latin typeface="Calibri" panose="020F0502020204030204" pitchFamily="34" charset="0"/>
                        </a:rPr>
                        <a:t> </a:t>
                      </a:r>
                    </a:p>
                  </a:txBody>
                  <a:tcPr marL="6350" marR="6350" marT="6350" marB="0" anchor="ctr"/>
                </a:tc>
                <a:extLst>
                  <a:ext uri="{0D108BD9-81ED-4DB2-BD59-A6C34878D82A}">
                    <a16:rowId xmlns:a16="http://schemas.microsoft.com/office/drawing/2014/main" val="2480658178"/>
                  </a:ext>
                </a:extLst>
              </a:tr>
            </a:tbl>
          </a:graphicData>
        </a:graphic>
      </p:graphicFrame>
      <p:sp>
        <p:nvSpPr>
          <p:cNvPr id="18" name="ZoneTexte 17">
            <a:extLst>
              <a:ext uri="{FF2B5EF4-FFF2-40B4-BE49-F238E27FC236}">
                <a16:creationId xmlns:a16="http://schemas.microsoft.com/office/drawing/2014/main" id="{405D406F-54EF-46E0-B219-69DFA365FA98}"/>
              </a:ext>
            </a:extLst>
          </p:cNvPr>
          <p:cNvSpPr txBox="1"/>
          <p:nvPr/>
        </p:nvSpPr>
        <p:spPr>
          <a:xfrm>
            <a:off x="-1" y="6652803"/>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8</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340184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3"/>
          <p:cNvSpPr>
            <a:spLocks noChangeArrowheads="1"/>
          </p:cNvSpPr>
          <p:nvPr/>
        </p:nvSpPr>
        <p:spPr bwMode="auto">
          <a:xfrm>
            <a:off x="3722077" y="3044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fr-FR" sz="1246"/>
          </a:p>
        </p:txBody>
      </p:sp>
      <p:sp>
        <p:nvSpPr>
          <p:cNvPr id="93" name="ZoneTexte 92">
            <a:extLst>
              <a:ext uri="{FF2B5EF4-FFF2-40B4-BE49-F238E27FC236}">
                <a16:creationId xmlns:a16="http://schemas.microsoft.com/office/drawing/2014/main" id="{3AE62E76-3FD1-48FF-816C-79BD1808CE65}"/>
              </a:ext>
            </a:extLst>
          </p:cNvPr>
          <p:cNvSpPr txBox="1"/>
          <p:nvPr/>
        </p:nvSpPr>
        <p:spPr>
          <a:xfrm>
            <a:off x="7641529" y="6638708"/>
            <a:ext cx="4550471" cy="215444"/>
          </a:xfrm>
          <a:prstGeom prst="rect">
            <a:avLst/>
          </a:prstGeom>
          <a:noFill/>
        </p:spPr>
        <p:txBody>
          <a:bodyPr wrap="square" rtlCol="0">
            <a:spAutoFit/>
          </a:bodyPr>
          <a:lstStyle/>
          <a:p>
            <a:pPr algn="r"/>
            <a:r>
              <a:rPr lang="fr-FR" sz="800" i="1" dirty="0">
                <a:solidFill>
                  <a:srgbClr val="014A94"/>
                </a:solidFill>
              </a:rPr>
              <a:t>Service </a:t>
            </a:r>
            <a:r>
              <a:rPr lang="fr-FR" sz="800" i="1" dirty="0" err="1">
                <a:solidFill>
                  <a:srgbClr val="014A94"/>
                </a:solidFill>
              </a:rPr>
              <a:t>développement_février</a:t>
            </a:r>
            <a:r>
              <a:rPr lang="fr-FR" sz="800" i="1" dirty="0">
                <a:solidFill>
                  <a:srgbClr val="014A94"/>
                </a:solidFill>
              </a:rPr>
              <a:t> 2022</a:t>
            </a:r>
          </a:p>
        </p:txBody>
      </p:sp>
      <p:grpSp>
        <p:nvGrpSpPr>
          <p:cNvPr id="92" name="Groupe 91"/>
          <p:cNvGrpSpPr/>
          <p:nvPr/>
        </p:nvGrpSpPr>
        <p:grpSpPr>
          <a:xfrm>
            <a:off x="293238" y="723846"/>
            <a:ext cx="11608078" cy="517125"/>
            <a:chOff x="122663" y="1087147"/>
            <a:chExt cx="6632188" cy="590126"/>
          </a:xfrm>
          <a:solidFill>
            <a:srgbClr val="F12B25"/>
          </a:solidFill>
        </p:grpSpPr>
        <p:sp>
          <p:nvSpPr>
            <p:cNvPr id="94" name="Rectangle 93"/>
            <p:cNvSpPr/>
            <p:nvPr/>
          </p:nvSpPr>
          <p:spPr>
            <a:xfrm>
              <a:off x="122663" y="1087147"/>
              <a:ext cx="6632188" cy="5901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dirty="0"/>
            </a:p>
          </p:txBody>
        </p:sp>
        <p:sp>
          <p:nvSpPr>
            <p:cNvPr id="96" name="ZoneTexte 95"/>
            <p:cNvSpPr txBox="1"/>
            <p:nvPr/>
          </p:nvSpPr>
          <p:spPr>
            <a:xfrm>
              <a:off x="250503" y="1223107"/>
              <a:ext cx="6428261" cy="275712"/>
            </a:xfrm>
            <a:prstGeom prst="rect">
              <a:avLst/>
            </a:prstGeom>
            <a:grpFill/>
          </p:spPr>
          <p:txBody>
            <a:bodyPr wrap="square" rtlCol="0" anchor="ctr">
              <a:spAutoFit/>
            </a:bodyPr>
            <a:lstStyle/>
            <a:p>
              <a:pPr algn="ctr"/>
              <a:r>
                <a:rPr lang="fr-FR" sz="970" b="1" dirty="0">
                  <a:solidFill>
                    <a:schemeClr val="bg1"/>
                  </a:solidFill>
                  <a:latin typeface="Roboto"/>
                </a:rPr>
                <a:t>ETAPE 2 : DÉFINIR UN OU PLUSIEURS OBJECTIFS &amp; UN PLAN D'ACTIONS réalisable et mesurable à l'aide de critères d'évaluation prédéfinis</a:t>
              </a:r>
              <a:r>
                <a:rPr lang="fr-FR" sz="970" dirty="0">
                  <a:solidFill>
                    <a:schemeClr val="bg1"/>
                  </a:solidFill>
                  <a:latin typeface="Roboto"/>
                </a:rPr>
                <a:t> </a:t>
              </a:r>
              <a:endParaRPr lang="fr-FR" sz="970" b="1" dirty="0">
                <a:solidFill>
                  <a:schemeClr val="bg1"/>
                </a:solidFill>
                <a:latin typeface="Roboto"/>
              </a:endParaRPr>
            </a:p>
          </p:txBody>
        </p:sp>
      </p:grpSp>
      <p:sp>
        <p:nvSpPr>
          <p:cNvPr id="98" name="Shape 73">
            <a:extLst>
              <a:ext uri="{FF2B5EF4-FFF2-40B4-BE49-F238E27FC236}">
                <a16:creationId xmlns:a16="http://schemas.microsoft.com/office/drawing/2014/main" id="{C5E563BD-6FA8-4B5E-8A5B-EE20035BA4D9}"/>
              </a:ext>
            </a:extLst>
          </p:cNvPr>
          <p:cNvSpPr/>
          <p:nvPr/>
        </p:nvSpPr>
        <p:spPr>
          <a:xfrm>
            <a:off x="0" y="-17839"/>
            <a:ext cx="12191999" cy="613014"/>
          </a:xfrm>
          <a:custGeom>
            <a:avLst/>
            <a:gdLst/>
            <a:ahLst/>
            <a:cxnLst/>
            <a:rect l="0" t="0" r="0" b="0"/>
            <a:pathLst>
              <a:path w="7560057" h="868009">
                <a:moveTo>
                  <a:pt x="0" y="0"/>
                </a:moveTo>
                <a:lnTo>
                  <a:pt x="7560057" y="0"/>
                </a:lnTo>
                <a:lnTo>
                  <a:pt x="7560057" y="473"/>
                </a:lnTo>
                <a:lnTo>
                  <a:pt x="7080540" y="28643"/>
                </a:lnTo>
                <a:cubicBezTo>
                  <a:pt x="6593675" y="61365"/>
                  <a:pt x="6109062" y="106314"/>
                  <a:pt x="5628171" y="163420"/>
                </a:cubicBezTo>
                <a:cubicBezTo>
                  <a:pt x="5006367" y="237261"/>
                  <a:pt x="4391284" y="331493"/>
                  <a:pt x="3780091" y="445401"/>
                </a:cubicBezTo>
                <a:cubicBezTo>
                  <a:pt x="3165390" y="559962"/>
                  <a:pt x="2554485" y="694413"/>
                  <a:pt x="1930419" y="775155"/>
                </a:cubicBezTo>
                <a:cubicBezTo>
                  <a:pt x="1675792" y="808099"/>
                  <a:pt x="1419422" y="831985"/>
                  <a:pt x="1161840" y="846652"/>
                </a:cubicBezTo>
                <a:cubicBezTo>
                  <a:pt x="870915" y="863218"/>
                  <a:pt x="578429" y="868009"/>
                  <a:pt x="285338" y="861006"/>
                </a:cubicBezTo>
                <a:lnTo>
                  <a:pt x="0" y="850368"/>
                </a:lnTo>
                <a:lnTo>
                  <a:pt x="0" y="0"/>
                </a:lnTo>
                <a:close/>
              </a:path>
            </a:pathLst>
          </a:custGeom>
          <a:solidFill>
            <a:schemeClr val="accent6"/>
          </a:solidFill>
          <a:ln w="0" cap="flat">
            <a:miter lim="127000"/>
          </a:ln>
        </p:spPr>
        <p:style>
          <a:lnRef idx="0">
            <a:srgbClr val="000000">
              <a:alpha val="0"/>
            </a:srgbClr>
          </a:lnRef>
          <a:fillRef idx="1">
            <a:srgbClr val="FF634D"/>
          </a:fillRef>
          <a:effectRef idx="0">
            <a:scrgbClr r="0" g="0" b="0"/>
          </a:effectRef>
          <a:fontRef idx="none"/>
        </p:style>
        <p:txBody>
          <a:bodyPr/>
          <a:lstStyle/>
          <a:p>
            <a:endParaRPr lang="fr-FR" sz="1246"/>
          </a:p>
        </p:txBody>
      </p:sp>
      <p:grpSp>
        <p:nvGrpSpPr>
          <p:cNvPr id="3" name="Groupe 2">
            <a:extLst>
              <a:ext uri="{FF2B5EF4-FFF2-40B4-BE49-F238E27FC236}">
                <a16:creationId xmlns:a16="http://schemas.microsoft.com/office/drawing/2014/main" id="{DBE0ECDC-1F83-4FB5-8BDC-D433B85C1DDC}"/>
              </a:ext>
            </a:extLst>
          </p:cNvPr>
          <p:cNvGrpSpPr/>
          <p:nvPr/>
        </p:nvGrpSpPr>
        <p:grpSpPr>
          <a:xfrm rot="5400000">
            <a:off x="5748856" y="-5924865"/>
            <a:ext cx="715429" cy="12213141"/>
            <a:chOff x="-228600" y="-83500"/>
            <a:chExt cx="1033397" cy="9727279"/>
          </a:xfrm>
        </p:grpSpPr>
        <p:sp>
          <p:nvSpPr>
            <p:cNvPr id="91" name="Rectangle 98">
              <a:extLst>
                <a:ext uri="{FF2B5EF4-FFF2-40B4-BE49-F238E27FC236}">
                  <a16:creationId xmlns:a16="http://schemas.microsoft.com/office/drawing/2014/main" id="{27803B6D-4E43-4592-94FC-9EA4A281AC8A}"/>
                </a:ext>
              </a:extLst>
            </p:cNvPr>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t" anchorCtr="0" compatLnSpc="1">
              <a:prstTxWarp prst="textNoShape">
                <a:avLst/>
              </a:prstTxWarp>
            </a:bodyPr>
            <a:lstStyle/>
            <a:p>
              <a:endParaRPr lang="fr-FR" sz="1246"/>
            </a:p>
          </p:txBody>
        </p:sp>
        <p:sp>
          <p:nvSpPr>
            <p:cNvPr id="99" name="Shape 74">
              <a:extLst>
                <a:ext uri="{FF2B5EF4-FFF2-40B4-BE49-F238E27FC236}">
                  <a16:creationId xmlns:a16="http://schemas.microsoft.com/office/drawing/2014/main" id="{70625242-017C-4847-83BF-3C3A9BC8E385}"/>
                </a:ext>
              </a:extLst>
            </p:cNvPr>
            <p:cNvSpPr/>
            <p:nvPr/>
          </p:nvSpPr>
          <p:spPr>
            <a:xfrm rot="16200000">
              <a:off x="-4461308" y="4377675"/>
              <a:ext cx="9727279" cy="804930"/>
            </a:xfrm>
            <a:custGeom>
              <a:avLst/>
              <a:gdLst/>
              <a:ahLst/>
              <a:cxnLst/>
              <a:rect l="0" t="0" r="0" b="0"/>
              <a:pathLst>
                <a:path w="7560057" h="846378">
                  <a:moveTo>
                    <a:pt x="0" y="0"/>
                  </a:moveTo>
                  <a:lnTo>
                    <a:pt x="7560057" y="0"/>
                  </a:lnTo>
                  <a:lnTo>
                    <a:pt x="7560057" y="393"/>
                  </a:lnTo>
                  <a:lnTo>
                    <a:pt x="7089937" y="23381"/>
                  </a:lnTo>
                  <a:cubicBezTo>
                    <a:pt x="5975327" y="87172"/>
                    <a:pt x="4868929" y="215563"/>
                    <a:pt x="3780091" y="407344"/>
                  </a:cubicBezTo>
                  <a:cubicBezTo>
                    <a:pt x="3163262" y="515987"/>
                    <a:pt x="2552633" y="644985"/>
                    <a:pt x="1930419" y="729456"/>
                  </a:cubicBezTo>
                  <a:cubicBezTo>
                    <a:pt x="1451482" y="794477"/>
                    <a:pt x="967056" y="832794"/>
                    <a:pt x="479960" y="844111"/>
                  </a:cubicBezTo>
                  <a:lnTo>
                    <a:pt x="0" y="846378"/>
                  </a:lnTo>
                  <a:lnTo>
                    <a:pt x="0" y="0"/>
                  </a:lnTo>
                  <a:close/>
                </a:path>
              </a:pathLst>
            </a:custGeom>
            <a:solidFill>
              <a:srgbClr val="014A94"/>
            </a:solidFill>
            <a:ln w="0" cap="flat">
              <a:miter lim="127000"/>
            </a:ln>
          </p:spPr>
          <p:style>
            <a:lnRef idx="0">
              <a:srgbClr val="000000">
                <a:alpha val="0"/>
              </a:srgbClr>
            </a:lnRef>
            <a:fillRef idx="1">
              <a:srgbClr val="002E82"/>
            </a:fillRef>
            <a:effectRef idx="0">
              <a:scrgbClr r="0" g="0" b="0"/>
            </a:effectRef>
            <a:fontRef idx="none"/>
          </p:style>
          <p:txBody>
            <a:bodyPr/>
            <a:lstStyle/>
            <a:p>
              <a:endParaRPr lang="fr-FR" sz="1246" dirty="0"/>
            </a:p>
          </p:txBody>
        </p:sp>
        <p:sp>
          <p:nvSpPr>
            <p:cNvPr id="100" name="Rectangle 99">
              <a:extLst>
                <a:ext uri="{FF2B5EF4-FFF2-40B4-BE49-F238E27FC236}">
                  <a16:creationId xmlns:a16="http://schemas.microsoft.com/office/drawing/2014/main" id="{A3AF0087-9BD3-4081-9D1A-49AFA11E9C5C}"/>
                </a:ext>
              </a:extLst>
            </p:cNvPr>
            <p:cNvSpPr/>
            <p:nvPr/>
          </p:nvSpPr>
          <p:spPr>
            <a:xfrm rot="16200000">
              <a:off x="-1875738" y="2418293"/>
              <a:ext cx="4861969" cy="355097"/>
            </a:xfrm>
            <a:prstGeom prst="rect">
              <a:avLst/>
            </a:prstGeom>
            <a:ln>
              <a:noFill/>
            </a:ln>
          </p:spPr>
          <p:txBody>
            <a:bodyPr vert="horz" lIns="0" tIns="0" rIns="0" bIns="0" rtlCol="0">
              <a:noAutofit/>
            </a:bodyPr>
            <a:lstStyle/>
            <a:p>
              <a:pPr algn="r">
                <a:lnSpc>
                  <a:spcPct val="107000"/>
                </a:lnSpc>
                <a:spcAft>
                  <a:spcPts val="554"/>
                </a:spcAft>
              </a:pPr>
              <a:endParaRPr lang="fr-FR" sz="1246" dirty="0">
                <a:solidFill>
                  <a:srgbClr val="014A94"/>
                </a:solidFill>
                <a:latin typeface="Calibri" panose="020F0502020204030204" pitchFamily="34" charset="0"/>
                <a:ea typeface="Calibri" panose="020F0502020204030204" pitchFamily="34" charset="0"/>
              </a:endParaRPr>
            </a:p>
          </p:txBody>
        </p:sp>
        <p:sp>
          <p:nvSpPr>
            <p:cNvPr id="101" name="Rectangle 100">
              <a:extLst>
                <a:ext uri="{FF2B5EF4-FFF2-40B4-BE49-F238E27FC236}">
                  <a16:creationId xmlns:a16="http://schemas.microsoft.com/office/drawing/2014/main" id="{D5F2FFF2-6BB4-4C62-BC28-9EFF41C3BF57}"/>
                </a:ext>
              </a:extLst>
            </p:cNvPr>
            <p:cNvSpPr/>
            <p:nvPr/>
          </p:nvSpPr>
          <p:spPr>
            <a:xfrm rot="16200000">
              <a:off x="-1810146" y="6776108"/>
              <a:ext cx="4492739" cy="479915"/>
            </a:xfrm>
            <a:prstGeom prst="rect">
              <a:avLst/>
            </a:prstGeom>
            <a:ln>
              <a:noFill/>
            </a:ln>
          </p:spPr>
          <p:txBody>
            <a:bodyPr vert="horz" lIns="0" tIns="0" rIns="0" bIns="0" rtlCol="0">
              <a:noAutofit/>
            </a:bodyPr>
            <a:lstStyle/>
            <a:p>
              <a:pPr algn="ctr">
                <a:lnSpc>
                  <a:spcPct val="50000"/>
                </a:lnSpc>
                <a:spcAft>
                  <a:spcPts val="415"/>
                </a:spcAft>
              </a:pPr>
              <a:r>
                <a:rPr lang="fr-FR" sz="1246" b="1" dirty="0">
                  <a:solidFill>
                    <a:srgbClr val="FEFFFF"/>
                  </a:solidFill>
                  <a:latin typeface="Roboto"/>
                  <a:ea typeface="Calibri" panose="020F0502020204030204" pitchFamily="34" charset="0"/>
                </a:rPr>
                <a:t>LE PREMIER PROJET ASSOCIATIF </a:t>
              </a:r>
            </a:p>
            <a:p>
              <a:pPr algn="ctr">
                <a:lnSpc>
                  <a:spcPct val="50000"/>
                </a:lnSpc>
                <a:spcAft>
                  <a:spcPts val="415"/>
                </a:spcAft>
              </a:pPr>
              <a:r>
                <a:rPr lang="fr-FR" sz="1246" b="1" dirty="0">
                  <a:solidFill>
                    <a:srgbClr val="FEFFFF"/>
                  </a:solidFill>
                  <a:latin typeface="Roboto"/>
                  <a:ea typeface="Calibri" panose="020F0502020204030204" pitchFamily="34" charset="0"/>
                </a:rPr>
                <a:t>DU CLUB</a:t>
              </a:r>
              <a:endParaRPr lang="fr-FR" sz="1246" dirty="0">
                <a:solidFill>
                  <a:srgbClr val="102F82"/>
                </a:solidFill>
                <a:latin typeface="Calibri" panose="020F0502020204030204" pitchFamily="34" charset="0"/>
                <a:ea typeface="Calibri" panose="020F0502020204030204" pitchFamily="34" charset="0"/>
              </a:endParaRPr>
            </a:p>
          </p:txBody>
        </p:sp>
        <p:pic>
          <p:nvPicPr>
            <p:cNvPr id="102" name="Image 101">
              <a:extLst>
                <a:ext uri="{FF2B5EF4-FFF2-40B4-BE49-F238E27FC236}">
                  <a16:creationId xmlns:a16="http://schemas.microsoft.com/office/drawing/2014/main" id="{3A1348F3-D17F-4A86-98F2-B98BB44A8BA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rot="16200000">
              <a:off x="196507" y="8872952"/>
              <a:ext cx="398549" cy="676000"/>
            </a:xfrm>
            <a:prstGeom prst="rect">
              <a:avLst/>
            </a:prstGeom>
          </p:spPr>
        </p:pic>
      </p:grpSp>
      <p:graphicFrame>
        <p:nvGraphicFramePr>
          <p:cNvPr id="2" name="Tableau 1">
            <a:extLst>
              <a:ext uri="{FF2B5EF4-FFF2-40B4-BE49-F238E27FC236}">
                <a16:creationId xmlns:a16="http://schemas.microsoft.com/office/drawing/2014/main" id="{C301B7D2-6FF7-414F-845C-3DE6EE3716F1}"/>
              </a:ext>
            </a:extLst>
          </p:cNvPr>
          <p:cNvGraphicFramePr>
            <a:graphicFrameLocks noGrp="1"/>
          </p:cNvGraphicFramePr>
          <p:nvPr>
            <p:extLst>
              <p:ext uri="{D42A27DB-BD31-4B8C-83A1-F6EECF244321}">
                <p14:modId xmlns:p14="http://schemas.microsoft.com/office/powerpoint/2010/main" val="1975335479"/>
              </p:ext>
            </p:extLst>
          </p:nvPr>
        </p:nvGraphicFramePr>
        <p:xfrm>
          <a:off x="293237" y="1369641"/>
          <a:ext cx="11592000" cy="5163469"/>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1884478877"/>
                    </a:ext>
                  </a:extLst>
                </a:gridCol>
                <a:gridCol w="1080000">
                  <a:extLst>
                    <a:ext uri="{9D8B030D-6E8A-4147-A177-3AD203B41FA5}">
                      <a16:colId xmlns:a16="http://schemas.microsoft.com/office/drawing/2014/main" val="3189547526"/>
                    </a:ext>
                  </a:extLst>
                </a:gridCol>
                <a:gridCol w="3060000">
                  <a:extLst>
                    <a:ext uri="{9D8B030D-6E8A-4147-A177-3AD203B41FA5}">
                      <a16:colId xmlns:a16="http://schemas.microsoft.com/office/drawing/2014/main" val="1501001918"/>
                    </a:ext>
                  </a:extLst>
                </a:gridCol>
                <a:gridCol w="972000">
                  <a:extLst>
                    <a:ext uri="{9D8B030D-6E8A-4147-A177-3AD203B41FA5}">
                      <a16:colId xmlns:a16="http://schemas.microsoft.com/office/drawing/2014/main" val="205681731"/>
                    </a:ext>
                  </a:extLst>
                </a:gridCol>
                <a:gridCol w="972000">
                  <a:extLst>
                    <a:ext uri="{9D8B030D-6E8A-4147-A177-3AD203B41FA5}">
                      <a16:colId xmlns:a16="http://schemas.microsoft.com/office/drawing/2014/main" val="2745948379"/>
                    </a:ext>
                  </a:extLst>
                </a:gridCol>
                <a:gridCol w="4860000">
                  <a:extLst>
                    <a:ext uri="{9D8B030D-6E8A-4147-A177-3AD203B41FA5}">
                      <a16:colId xmlns:a16="http://schemas.microsoft.com/office/drawing/2014/main" val="3891030577"/>
                    </a:ext>
                  </a:extLst>
                </a:gridCol>
              </a:tblGrid>
              <a:tr h="416372">
                <a:tc gridSpan="6">
                  <a:txBody>
                    <a:bodyPr/>
                    <a:lstStyle/>
                    <a:p>
                      <a:pPr algn="ctr" fontAlgn="ctr"/>
                      <a:r>
                        <a:rPr lang="fr-FR" sz="1100" b="1" i="0" u="none" strike="noStrike" dirty="0">
                          <a:solidFill>
                            <a:srgbClr val="FFFFFF"/>
                          </a:solidFill>
                          <a:effectLst/>
                          <a:latin typeface="Calibri" panose="020F0502020204030204" pitchFamily="34" charset="0"/>
                        </a:rPr>
                        <a:t>OBJECTIFS ET PLAN D’ACTIONS DU CLUB</a:t>
                      </a:r>
                    </a:p>
                  </a:txBody>
                  <a:tcPr marL="6350" marR="6350" marT="6350" marB="0" anchor="ctr">
                    <a:solidFill>
                      <a:srgbClr val="014A9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39920122"/>
                  </a:ext>
                </a:extLst>
              </a:tr>
              <a:tr h="416372">
                <a:tc>
                  <a:txBody>
                    <a:bodyPr/>
                    <a:lstStyle/>
                    <a:p>
                      <a:pPr algn="ctr" fontAlgn="ctr"/>
                      <a:r>
                        <a:rPr lang="fr-FR" sz="1100" b="1" i="0" u="none" strike="noStrike" dirty="0">
                          <a:solidFill>
                            <a:srgbClr val="000000"/>
                          </a:solidFill>
                          <a:effectLst/>
                          <a:latin typeface="Calibri" panose="020F0502020204030204" pitchFamily="34" charset="0"/>
                        </a:rPr>
                        <a:t>PRIOTES </a:t>
                      </a:r>
                      <a:r>
                        <a:rPr lang="fr-FR" sz="1100" b="0" i="0" u="none" strike="noStrike" dirty="0">
                          <a:solidFill>
                            <a:srgbClr val="000000"/>
                          </a:solidFill>
                          <a:effectLst/>
                          <a:latin typeface="Calibri" panose="020F0502020204030204" pitchFamily="34" charset="0"/>
                        </a:rPr>
                        <a:t>(classer)</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OBJECTIFS</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ACTIONS POSSIBLES</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RESPONSABLE ACTION</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ECHEANCE ACTION</a:t>
                      </a:r>
                    </a:p>
                  </a:txBody>
                  <a:tcPr marL="6350" marR="6350" marT="6350" marB="0" anchor="ctr"/>
                </a:tc>
                <a:tc>
                  <a:txBody>
                    <a:bodyPr/>
                    <a:lstStyle/>
                    <a:p>
                      <a:pPr algn="ctr" fontAlgn="ctr"/>
                      <a:r>
                        <a:rPr lang="fr-FR" sz="1100" b="1" i="0" u="none" strike="noStrike" dirty="0">
                          <a:solidFill>
                            <a:srgbClr val="000000"/>
                          </a:solidFill>
                          <a:effectLst/>
                          <a:latin typeface="Calibri" panose="020F0502020204030204" pitchFamily="34" charset="0"/>
                        </a:rPr>
                        <a:t>CRITERES D'EVALUATION</a:t>
                      </a:r>
                    </a:p>
                  </a:txBody>
                  <a:tcPr marL="6350" marR="6350" marT="6350" marB="0" anchor="ctr"/>
                </a:tc>
                <a:extLst>
                  <a:ext uri="{0D108BD9-81ED-4DB2-BD59-A6C34878D82A}">
                    <a16:rowId xmlns:a16="http://schemas.microsoft.com/office/drawing/2014/main" val="3921430587"/>
                  </a:ext>
                </a:extLst>
              </a:tr>
              <a:tr h="288715">
                <a:tc rowSpan="5">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rowSpan="5">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1"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15766092"/>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1" i="0" u="none" strike="noStrike">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055759007"/>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35360272"/>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023792294"/>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670399000"/>
                  </a:ext>
                </a:extLst>
              </a:tr>
              <a:tr h="288715">
                <a:tc rowSpan="5">
                  <a:txBody>
                    <a:bodyPr/>
                    <a:lstStyle/>
                    <a:p>
                      <a:pPr algn="ctr" fontAlgn="ctr"/>
                      <a:endParaRPr lang="fr-FR" sz="1100" b="0" i="0" u="none" strike="noStrike">
                        <a:solidFill>
                          <a:schemeClr val="tx1"/>
                        </a:solidFill>
                        <a:effectLst/>
                        <a:latin typeface="Calibri" panose="020F0502020204030204" pitchFamily="34" charset="0"/>
                      </a:endParaRPr>
                    </a:p>
                  </a:txBody>
                  <a:tcPr marL="6350" marR="6350" marT="6350" marB="0" anchor="ctr"/>
                </a:tc>
                <a:tc rowSpan="5">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30627135"/>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514267263"/>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288994057"/>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860573065"/>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85156688"/>
                  </a:ext>
                </a:extLst>
              </a:tr>
              <a:tr h="288715">
                <a:tc rowSpan="5">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rowSpan="5">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644187100"/>
                  </a:ext>
                </a:extLst>
              </a:tr>
              <a:tr h="288715">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vMerge="1">
                  <a:txBody>
                    <a:bodyPr/>
                    <a:lstStyle/>
                    <a:p>
                      <a:pPr algn="ctr" fontAlgn="ctr"/>
                      <a:endParaRPr lang="fr-FR"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42493321"/>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23536649"/>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087100787"/>
                  </a:ext>
                </a:extLst>
              </a:tr>
              <a:tr h="288715">
                <a:tc vMerge="1">
                  <a:txBody>
                    <a:bodyPr/>
                    <a:lstStyle/>
                    <a:p>
                      <a:endParaRPr lang="fr-FR"/>
                    </a:p>
                  </a:txBody>
                  <a:tcPr/>
                </a:tc>
                <a:tc vMerge="1">
                  <a:txBody>
                    <a:bodyPr/>
                    <a:lstStyle/>
                    <a:p>
                      <a:endParaRPr lang="fr-FR"/>
                    </a:p>
                  </a:txBody>
                  <a:tcP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endParaRPr lang="fr-FR" sz="1100" b="0" i="0" u="none" strike="noStrike" dirty="0">
                        <a:solidFill>
                          <a:schemeClr val="tx1"/>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480658178"/>
                  </a:ext>
                </a:extLst>
              </a:tr>
            </a:tbl>
          </a:graphicData>
        </a:graphic>
      </p:graphicFrame>
      <p:sp>
        <p:nvSpPr>
          <p:cNvPr id="18" name="ZoneTexte 17">
            <a:extLst>
              <a:ext uri="{FF2B5EF4-FFF2-40B4-BE49-F238E27FC236}">
                <a16:creationId xmlns:a16="http://schemas.microsoft.com/office/drawing/2014/main" id="{405D406F-54EF-46E0-B219-69DFA365FA98}"/>
              </a:ext>
            </a:extLst>
          </p:cNvPr>
          <p:cNvSpPr txBox="1"/>
          <p:nvPr/>
        </p:nvSpPr>
        <p:spPr>
          <a:xfrm>
            <a:off x="-1" y="6652803"/>
            <a:ext cx="4550471" cy="215444"/>
          </a:xfrm>
          <a:prstGeom prst="rect">
            <a:avLst/>
          </a:prstGeom>
          <a:noFill/>
        </p:spPr>
        <p:txBody>
          <a:bodyPr wrap="square" rtlCol="0">
            <a:spAutoFit/>
          </a:bodyPr>
          <a:lstStyle/>
          <a:p>
            <a:r>
              <a:rPr lang="fr-FR" sz="800" i="1" dirty="0">
                <a:solidFill>
                  <a:srgbClr val="014A94"/>
                </a:solidFill>
              </a:rPr>
              <a:t>Page </a:t>
            </a:r>
            <a:r>
              <a:rPr lang="fr-FR" sz="800" b="1" i="1" dirty="0">
                <a:solidFill>
                  <a:srgbClr val="014A94"/>
                </a:solidFill>
              </a:rPr>
              <a:t>9</a:t>
            </a:r>
            <a:r>
              <a:rPr lang="fr-FR" sz="800" i="1" dirty="0">
                <a:solidFill>
                  <a:srgbClr val="014A94"/>
                </a:solidFill>
              </a:rPr>
              <a:t> sur </a:t>
            </a:r>
            <a:r>
              <a:rPr lang="fr-FR" sz="800" b="1" i="1" dirty="0">
                <a:solidFill>
                  <a:srgbClr val="014A94"/>
                </a:solidFill>
              </a:rPr>
              <a:t>9</a:t>
            </a:r>
          </a:p>
        </p:txBody>
      </p:sp>
    </p:spTree>
    <p:extLst>
      <p:ext uri="{BB962C8B-B14F-4D97-AF65-F5344CB8AC3E}">
        <p14:creationId xmlns:p14="http://schemas.microsoft.com/office/powerpoint/2010/main" val="40929601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BD9848B4DD144487CE2D8B6EF36DB7" ma:contentTypeVersion="12" ma:contentTypeDescription="Crée un document." ma:contentTypeScope="" ma:versionID="ecb5ab6ad7fdcc58a7f3a57704b46074">
  <xsd:schema xmlns:xsd="http://www.w3.org/2001/XMLSchema" xmlns:xs="http://www.w3.org/2001/XMLSchema" xmlns:p="http://schemas.microsoft.com/office/2006/metadata/properties" xmlns:ns3="aa0ff1ff-f7bb-4631-b9ca-cd4414c6a08c" xmlns:ns4="2fab7de1-5312-4159-a101-7321b04fe8e4" targetNamespace="http://schemas.microsoft.com/office/2006/metadata/properties" ma:root="true" ma:fieldsID="a8ad975fcbd140baf6ce444ef7c6ada0" ns3:_="" ns4:_="">
    <xsd:import namespace="aa0ff1ff-f7bb-4631-b9ca-cd4414c6a08c"/>
    <xsd:import namespace="2fab7de1-5312-4159-a101-7321b04fe8e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ff1ff-f7bb-4631-b9ca-cd4414c6a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ab7de1-5312-4159-a101-7321b04fe8e4"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5E4328-8C22-47E1-BB73-3586A93D508A}">
  <ds:schemaRefs>
    <ds:schemaRef ds:uri="http://schemas.microsoft.com/sharepoint/v3/contenttype/forms"/>
  </ds:schemaRefs>
</ds:datastoreItem>
</file>

<file path=customXml/itemProps2.xml><?xml version="1.0" encoding="utf-8"?>
<ds:datastoreItem xmlns:ds="http://schemas.openxmlformats.org/officeDocument/2006/customXml" ds:itemID="{068593FD-5540-4BBF-9040-0358AE67D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ff1ff-f7bb-4631-b9ca-cd4414c6a08c"/>
    <ds:schemaRef ds:uri="2fab7de1-5312-4159-a101-7321b04fe8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A4CC86-B19A-4EE9-9973-C3F189D94F8D}">
  <ds:schemaRefs>
    <ds:schemaRef ds:uri="aa0ff1ff-f7bb-4631-b9ca-cd4414c6a08c"/>
    <ds:schemaRef ds:uri="http://purl.org/dc/elements/1.1/"/>
    <ds:schemaRef ds:uri="http://schemas.openxmlformats.org/package/2006/metadata/core-properties"/>
    <ds:schemaRef ds:uri="http://purl.org/dc/dcmitype/"/>
    <ds:schemaRef ds:uri="http://schemas.microsoft.com/office/2006/metadata/properties"/>
    <ds:schemaRef ds:uri="http://schemas.microsoft.com/office/infopath/2007/PartnerControls"/>
    <ds:schemaRef ds:uri="http://schemas.microsoft.com/office/2006/documentManagement/types"/>
    <ds:schemaRef ds:uri="2fab7de1-5312-4159-a101-7321b04fe8e4"/>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740</TotalTime>
  <Words>1857</Words>
  <Application>Microsoft Office PowerPoint</Application>
  <PresentationFormat>Grand écran</PresentationFormat>
  <Paragraphs>378</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Roboto</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Morgane KERRENEUR;s.vandionant@ffta.fr</dc:creator>
  <cp:lastModifiedBy>Lan Despeyroux</cp:lastModifiedBy>
  <cp:revision>17</cp:revision>
  <dcterms:created xsi:type="dcterms:W3CDTF">2022-02-02T14:03:24Z</dcterms:created>
  <dcterms:modified xsi:type="dcterms:W3CDTF">2022-09-11T09:02:20Z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0x010100F8BD9848B4DD144487CE2D8B6EF36DB7</vt:lpwstr>
  </property>
</Properties>
</file>